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3.xml" ContentType="application/vnd.openxmlformats-officedocument.presentationml.notesSlide+xml"/>
  <Override PartName="/ppt/charts/chart2.xml" ContentType="application/vnd.openxmlformats-officedocument.drawingml.chart+xml"/>
  <Override PartName="/ppt/theme/themeOverride2.xml" ContentType="application/vnd.openxmlformats-officedocument.themeOverride+xml"/>
  <Override PartName="/ppt/notesSlides/notesSlide4.xml" ContentType="application/vnd.openxmlformats-officedocument.presentationml.notesSlide+xml"/>
  <Override PartName="/ppt/charts/chart3.xml" ContentType="application/vnd.openxmlformats-officedocument.drawingml.chart+xml"/>
  <Override PartName="/ppt/theme/themeOverride3.xml" ContentType="application/vnd.openxmlformats-officedocument.themeOverride+xml"/>
  <Override PartName="/ppt/notesSlides/notesSlide5.xml" ContentType="application/vnd.openxmlformats-officedocument.presentationml.notesSlide+xml"/>
  <Override PartName="/ppt/charts/chart4.xml" ContentType="application/vnd.openxmlformats-officedocument.drawingml.chart+xml"/>
  <Override PartName="/ppt/theme/themeOverride4.xml" ContentType="application/vnd.openxmlformats-officedocument.themeOverride+xml"/>
  <Override PartName="/ppt/notesSlides/notesSlide6.xml" ContentType="application/vnd.openxmlformats-officedocument.presentationml.notesSlide+xml"/>
  <Override PartName="/ppt/charts/chart5.xml" ContentType="application/vnd.openxmlformats-officedocument.drawingml.chart+xml"/>
  <Override PartName="/ppt/theme/themeOverride5.xml" ContentType="application/vnd.openxmlformats-officedocument.themeOverr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bookmarkIdSeed="6">
  <p:sldMasterIdLst>
    <p:sldMasterId id="2147483727" r:id="rId5"/>
  </p:sldMasterIdLst>
  <p:notesMasterIdLst>
    <p:notesMasterId r:id="rId17"/>
  </p:notesMasterIdLst>
  <p:handoutMasterIdLst>
    <p:handoutMasterId r:id="rId18"/>
  </p:handoutMasterIdLst>
  <p:sldIdLst>
    <p:sldId id="882" r:id="rId6"/>
    <p:sldId id="1022" r:id="rId7"/>
    <p:sldId id="1023" r:id="rId8"/>
    <p:sldId id="1025" r:id="rId9"/>
    <p:sldId id="1026" r:id="rId10"/>
    <p:sldId id="1024" r:id="rId11"/>
    <p:sldId id="1021" r:id="rId12"/>
    <p:sldId id="1027" r:id="rId13"/>
    <p:sldId id="1028" r:id="rId14"/>
    <p:sldId id="983" r:id="rId15"/>
    <p:sldId id="1016" r:id="rId16"/>
  </p:sldIdLst>
  <p:sldSz cx="9144000" cy="6858000" type="screen4x3"/>
  <p:notesSz cx="9928225" cy="6797675"/>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מקטע ברירת מחדל" id="{10D1E9B5-37F6-4ABC-96E5-A16B597B83D4}">
          <p14:sldIdLst>
            <p14:sldId id="882"/>
            <p14:sldId id="1022"/>
            <p14:sldId id="1023"/>
            <p14:sldId id="1025"/>
            <p14:sldId id="1026"/>
            <p14:sldId id="1024"/>
            <p14:sldId id="1021"/>
            <p14:sldId id="1027"/>
            <p14:sldId id="1028"/>
            <p14:sldId id="983"/>
            <p14:sldId id="1016"/>
          </p14:sldIdLst>
        </p14:section>
      </p14:sectionLst>
    </p:ext>
    <p:ext uri="{EFAFB233-063F-42B5-8137-9DF3F51BA10A}">
      <p15:sldGuideLst xmlns:p15="http://schemas.microsoft.com/office/powerpoint/2012/main">
        <p15:guide id="1" orient="horz" pos="3475" userDrawn="1">
          <p15:clr>
            <a:srgbClr val="A4A3A4"/>
          </p15:clr>
        </p15:guide>
        <p15:guide id="2" pos="5511" userDrawn="1">
          <p15:clr>
            <a:srgbClr val="A4A3A4"/>
          </p15:clr>
        </p15:guide>
      </p15:sldGuideLst>
    </p:ext>
    <p:ext uri="{2D200454-40CA-4A62-9FC3-DE9A4176ACB9}">
      <p15:notesGuideLst xmlns:p15="http://schemas.microsoft.com/office/powerpoint/2012/main">
        <p15:guide id="1" orient="horz" pos="2141">
          <p15:clr>
            <a:srgbClr val="A4A3A4"/>
          </p15:clr>
        </p15:guide>
        <p15:guide id="2" pos="3127">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800"/>
    <a:srgbClr val="605936"/>
    <a:srgbClr val="660033"/>
    <a:srgbClr val="990033"/>
    <a:srgbClr val="003300"/>
    <a:srgbClr val="420042"/>
    <a:srgbClr val="CCCCFF"/>
    <a:srgbClr val="A50021"/>
    <a:srgbClr val="203864"/>
    <a:srgbClr val="BFBFB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סגנון ביניים 2 - הדגשה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סגנון ביניים 2 - הדגשה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A111915-BE36-4E01-A7E5-04B1672EAD32}" styleName="סגנון בהיר 2 - הדגשה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סגנון ביניים 1 - הדגשה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5FD0F851-EC5A-4D38-B0AD-8093EC10F338}" styleName="סגנון בהיר 1 - הדגשה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073A0DAA-6AF3-43AB-8588-CEC1D06C72B9}" styleName="סגנון ביניים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38B1855-1B75-4FBE-930C-398BA8C253C6}" styleName="סגנון ערכת נושא 2 - הדגשה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סגנון ערכת נושא 2 - הדגשה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סגנון ערכת נושא 2 - הדגשה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ללא סגנון, רשת טבלה">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113A9D2-9D6B-4929-AA2D-F23B5EE8CBE7}" styleName="סגנון ערכת נושא 2 - הדגשה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8FB837D-C827-4EFA-A057-4D05807E0F7C}" styleName="סגנון ערכת נושא 1 - הדגשה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46F890A9-2807-4EBB-B81D-B2AA78EC7F39}" styleName="סגנון כהה 2 - הדגשה 5/הדגשה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69C7853C-536D-4A76-A0AE-DD22124D55A5}" styleName="סגנון ערכת נושא 1 - הדגשה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3C2FFA5D-87B4-456A-9821-1D502468CF0F}" styleName="סגנון ערכת נושא 1 - הדגשה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306799F8-075E-4A3A-A7F6-7FBC6576F1A4}" styleName="סגנון ערכת נושא 2 - הדגשה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269D01E-BC32-4049-B463-5C60D7B0CCD2}" styleName="סגנון ערכת נושא 2 - הדגשה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0A1B5D5-9B99-4C35-A422-299274C87663}" styleName="סגנון ביניים 1 - הדגשה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202B0CA-FC54-4496-8BCA-5EF66A818D29}" styleName="סגנון כהה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912C8C85-51F0-491E-9774-3900AFEF0FD7}" styleName="סגנון בהיר 2 - הדגשה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91EBBBCC-DAD2-459C-BE2E-F6DE35CF9A28}" styleName="סגנון כהה 2 - הדגשה 3/הדגשה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21E4AEA4-8DFA-4A89-87EB-49C32662AFE0}" styleName="סגנון ביניים 2 - הדגשה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סגנון ביניים 2 - הדגשה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סגנון ביניים 2 - הדגשה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BC89EF96-8CEA-46FF-86C4-4CE0E7609802}" styleName="סגנון בהיר 3 - הדגשה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7E9639D4-E3E2-4D34-9284-5A2195B3D0D7}" styleName="סגנון בהיר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17292A2E-F333-43FB-9621-5CBBE7FDCDCB}" styleName="סגנון בהיר 2 - הדגשה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ED083AE6-46FA-4A59-8FB0-9F97EB10719F}" styleName="סגנון בהיר 3 - הדגשה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6E25E649-3F16-4E02-A733-19D2CDBF48F0}" styleName="סגנון ביניים 3 - הדגשה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B301B821-A1FF-4177-AEE7-76D212191A09}" styleName="סגנון ביניים 1 - הדגשה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B4B98B0-60AC-42C2-AFA5-B58CD77FA1E5}" styleName="סגנון בהיר 1 - הדגשה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D5ABB26-0587-4C30-8999-92F81FD0307C}" styleName="ללא סגנון, ללא רשת">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84E427A-3D55-4303-BF80-6455036E1DE7}" styleName="סגנון ערכת נושא 1 - הדגשה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74C1A8A3-306A-4EB7-A6B1-4F7E0EB9C5D6}" styleName="סגנון ביניים 3 - הדגשה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E8B1032C-EA38-4F05-BA0D-38AFFFC7BED3}" styleName="סגנון בהיר 3 - הדגשה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2A488322-F2BA-4B5B-9748-0D474271808F}" styleName="סגנון ביניים 3 - הדגשה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8EC20E35-A176-4012-BC5E-935CFFF8708E}" styleName="סגנון ביניים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616DA210-FB5B-4158-B5E0-FEB733F419BA}" styleName="סגנון בהיר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69012ECD-51FC-41F1-AA8D-1B2483CD663E}" styleName="סגנון בהיר 2 - הדגשה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9D7B26C5-4107-4FEC-AEDC-1716B250A1EF}" styleName="סגנון בהיר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2007" autoAdjust="0"/>
    <p:restoredTop sz="93725" autoAdjust="0"/>
  </p:normalViewPr>
  <p:slideViewPr>
    <p:cSldViewPr>
      <p:cViewPr varScale="1">
        <p:scale>
          <a:sx n="92" d="100"/>
          <a:sy n="92" d="100"/>
        </p:scale>
        <p:origin x="1341" y="79"/>
      </p:cViewPr>
      <p:guideLst>
        <p:guide orient="horz" pos="3475"/>
        <p:guide pos="5511"/>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0"/>
    </p:cViewPr>
  </p:sorterViewPr>
  <p:notesViewPr>
    <p:cSldViewPr>
      <p:cViewPr varScale="1">
        <p:scale>
          <a:sx n="66" d="100"/>
          <a:sy n="66" d="100"/>
        </p:scale>
        <p:origin x="1914" y="54"/>
      </p:cViewPr>
      <p:guideLst>
        <p:guide orient="horz" pos="2141"/>
        <p:guide pos="3127"/>
      </p:guideLst>
    </p:cSldViewPr>
  </p:notes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package" Target="../embeddings/_______________Microsoft_Excel.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_______________Microsoft_Excel1.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package" Target="../embeddings/_______________Microsoft_Excel2.xlsx"/><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package" Target="../embeddings/_______________Microsoft_Excel3.xlsx"/><Relationship Id="rId1" Type="http://schemas.openxmlformats.org/officeDocument/2006/relationships/themeOverride" Target="../theme/themeOverride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e-IL"/>
  <c:roundedCorners val="1"/>
  <mc:AlternateContent xmlns:mc="http://schemas.openxmlformats.org/markup-compatibility/2006">
    <mc:Choice xmlns:c14="http://schemas.microsoft.com/office/drawing/2007/8/2/chart" Requires="c14">
      <c14:style val="112"/>
    </mc:Choice>
    <mc:Fallback>
      <c:style val="12"/>
    </mc:Fallback>
  </mc:AlternateContent>
  <c:clrMapOvr bg1="lt1" tx1="dk1" bg2="lt2" tx2="dk2" accent1="accent1" accent2="accent2" accent3="accent3" accent4="accent4" accent5="accent5" accent6="accent6" hlink="hlink" folHlink="folHlink"/>
  <c:chart>
    <c:title>
      <c:tx>
        <c:rich>
          <a:bodyPr/>
          <a:lstStyle/>
          <a:p>
            <a:pPr>
              <a:defRPr/>
            </a:pPr>
            <a:r>
              <a:rPr lang="he-IL" sz="1400" dirty="0" smtClean="0">
                <a:solidFill>
                  <a:schemeClr val="bg1"/>
                </a:solidFill>
              </a:rPr>
              <a:t>1. יכולות </a:t>
            </a:r>
            <a:r>
              <a:rPr lang="he-IL" sz="1400" dirty="0">
                <a:solidFill>
                  <a:schemeClr val="bg1"/>
                </a:solidFill>
              </a:rPr>
              <a:t>במקיף בית ג'אן - </a:t>
            </a:r>
            <a:r>
              <a:rPr lang="he-IL" sz="1400" dirty="0" smtClean="0">
                <a:solidFill>
                  <a:schemeClr val="bg1"/>
                </a:solidFill>
              </a:rPr>
              <a:t>99% זכאים לבגרות</a:t>
            </a:r>
            <a:endParaRPr lang="he-IL" sz="1400" dirty="0">
              <a:solidFill>
                <a:schemeClr val="bg1"/>
              </a:solidFill>
            </a:endParaRPr>
          </a:p>
          <a:p>
            <a:pPr>
              <a:defRPr/>
            </a:pPr>
            <a:r>
              <a:rPr lang="he-IL" sz="1050" dirty="0">
                <a:solidFill>
                  <a:schemeClr val="bg1"/>
                </a:solidFill>
              </a:rPr>
              <a:t>זכאים לבגרות ממסיימי </a:t>
            </a:r>
            <a:r>
              <a:rPr lang="he-IL" sz="1050" dirty="0" err="1">
                <a:solidFill>
                  <a:schemeClr val="bg1"/>
                </a:solidFill>
              </a:rPr>
              <a:t>יב</a:t>
            </a:r>
            <a:r>
              <a:rPr lang="he-IL" sz="1050" dirty="0">
                <a:solidFill>
                  <a:schemeClr val="bg1"/>
                </a:solidFill>
              </a:rPr>
              <a:t>',  וחלקם היחסי של הזכאים מיכולות חסם, וסטארט בזכאות הבית ספרית</a:t>
            </a:r>
          </a:p>
        </c:rich>
      </c:tx>
      <c:layout>
        <c:manualLayout>
          <c:xMode val="edge"/>
          <c:yMode val="edge"/>
          <c:x val="0.11255465949820788"/>
          <c:y val="0"/>
        </c:manualLayout>
      </c:layout>
      <c:overlay val="0"/>
      <c:spPr>
        <a:solidFill>
          <a:srgbClr val="003300"/>
        </a:solidFill>
        <a:ln w="9525" cap="flat" cmpd="sng" algn="ctr">
          <a:noFill/>
          <a:prstDash val="solid"/>
        </a:ln>
        <a:effectLst/>
      </c:spPr>
    </c:title>
    <c:autoTitleDeleted val="0"/>
    <c:plotArea>
      <c:layout>
        <c:manualLayout>
          <c:layoutTarget val="inner"/>
          <c:xMode val="edge"/>
          <c:yMode val="edge"/>
          <c:x val="2.715562173559477E-2"/>
          <c:y val="6.9823379629629645E-2"/>
          <c:w val="0.93700960014845036"/>
          <c:h val="0.78661435185185191"/>
        </c:manualLayout>
      </c:layout>
      <c:barChart>
        <c:barDir val="col"/>
        <c:grouping val="stacked"/>
        <c:varyColors val="0"/>
        <c:ser>
          <c:idx val="4"/>
          <c:order val="0"/>
          <c:tx>
            <c:strRef>
              <c:f>'בית ג''ן תלמידי יב'!$K$40</c:f>
              <c:strCache>
                <c:ptCount val="1"/>
                <c:pt idx="0">
                  <c:v>שאר הזכאים %</c:v>
                </c:pt>
              </c:strCache>
            </c:strRef>
          </c:tx>
          <c:spPr>
            <a:solidFill>
              <a:srgbClr val="EEECE1">
                <a:lumMod val="90000"/>
              </a:srgbClr>
            </a:solidFill>
            <a:ln>
              <a:noFill/>
            </a:ln>
          </c:spPr>
          <c:invertIfNegative val="0"/>
          <c:dLbls>
            <c:spPr>
              <a:noFill/>
              <a:ln>
                <a:noFill/>
              </a:ln>
              <a:effectLst/>
            </c:spPr>
            <c:txPr>
              <a:bodyPr rot="-5400000" vert="horz" lIns="0" tIns="0" rIns="252000" bIns="0"/>
              <a:lstStyle/>
              <a:p>
                <a:pPr>
                  <a:defRPr sz="1200" b="1"/>
                </a:pPr>
                <a:endParaRPr lang="he-IL"/>
              </a:p>
            </c:txPr>
            <c:dLblPos val="in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ext>
            </c:extLst>
          </c:dLbls>
          <c:cat>
            <c:numRef>
              <c:f>'בית ג''ן תלמידי יב'!$B$41:$B$51</c:f>
              <c:numCache>
                <c:formatCode>General</c:formatCode>
                <c:ptCount val="11"/>
                <c:pt idx="0">
                  <c:v>2007</c:v>
                </c:pt>
                <c:pt idx="1">
                  <c:v>2008</c:v>
                </c:pt>
                <c:pt idx="2">
                  <c:v>2009</c:v>
                </c:pt>
                <c:pt idx="3">
                  <c:v>2010</c:v>
                </c:pt>
                <c:pt idx="4">
                  <c:v>2011</c:v>
                </c:pt>
                <c:pt idx="5">
                  <c:v>2012</c:v>
                </c:pt>
                <c:pt idx="6">
                  <c:v>2013</c:v>
                </c:pt>
                <c:pt idx="7">
                  <c:v>2014</c:v>
                </c:pt>
                <c:pt idx="8">
                  <c:v>2015</c:v>
                </c:pt>
                <c:pt idx="9">
                  <c:v>2016</c:v>
                </c:pt>
                <c:pt idx="10">
                  <c:v>2017</c:v>
                </c:pt>
              </c:numCache>
            </c:numRef>
          </c:cat>
          <c:val>
            <c:numRef>
              <c:f>'בית ג''ן תלמידי יב'!$K$41:$K$51</c:f>
              <c:numCache>
                <c:formatCode>0.0%</c:formatCode>
                <c:ptCount val="11"/>
                <c:pt idx="0">
                  <c:v>0.61142857142857143</c:v>
                </c:pt>
                <c:pt idx="1">
                  <c:v>0.56521739130434778</c:v>
                </c:pt>
                <c:pt idx="2">
                  <c:v>0.6974358974358974</c:v>
                </c:pt>
                <c:pt idx="3">
                  <c:v>0.46739130434782611</c:v>
                </c:pt>
                <c:pt idx="4">
                  <c:v>0.54285714285714282</c:v>
                </c:pt>
                <c:pt idx="5">
                  <c:v>0.68604651162790697</c:v>
                </c:pt>
                <c:pt idx="6">
                  <c:v>0.63829787234042556</c:v>
                </c:pt>
                <c:pt idx="7">
                  <c:v>0.61748633879781423</c:v>
                </c:pt>
                <c:pt idx="8">
                  <c:v>0.69902912621359226</c:v>
                </c:pt>
                <c:pt idx="9">
                  <c:v>0.60606060606060608</c:v>
                </c:pt>
                <c:pt idx="10">
                  <c:v>0.75</c:v>
                </c:pt>
              </c:numCache>
            </c:numRef>
          </c:val>
          <c:extLst>
            <c:ext xmlns:c16="http://schemas.microsoft.com/office/drawing/2014/chart" uri="{C3380CC4-5D6E-409C-BE32-E72D297353CC}">
              <c16:uniqueId val="{00000000-4656-468D-9634-3E4A7F097B9A}"/>
            </c:ext>
          </c:extLst>
        </c:ser>
        <c:ser>
          <c:idx val="0"/>
          <c:order val="1"/>
          <c:tx>
            <c:strRef>
              <c:f>'בית ג''ן תלמידי יב'!$L$40</c:f>
              <c:strCache>
                <c:ptCount val="1"/>
                <c:pt idx="0">
                  <c:v>זכאים מיכולות חסם %</c:v>
                </c:pt>
              </c:strCache>
            </c:strRef>
          </c:tx>
          <c:spPr>
            <a:solidFill>
              <a:srgbClr val="00B050"/>
            </a:solidFill>
          </c:spPr>
          <c:invertIfNegative val="0"/>
          <c:dLbls>
            <c:dLbl>
              <c:idx val="0"/>
              <c:delete val="1"/>
              <c:extLst>
                <c:ext xmlns:c15="http://schemas.microsoft.com/office/drawing/2012/chart" uri="{CE6537A1-D6FC-4f65-9D91-7224C49458BB}"/>
                <c:ext xmlns:c16="http://schemas.microsoft.com/office/drawing/2014/chart" uri="{C3380CC4-5D6E-409C-BE32-E72D297353CC}">
                  <c16:uniqueId val="{00000001-4656-468D-9634-3E4A7F097B9A}"/>
                </c:ext>
              </c:extLst>
            </c:dLbl>
            <c:dLbl>
              <c:idx val="1"/>
              <c:delete val="1"/>
              <c:extLst>
                <c:ext xmlns:c15="http://schemas.microsoft.com/office/drawing/2012/chart" uri="{CE6537A1-D6FC-4f65-9D91-7224C49458BB}"/>
                <c:ext xmlns:c16="http://schemas.microsoft.com/office/drawing/2014/chart" uri="{C3380CC4-5D6E-409C-BE32-E72D297353CC}">
                  <c16:uniqueId val="{00000002-4656-468D-9634-3E4A7F097B9A}"/>
                </c:ext>
              </c:extLst>
            </c:dLbl>
            <c:dLbl>
              <c:idx val="2"/>
              <c:delete val="1"/>
              <c:extLst>
                <c:ext xmlns:c15="http://schemas.microsoft.com/office/drawing/2012/chart" uri="{CE6537A1-D6FC-4f65-9D91-7224C49458BB}"/>
                <c:ext xmlns:c16="http://schemas.microsoft.com/office/drawing/2014/chart" uri="{C3380CC4-5D6E-409C-BE32-E72D297353CC}">
                  <c16:uniqueId val="{00000003-4656-468D-9634-3E4A7F097B9A}"/>
                </c:ext>
              </c:extLst>
            </c:dLbl>
            <c:dLbl>
              <c:idx val="10"/>
              <c:spPr>
                <a:noFill/>
                <a:ln>
                  <a:noFill/>
                </a:ln>
                <a:effectLst/>
              </c:spPr>
              <c:txPr>
                <a:bodyPr rot="0" vert="horz" lIns="0" tIns="0" rIns="0" bIns="0"/>
                <a:lstStyle/>
                <a:p>
                  <a:pPr>
                    <a:defRPr sz="800" b="1" i="0">
                      <a:solidFill>
                        <a:srgbClr val="FFFF00"/>
                      </a:solidFill>
                    </a:defRPr>
                  </a:pPr>
                  <a:endParaRPr lang="he-IL"/>
                </a:p>
              </c:txP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10-4656-468D-9634-3E4A7F097B9A}"/>
                </c:ext>
              </c:extLst>
            </c:dLbl>
            <c:spPr>
              <a:noFill/>
              <a:ln>
                <a:noFill/>
              </a:ln>
              <a:effectLst/>
            </c:spPr>
            <c:txPr>
              <a:bodyPr rot="-5400000" vert="horz" lIns="0" tIns="0" rIns="0" bIns="0"/>
              <a:lstStyle/>
              <a:p>
                <a:pPr>
                  <a:defRPr sz="1200" b="1" i="0">
                    <a:solidFill>
                      <a:schemeClr val="bg1"/>
                    </a:solidFill>
                  </a:defRPr>
                </a:pPr>
                <a:endParaRPr lang="he-IL"/>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ext>
            </c:extLst>
          </c:dLbls>
          <c:cat>
            <c:numRef>
              <c:f>'בית ג''ן תלמידי יב'!$B$41:$B$51</c:f>
              <c:numCache>
                <c:formatCode>General</c:formatCode>
                <c:ptCount val="11"/>
                <c:pt idx="0">
                  <c:v>2007</c:v>
                </c:pt>
                <c:pt idx="1">
                  <c:v>2008</c:v>
                </c:pt>
                <c:pt idx="2">
                  <c:v>2009</c:v>
                </c:pt>
                <c:pt idx="3">
                  <c:v>2010</c:v>
                </c:pt>
                <c:pt idx="4">
                  <c:v>2011</c:v>
                </c:pt>
                <c:pt idx="5">
                  <c:v>2012</c:v>
                </c:pt>
                <c:pt idx="6">
                  <c:v>2013</c:v>
                </c:pt>
                <c:pt idx="7">
                  <c:v>2014</c:v>
                </c:pt>
                <c:pt idx="8">
                  <c:v>2015</c:v>
                </c:pt>
                <c:pt idx="9">
                  <c:v>2016</c:v>
                </c:pt>
                <c:pt idx="10">
                  <c:v>2017</c:v>
                </c:pt>
              </c:numCache>
            </c:numRef>
          </c:cat>
          <c:val>
            <c:numRef>
              <c:f>'בית ג''ן תלמידי יב'!$L$41:$L$51</c:f>
              <c:numCache>
                <c:formatCode>0.0%</c:formatCode>
                <c:ptCount val="11"/>
                <c:pt idx="0">
                  <c:v>0</c:v>
                </c:pt>
                <c:pt idx="1">
                  <c:v>0</c:v>
                </c:pt>
                <c:pt idx="2">
                  <c:v>0</c:v>
                </c:pt>
                <c:pt idx="3">
                  <c:v>0.35869565217391303</c:v>
                </c:pt>
                <c:pt idx="4">
                  <c:v>0.2742857142857143</c:v>
                </c:pt>
                <c:pt idx="5">
                  <c:v>0.23837209302325582</c:v>
                </c:pt>
                <c:pt idx="6">
                  <c:v>0.18085106382978725</c:v>
                </c:pt>
                <c:pt idx="7">
                  <c:v>0.24590163934426229</c:v>
                </c:pt>
                <c:pt idx="8">
                  <c:v>5.8252427184466021E-2</c:v>
                </c:pt>
                <c:pt idx="9">
                  <c:v>0.12121212121212122</c:v>
                </c:pt>
                <c:pt idx="10">
                  <c:v>2.0833333333333332E-2</c:v>
                </c:pt>
              </c:numCache>
            </c:numRef>
          </c:val>
          <c:extLst>
            <c:ext xmlns:c16="http://schemas.microsoft.com/office/drawing/2014/chart" uri="{C3380CC4-5D6E-409C-BE32-E72D297353CC}">
              <c16:uniqueId val="{00000004-4656-468D-9634-3E4A7F097B9A}"/>
            </c:ext>
          </c:extLst>
        </c:ser>
        <c:ser>
          <c:idx val="3"/>
          <c:order val="2"/>
          <c:tx>
            <c:strRef>
              <c:f>'בית ג''ן תלמידי יב'!$M$40</c:f>
              <c:strCache>
                <c:ptCount val="1"/>
                <c:pt idx="0">
                  <c:v>זכאים מיכולת סטארט %</c:v>
                </c:pt>
              </c:strCache>
            </c:strRef>
          </c:tx>
          <c:spPr>
            <a:solidFill>
              <a:srgbClr val="003300"/>
            </a:solidFill>
          </c:spPr>
          <c:invertIfNegative val="0"/>
          <c:dLbls>
            <c:dLbl>
              <c:idx val="0"/>
              <c:delete val="1"/>
              <c:extLst>
                <c:ext xmlns:c15="http://schemas.microsoft.com/office/drawing/2012/chart" uri="{CE6537A1-D6FC-4f65-9D91-7224C49458BB}"/>
                <c:ext xmlns:c16="http://schemas.microsoft.com/office/drawing/2014/chart" uri="{C3380CC4-5D6E-409C-BE32-E72D297353CC}">
                  <c16:uniqueId val="{00000005-4656-468D-9634-3E4A7F097B9A}"/>
                </c:ext>
              </c:extLst>
            </c:dLbl>
            <c:dLbl>
              <c:idx val="1"/>
              <c:delete val="1"/>
              <c:extLst>
                <c:ext xmlns:c15="http://schemas.microsoft.com/office/drawing/2012/chart" uri="{CE6537A1-D6FC-4f65-9D91-7224C49458BB}"/>
                <c:ext xmlns:c16="http://schemas.microsoft.com/office/drawing/2014/chart" uri="{C3380CC4-5D6E-409C-BE32-E72D297353CC}">
                  <c16:uniqueId val="{00000006-4656-468D-9634-3E4A7F097B9A}"/>
                </c:ext>
              </c:extLst>
            </c:dLbl>
            <c:dLbl>
              <c:idx val="2"/>
              <c:delete val="1"/>
              <c:extLst>
                <c:ext xmlns:c15="http://schemas.microsoft.com/office/drawing/2012/chart" uri="{CE6537A1-D6FC-4f65-9D91-7224C49458BB}"/>
                <c:ext xmlns:c16="http://schemas.microsoft.com/office/drawing/2014/chart" uri="{C3380CC4-5D6E-409C-BE32-E72D297353CC}">
                  <c16:uniqueId val="{00000007-4656-468D-9634-3E4A7F097B9A}"/>
                </c:ext>
              </c:extLst>
            </c:dLbl>
            <c:dLbl>
              <c:idx val="3"/>
              <c:delete val="1"/>
              <c:extLst>
                <c:ext xmlns:c15="http://schemas.microsoft.com/office/drawing/2012/chart" uri="{CE6537A1-D6FC-4f65-9D91-7224C49458BB}"/>
                <c:ext xmlns:c16="http://schemas.microsoft.com/office/drawing/2014/chart" uri="{C3380CC4-5D6E-409C-BE32-E72D297353CC}">
                  <c16:uniqueId val="{00000008-4656-468D-9634-3E4A7F097B9A}"/>
                </c:ext>
              </c:extLst>
            </c:dLbl>
            <c:dLbl>
              <c:idx val="4"/>
              <c:delete val="1"/>
              <c:extLst>
                <c:ext xmlns:c15="http://schemas.microsoft.com/office/drawing/2012/chart" uri="{CE6537A1-D6FC-4f65-9D91-7224C49458BB}"/>
                <c:ext xmlns:c16="http://schemas.microsoft.com/office/drawing/2014/chart" uri="{C3380CC4-5D6E-409C-BE32-E72D297353CC}">
                  <c16:uniqueId val="{00000009-4656-468D-9634-3E4A7F097B9A}"/>
                </c:ext>
              </c:extLst>
            </c:dLbl>
            <c:dLbl>
              <c:idx val="5"/>
              <c:delete val="1"/>
              <c:extLst>
                <c:ext xmlns:c15="http://schemas.microsoft.com/office/drawing/2012/chart" uri="{CE6537A1-D6FC-4f65-9D91-7224C49458BB}"/>
                <c:ext xmlns:c16="http://schemas.microsoft.com/office/drawing/2014/chart" uri="{C3380CC4-5D6E-409C-BE32-E72D297353CC}">
                  <c16:uniqueId val="{0000000A-4656-468D-9634-3E4A7F097B9A}"/>
                </c:ext>
              </c:extLst>
            </c:dLbl>
            <c:spPr>
              <a:noFill/>
              <a:ln>
                <a:noFill/>
              </a:ln>
              <a:effectLst/>
            </c:spPr>
            <c:txPr>
              <a:bodyPr rot="-5400000" vert="horz" lIns="0" tIns="0" rIns="0" bIns="0"/>
              <a:lstStyle/>
              <a:p>
                <a:pPr>
                  <a:defRPr sz="1200" b="1">
                    <a:solidFill>
                      <a:srgbClr val="FFFF00"/>
                    </a:solidFill>
                  </a:defRPr>
                </a:pPr>
                <a:endParaRPr lang="he-IL"/>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ext>
            </c:extLst>
          </c:dLbls>
          <c:cat>
            <c:numRef>
              <c:f>'בית ג''ן תלמידי יב'!$B$41:$B$51</c:f>
              <c:numCache>
                <c:formatCode>General</c:formatCode>
                <c:ptCount val="11"/>
                <c:pt idx="0">
                  <c:v>2007</c:v>
                </c:pt>
                <c:pt idx="1">
                  <c:v>2008</c:v>
                </c:pt>
                <c:pt idx="2">
                  <c:v>2009</c:v>
                </c:pt>
                <c:pt idx="3">
                  <c:v>2010</c:v>
                </c:pt>
                <c:pt idx="4">
                  <c:v>2011</c:v>
                </c:pt>
                <c:pt idx="5">
                  <c:v>2012</c:v>
                </c:pt>
                <c:pt idx="6">
                  <c:v>2013</c:v>
                </c:pt>
                <c:pt idx="7">
                  <c:v>2014</c:v>
                </c:pt>
                <c:pt idx="8">
                  <c:v>2015</c:v>
                </c:pt>
                <c:pt idx="9">
                  <c:v>2016</c:v>
                </c:pt>
                <c:pt idx="10">
                  <c:v>2017</c:v>
                </c:pt>
              </c:numCache>
            </c:numRef>
          </c:cat>
          <c:val>
            <c:numRef>
              <c:f>'בית ג''ן תלמידי יב'!$M$41:$M$51</c:f>
              <c:numCache>
                <c:formatCode>0.0%</c:formatCode>
                <c:ptCount val="11"/>
                <c:pt idx="0">
                  <c:v>0</c:v>
                </c:pt>
                <c:pt idx="1">
                  <c:v>0</c:v>
                </c:pt>
                <c:pt idx="2">
                  <c:v>0</c:v>
                </c:pt>
                <c:pt idx="3">
                  <c:v>0</c:v>
                </c:pt>
                <c:pt idx="4">
                  <c:v>0</c:v>
                </c:pt>
                <c:pt idx="5">
                  <c:v>0</c:v>
                </c:pt>
                <c:pt idx="6">
                  <c:v>0.17553191489361702</c:v>
                </c:pt>
                <c:pt idx="7">
                  <c:v>0.13661202185792351</c:v>
                </c:pt>
                <c:pt idx="8">
                  <c:v>0.23786407766990292</c:v>
                </c:pt>
                <c:pt idx="9">
                  <c:v>0.26767676767676768</c:v>
                </c:pt>
                <c:pt idx="10">
                  <c:v>0.21875</c:v>
                </c:pt>
              </c:numCache>
            </c:numRef>
          </c:val>
          <c:extLst>
            <c:ext xmlns:c16="http://schemas.microsoft.com/office/drawing/2014/chart" uri="{C3380CC4-5D6E-409C-BE32-E72D297353CC}">
              <c16:uniqueId val="{0000000B-4656-468D-9634-3E4A7F097B9A}"/>
            </c:ext>
          </c:extLst>
        </c:ser>
        <c:ser>
          <c:idx val="1"/>
          <c:order val="3"/>
          <c:tx>
            <c:strRef>
              <c:f>'בית ג''ן תלמידי יב'!$J$40</c:f>
              <c:strCache>
                <c:ptCount val="1"/>
                <c:pt idx="0">
                  <c:v> זכאים לבגרות בביה"ס %</c:v>
                </c:pt>
              </c:strCache>
            </c:strRef>
          </c:tx>
          <c:spPr>
            <a:noFill/>
            <a:ln>
              <a:noFill/>
            </a:ln>
          </c:spPr>
          <c:invertIfNegative val="0"/>
          <c:dLbls>
            <c:spPr>
              <a:noFill/>
              <a:ln>
                <a:noFill/>
              </a:ln>
              <a:effectLst/>
            </c:spPr>
            <c:txPr>
              <a:bodyPr rot="-2580000" lIns="0" tIns="0" rIns="0" bIns="0"/>
              <a:lstStyle/>
              <a:p>
                <a:pPr>
                  <a:defRPr sz="1200" b="1"/>
                </a:pPr>
                <a:endParaRPr lang="he-IL"/>
              </a:p>
            </c:txPr>
            <c:dLblPos val="inBase"/>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ext>
            </c:extLst>
          </c:dLbls>
          <c:cat>
            <c:numRef>
              <c:f>'בית ג''ן תלמידי יב'!$B$41:$B$51</c:f>
              <c:numCache>
                <c:formatCode>General</c:formatCode>
                <c:ptCount val="11"/>
                <c:pt idx="0">
                  <c:v>2007</c:v>
                </c:pt>
                <c:pt idx="1">
                  <c:v>2008</c:v>
                </c:pt>
                <c:pt idx="2">
                  <c:v>2009</c:v>
                </c:pt>
                <c:pt idx="3">
                  <c:v>2010</c:v>
                </c:pt>
                <c:pt idx="4">
                  <c:v>2011</c:v>
                </c:pt>
                <c:pt idx="5">
                  <c:v>2012</c:v>
                </c:pt>
                <c:pt idx="6">
                  <c:v>2013</c:v>
                </c:pt>
                <c:pt idx="7">
                  <c:v>2014</c:v>
                </c:pt>
                <c:pt idx="8">
                  <c:v>2015</c:v>
                </c:pt>
                <c:pt idx="9">
                  <c:v>2016</c:v>
                </c:pt>
                <c:pt idx="10">
                  <c:v>2017</c:v>
                </c:pt>
              </c:numCache>
            </c:numRef>
          </c:cat>
          <c:val>
            <c:numRef>
              <c:f>'בית ג''ן תלמידי יב'!$J$41:$J$51</c:f>
              <c:numCache>
                <c:formatCode>0.0%</c:formatCode>
                <c:ptCount val="11"/>
                <c:pt idx="0">
                  <c:v>0.61142857142857143</c:v>
                </c:pt>
                <c:pt idx="1">
                  <c:v>0.56521739130434778</c:v>
                </c:pt>
                <c:pt idx="2">
                  <c:v>0.6974358974358974</c:v>
                </c:pt>
                <c:pt idx="3">
                  <c:v>0.82608695652173914</c:v>
                </c:pt>
                <c:pt idx="4">
                  <c:v>0.81714285714285717</c:v>
                </c:pt>
                <c:pt idx="5">
                  <c:v>0.92441860465116277</c:v>
                </c:pt>
                <c:pt idx="6">
                  <c:v>0.99468085106382975</c:v>
                </c:pt>
                <c:pt idx="7">
                  <c:v>1</c:v>
                </c:pt>
                <c:pt idx="8">
                  <c:v>0.99514563106796117</c:v>
                </c:pt>
                <c:pt idx="9">
                  <c:v>0.99494949494949492</c:v>
                </c:pt>
                <c:pt idx="10">
                  <c:v>0.98958333333333337</c:v>
                </c:pt>
              </c:numCache>
            </c:numRef>
          </c:val>
          <c:extLst>
            <c:ext xmlns:c16="http://schemas.microsoft.com/office/drawing/2014/chart" uri="{C3380CC4-5D6E-409C-BE32-E72D297353CC}">
              <c16:uniqueId val="{0000000C-4656-468D-9634-3E4A7F097B9A}"/>
            </c:ext>
          </c:extLst>
        </c:ser>
        <c:dLbls>
          <c:showLegendKey val="0"/>
          <c:showVal val="0"/>
          <c:showCatName val="0"/>
          <c:showSerName val="0"/>
          <c:showPercent val="0"/>
          <c:showBubbleSize val="0"/>
        </c:dLbls>
        <c:gapWidth val="75"/>
        <c:overlap val="100"/>
        <c:axId val="210446104"/>
        <c:axId val="210445712"/>
      </c:barChart>
      <c:lineChart>
        <c:grouping val="standard"/>
        <c:varyColors val="0"/>
        <c:ser>
          <c:idx val="2"/>
          <c:order val="4"/>
          <c:tx>
            <c:strRef>
              <c:f>'בית ג''ן תלמידי יב'!$K$40</c:f>
              <c:strCache>
                <c:ptCount val="1"/>
                <c:pt idx="0">
                  <c:v>שאר הזכאים %</c:v>
                </c:pt>
              </c:strCache>
            </c:strRef>
          </c:tx>
          <c:spPr>
            <a:ln w="31750">
              <a:solidFill>
                <a:srgbClr val="FF0000"/>
              </a:solidFill>
              <a:prstDash val="sysDash"/>
            </a:ln>
          </c:spPr>
          <c:marker>
            <c:symbol val="none"/>
          </c:marker>
          <c:dPt>
            <c:idx val="3"/>
            <c:bubble3D val="0"/>
            <c:spPr>
              <a:ln w="31750">
                <a:solidFill>
                  <a:srgbClr val="FF0000">
                    <a:alpha val="0"/>
                  </a:srgbClr>
                </a:solidFill>
                <a:prstDash val="sysDash"/>
              </a:ln>
            </c:spPr>
            <c:extLst>
              <c:ext xmlns:c16="http://schemas.microsoft.com/office/drawing/2014/chart" uri="{C3380CC4-5D6E-409C-BE32-E72D297353CC}">
                <c16:uniqueId val="{0000000F-4656-468D-9634-3E4A7F097B9A}"/>
              </c:ext>
            </c:extLst>
          </c:dPt>
          <c:cat>
            <c:numRef>
              <c:f>'בית ג''ן תלמידי יב'!$B$41:$B$51</c:f>
              <c:numCache>
                <c:formatCode>General</c:formatCode>
                <c:ptCount val="11"/>
                <c:pt idx="0">
                  <c:v>2007</c:v>
                </c:pt>
                <c:pt idx="1">
                  <c:v>2008</c:v>
                </c:pt>
                <c:pt idx="2">
                  <c:v>2009</c:v>
                </c:pt>
                <c:pt idx="3">
                  <c:v>2010</c:v>
                </c:pt>
                <c:pt idx="4">
                  <c:v>2011</c:v>
                </c:pt>
                <c:pt idx="5">
                  <c:v>2012</c:v>
                </c:pt>
                <c:pt idx="6">
                  <c:v>2013</c:v>
                </c:pt>
                <c:pt idx="7">
                  <c:v>2014</c:v>
                </c:pt>
                <c:pt idx="8">
                  <c:v>2015</c:v>
                </c:pt>
                <c:pt idx="9">
                  <c:v>2016</c:v>
                </c:pt>
                <c:pt idx="10">
                  <c:v>2017</c:v>
                </c:pt>
              </c:numCache>
            </c:numRef>
          </c:cat>
          <c:val>
            <c:numRef>
              <c:f>'בית ג''ן תלמידי יב'!$K$41:$K$51</c:f>
              <c:numCache>
                <c:formatCode>0.0%</c:formatCode>
                <c:ptCount val="11"/>
                <c:pt idx="0">
                  <c:v>0.61142857142857143</c:v>
                </c:pt>
                <c:pt idx="1">
                  <c:v>0.56521739130434778</c:v>
                </c:pt>
                <c:pt idx="2">
                  <c:v>0.6974358974358974</c:v>
                </c:pt>
                <c:pt idx="3">
                  <c:v>0.46739130434782611</c:v>
                </c:pt>
                <c:pt idx="4">
                  <c:v>0.54285714285714282</c:v>
                </c:pt>
                <c:pt idx="5">
                  <c:v>0.68604651162790697</c:v>
                </c:pt>
                <c:pt idx="6">
                  <c:v>0.63829787234042556</c:v>
                </c:pt>
                <c:pt idx="7">
                  <c:v>0.61748633879781423</c:v>
                </c:pt>
                <c:pt idx="8">
                  <c:v>0.69902912621359226</c:v>
                </c:pt>
                <c:pt idx="9">
                  <c:v>0.60606060606060608</c:v>
                </c:pt>
                <c:pt idx="10">
                  <c:v>0.75</c:v>
                </c:pt>
              </c:numCache>
            </c:numRef>
          </c:val>
          <c:smooth val="0"/>
          <c:extLst>
            <c:ext xmlns:c16="http://schemas.microsoft.com/office/drawing/2014/chart" uri="{C3380CC4-5D6E-409C-BE32-E72D297353CC}">
              <c16:uniqueId val="{0000000D-4656-468D-9634-3E4A7F097B9A}"/>
            </c:ext>
          </c:extLst>
        </c:ser>
        <c:ser>
          <c:idx val="5"/>
          <c:order val="5"/>
          <c:tx>
            <c:strRef>
              <c:f>'בית ג''ן תלמידי יב'!$J$40</c:f>
              <c:strCache>
                <c:ptCount val="1"/>
                <c:pt idx="0">
                  <c:v> זכאים לבגרות בביה"ס %</c:v>
                </c:pt>
              </c:strCache>
            </c:strRef>
          </c:tx>
          <c:spPr>
            <a:ln w="38100">
              <a:solidFill>
                <a:srgbClr val="FF0000"/>
              </a:solidFill>
            </a:ln>
          </c:spPr>
          <c:marker>
            <c:symbol val="none"/>
          </c:marker>
          <c:cat>
            <c:numRef>
              <c:f>'בית ג''ן תלמידי יב'!$B$41:$B$51</c:f>
              <c:numCache>
                <c:formatCode>General</c:formatCode>
                <c:ptCount val="11"/>
                <c:pt idx="0">
                  <c:v>2007</c:v>
                </c:pt>
                <c:pt idx="1">
                  <c:v>2008</c:v>
                </c:pt>
                <c:pt idx="2">
                  <c:v>2009</c:v>
                </c:pt>
                <c:pt idx="3">
                  <c:v>2010</c:v>
                </c:pt>
                <c:pt idx="4">
                  <c:v>2011</c:v>
                </c:pt>
                <c:pt idx="5">
                  <c:v>2012</c:v>
                </c:pt>
                <c:pt idx="6">
                  <c:v>2013</c:v>
                </c:pt>
                <c:pt idx="7">
                  <c:v>2014</c:v>
                </c:pt>
                <c:pt idx="8">
                  <c:v>2015</c:v>
                </c:pt>
                <c:pt idx="9">
                  <c:v>2016</c:v>
                </c:pt>
                <c:pt idx="10">
                  <c:v>2017</c:v>
                </c:pt>
              </c:numCache>
            </c:numRef>
          </c:cat>
          <c:val>
            <c:numRef>
              <c:f>'בית ג''ן תלמידי יב'!$J$41:$J$51</c:f>
              <c:numCache>
                <c:formatCode>0.0%</c:formatCode>
                <c:ptCount val="11"/>
                <c:pt idx="0">
                  <c:v>0.61142857142857143</c:v>
                </c:pt>
                <c:pt idx="1">
                  <c:v>0.56521739130434778</c:v>
                </c:pt>
                <c:pt idx="2">
                  <c:v>0.6974358974358974</c:v>
                </c:pt>
                <c:pt idx="3">
                  <c:v>0.82608695652173914</c:v>
                </c:pt>
                <c:pt idx="4">
                  <c:v>0.81714285714285717</c:v>
                </c:pt>
                <c:pt idx="5">
                  <c:v>0.92441860465116277</c:v>
                </c:pt>
                <c:pt idx="6">
                  <c:v>0.99468085106382975</c:v>
                </c:pt>
                <c:pt idx="7">
                  <c:v>1</c:v>
                </c:pt>
                <c:pt idx="8">
                  <c:v>0.99514563106796117</c:v>
                </c:pt>
                <c:pt idx="9">
                  <c:v>0.99494949494949492</c:v>
                </c:pt>
                <c:pt idx="10">
                  <c:v>0.98958333333333337</c:v>
                </c:pt>
              </c:numCache>
            </c:numRef>
          </c:val>
          <c:smooth val="0"/>
          <c:extLst>
            <c:ext xmlns:c16="http://schemas.microsoft.com/office/drawing/2014/chart" uri="{C3380CC4-5D6E-409C-BE32-E72D297353CC}">
              <c16:uniqueId val="{0000000E-4656-468D-9634-3E4A7F097B9A}"/>
            </c:ext>
          </c:extLst>
        </c:ser>
        <c:dLbls>
          <c:showLegendKey val="0"/>
          <c:showVal val="0"/>
          <c:showCatName val="0"/>
          <c:showSerName val="0"/>
          <c:showPercent val="0"/>
          <c:showBubbleSize val="0"/>
        </c:dLbls>
        <c:marker val="1"/>
        <c:smooth val="0"/>
        <c:axId val="210446104"/>
        <c:axId val="210445712"/>
      </c:lineChart>
      <c:catAx>
        <c:axId val="210446104"/>
        <c:scaling>
          <c:orientation val="maxMin"/>
        </c:scaling>
        <c:delete val="0"/>
        <c:axPos val="b"/>
        <c:numFmt formatCode="General" sourceLinked="0"/>
        <c:majorTickMark val="out"/>
        <c:minorTickMark val="none"/>
        <c:tickLblPos val="nextTo"/>
        <c:spPr>
          <a:ln w="6350">
            <a:noFill/>
          </a:ln>
        </c:spPr>
        <c:txPr>
          <a:bodyPr/>
          <a:lstStyle/>
          <a:p>
            <a:pPr>
              <a:defRPr sz="1000"/>
            </a:pPr>
            <a:endParaRPr lang="he-IL"/>
          </a:p>
        </c:txPr>
        <c:crossAx val="210445712"/>
        <c:crosses val="autoZero"/>
        <c:auto val="1"/>
        <c:lblAlgn val="ctr"/>
        <c:lblOffset val="100"/>
        <c:noMultiLvlLbl val="0"/>
      </c:catAx>
      <c:valAx>
        <c:axId val="210445712"/>
        <c:scaling>
          <c:orientation val="minMax"/>
          <c:max val="1.2"/>
          <c:min val="0"/>
        </c:scaling>
        <c:delete val="1"/>
        <c:axPos val="r"/>
        <c:numFmt formatCode="0%" sourceLinked="0"/>
        <c:majorTickMark val="out"/>
        <c:minorTickMark val="none"/>
        <c:tickLblPos val="nextTo"/>
        <c:crossAx val="210446104"/>
        <c:crosses val="autoZero"/>
        <c:crossBetween val="between"/>
        <c:majorUnit val="0.25"/>
      </c:valAx>
      <c:spPr>
        <a:noFill/>
        <a:ln w="25400">
          <a:noFill/>
        </a:ln>
      </c:spPr>
    </c:plotArea>
    <c:legend>
      <c:legendPos val="b"/>
      <c:legendEntry>
        <c:idx val="0"/>
        <c:delete val="1"/>
      </c:legendEntry>
      <c:legendEntry>
        <c:idx val="1"/>
        <c:delete val="1"/>
      </c:legendEntry>
      <c:legendEntry>
        <c:idx val="2"/>
        <c:delete val="1"/>
      </c:legendEntry>
      <c:legendEntry>
        <c:idx val="3"/>
        <c:delete val="1"/>
      </c:legendEntry>
      <c:layout>
        <c:manualLayout>
          <c:xMode val="edge"/>
          <c:yMode val="edge"/>
          <c:x val="0"/>
          <c:y val="0.92863560606060602"/>
          <c:w val="0.98554099076903179"/>
          <c:h val="7.1364435019974054E-2"/>
        </c:manualLayout>
      </c:layout>
      <c:overlay val="0"/>
    </c:legend>
    <c:plotVisOnly val="1"/>
    <c:dispBlanksAs val="gap"/>
    <c:showDLblsOverMax val="0"/>
  </c:chart>
  <c:spPr>
    <a:solidFill>
      <a:sysClr val="window" lastClr="FFFFFF"/>
    </a:solidFill>
    <a:ln w="6350">
      <a:noFill/>
    </a:ln>
    <a:effectLst/>
  </c:spPr>
  <c:txPr>
    <a:bodyPr/>
    <a:lstStyle/>
    <a:p>
      <a:pPr>
        <a:defRPr sz="900">
          <a:latin typeface="David" panose="020E0502060401010101" pitchFamily="34" charset="-79"/>
          <a:cs typeface="David" panose="020E0502060401010101" pitchFamily="34" charset="-79"/>
        </a:defRPr>
      </a:pPr>
      <a:endParaRPr lang="he-IL"/>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100" b="1" i="0" u="none" strike="noStrike" kern="1200" spc="0" baseline="0">
                <a:solidFill>
                  <a:schemeClr val="bg1"/>
                </a:solidFill>
                <a:latin typeface="David" panose="020E0502060401010101" pitchFamily="34" charset="-79"/>
                <a:ea typeface="+mn-ea"/>
                <a:cs typeface="David" panose="020E0502060401010101" pitchFamily="34" charset="-79"/>
              </a:defRPr>
            </a:pPr>
            <a:r>
              <a:rPr lang="he-IL" sz="1400" b="1" dirty="0" smtClean="0">
                <a:solidFill>
                  <a:schemeClr val="bg1"/>
                </a:solidFill>
              </a:rPr>
              <a:t>2. יכולות במקיף </a:t>
            </a:r>
            <a:r>
              <a:rPr lang="he-IL" sz="1400" b="1" dirty="0">
                <a:solidFill>
                  <a:schemeClr val="bg1"/>
                </a:solidFill>
              </a:rPr>
              <a:t>המר </a:t>
            </a:r>
            <a:r>
              <a:rPr lang="he-IL" sz="1400" b="1" dirty="0" smtClean="0">
                <a:solidFill>
                  <a:schemeClr val="bg1"/>
                </a:solidFill>
              </a:rPr>
              <a:t>דרכא בת </a:t>
            </a:r>
            <a:r>
              <a:rPr lang="he-IL" sz="1400" b="1" dirty="0">
                <a:solidFill>
                  <a:schemeClr val="bg1"/>
                </a:solidFill>
              </a:rPr>
              <a:t>ים – 100%</a:t>
            </a:r>
          </a:p>
          <a:p>
            <a:pPr>
              <a:defRPr sz="1100" b="1" i="0" u="none" strike="noStrike" kern="1200" spc="0" baseline="0">
                <a:solidFill>
                  <a:schemeClr val="bg1"/>
                </a:solidFill>
                <a:latin typeface="David" panose="020E0502060401010101" pitchFamily="34" charset="-79"/>
                <a:ea typeface="+mn-ea"/>
                <a:cs typeface="David" panose="020E0502060401010101" pitchFamily="34" charset="-79"/>
              </a:defRPr>
            </a:pPr>
            <a:r>
              <a:rPr lang="he-IL" sz="1050" b="1" dirty="0">
                <a:solidFill>
                  <a:schemeClr val="bg1"/>
                </a:solidFill>
              </a:rPr>
              <a:t>זכאים לבגרות ממסיימי </a:t>
            </a:r>
            <a:r>
              <a:rPr lang="he-IL" sz="1050" b="1" dirty="0" err="1">
                <a:solidFill>
                  <a:schemeClr val="bg1"/>
                </a:solidFill>
              </a:rPr>
              <a:t>יב</a:t>
            </a:r>
            <a:r>
              <a:rPr lang="he-IL" sz="1050" b="1" dirty="0">
                <a:solidFill>
                  <a:schemeClr val="bg1"/>
                </a:solidFill>
              </a:rPr>
              <a:t>',  וחלקם היחסי של הזכאים מיכולות חסם, וסטארט </a:t>
            </a:r>
          </a:p>
        </c:rich>
      </c:tx>
      <c:layout>
        <c:manualLayout>
          <c:xMode val="edge"/>
          <c:yMode val="edge"/>
          <c:x val="0.19202802308240749"/>
          <c:y val="0"/>
        </c:manualLayout>
      </c:layout>
      <c:overlay val="0"/>
      <c:spPr>
        <a:solidFill>
          <a:srgbClr val="39381C"/>
        </a:solidFill>
        <a:ln>
          <a:noFill/>
        </a:ln>
        <a:effectLst/>
      </c:spPr>
    </c:title>
    <c:autoTitleDeleted val="0"/>
    <c:plotArea>
      <c:layout>
        <c:manualLayout>
          <c:layoutTarget val="inner"/>
          <c:xMode val="edge"/>
          <c:yMode val="edge"/>
          <c:x val="1.9550313734603763E-2"/>
          <c:y val="0.21048085901027078"/>
          <c:w val="0.96657252446179365"/>
          <c:h val="0.67384744401993002"/>
        </c:manualLayout>
      </c:layout>
      <c:barChart>
        <c:barDir val="col"/>
        <c:grouping val="stacked"/>
        <c:varyColors val="0"/>
        <c:ser>
          <c:idx val="11"/>
          <c:order val="9"/>
          <c:tx>
            <c:strRef>
              <c:f>'[תרשים ב- Microsoft PowerPoint]המר'!$N$24</c:f>
              <c:strCache>
                <c:ptCount val="1"/>
                <c:pt idx="0">
                  <c:v>שאר הזכאים %</c:v>
                </c:pt>
              </c:strCache>
            </c:strRef>
          </c:tx>
          <c:spPr>
            <a:solidFill>
              <a:srgbClr val="D2CDAE"/>
            </a:solidFill>
            <a:ln>
              <a:noFill/>
            </a:ln>
            <a:effectLst/>
          </c:spPr>
          <c:invertIfNegative val="0"/>
          <c:dLbls>
            <c:spPr>
              <a:noFill/>
              <a:ln>
                <a:noFill/>
              </a:ln>
              <a:effectLst/>
            </c:spPr>
            <c:txPr>
              <a:bodyPr rot="-5400000" spcFirstLastPara="1" vertOverflow="ellipsis" vert="horz" wrap="square" lIns="0" tIns="0" rIns="144000" bIns="0" anchor="ctr" anchorCtr="1"/>
              <a:lstStyle/>
              <a:p>
                <a:pPr>
                  <a:defRPr sz="1400" b="1" i="0" u="none" strike="noStrike" kern="1200" baseline="0">
                    <a:solidFill>
                      <a:schemeClr val="tx1"/>
                    </a:solidFill>
                    <a:latin typeface="David" panose="020E0502060401010101" pitchFamily="34" charset="-79"/>
                    <a:ea typeface="+mn-ea"/>
                    <a:cs typeface="David" panose="020E0502060401010101" pitchFamily="34" charset="-79"/>
                  </a:defRPr>
                </a:pPr>
                <a:endParaRPr lang="he-IL"/>
              </a:p>
            </c:txPr>
            <c:dLblPos val="in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numRef>
              <c:f>'[תרשים ב- Microsoft PowerPoint]המר'!$B$25:$B$37</c:f>
              <c:numCache>
                <c:formatCode>General</c:formatCode>
                <c:ptCount val="9"/>
                <c:pt idx="0">
                  <c:v>2005</c:v>
                </c:pt>
                <c:pt idx="1">
                  <c:v>2006</c:v>
                </c:pt>
                <c:pt idx="2">
                  <c:v>2010</c:v>
                </c:pt>
                <c:pt idx="3">
                  <c:v>2012</c:v>
                </c:pt>
                <c:pt idx="4">
                  <c:v>2013</c:v>
                </c:pt>
                <c:pt idx="5">
                  <c:v>2014</c:v>
                </c:pt>
                <c:pt idx="6">
                  <c:v>2015</c:v>
                </c:pt>
                <c:pt idx="7">
                  <c:v>2016</c:v>
                </c:pt>
                <c:pt idx="8">
                  <c:v>2017</c:v>
                </c:pt>
              </c:numCache>
              <c:extLst/>
            </c:numRef>
          </c:cat>
          <c:val>
            <c:numRef>
              <c:f>'[תרשים ב- Microsoft PowerPoint]המר'!$N$25:$N$37</c:f>
              <c:numCache>
                <c:formatCode>0.0%</c:formatCode>
                <c:ptCount val="9"/>
                <c:pt idx="0">
                  <c:v>0.47499999999999998</c:v>
                </c:pt>
                <c:pt idx="1">
                  <c:v>0.38709677419354838</c:v>
                </c:pt>
                <c:pt idx="2">
                  <c:v>0.44444444444444442</c:v>
                </c:pt>
                <c:pt idx="3">
                  <c:v>0.48717948717948717</c:v>
                </c:pt>
                <c:pt idx="4">
                  <c:v>0.62962962962962965</c:v>
                </c:pt>
                <c:pt idx="5">
                  <c:v>0.75757575757575757</c:v>
                </c:pt>
                <c:pt idx="6">
                  <c:v>0.56097560975609762</c:v>
                </c:pt>
                <c:pt idx="7">
                  <c:v>0.5636363636363636</c:v>
                </c:pt>
                <c:pt idx="8">
                  <c:v>0.65217391304347827</c:v>
                </c:pt>
              </c:numCache>
              <c:extLst/>
            </c:numRef>
          </c:val>
          <c:extLst xmlns:c15="http://schemas.microsoft.com/office/drawing/2012/chart">
            <c:ext xmlns:c16="http://schemas.microsoft.com/office/drawing/2014/chart" uri="{C3380CC4-5D6E-409C-BE32-E72D297353CC}">
              <c16:uniqueId val="{00000000-46D0-49C4-A541-7F0DF6D02DBD}"/>
            </c:ext>
          </c:extLst>
        </c:ser>
        <c:ser>
          <c:idx val="12"/>
          <c:order val="10"/>
          <c:tx>
            <c:strRef>
              <c:f>'[תרשים ב- Microsoft PowerPoint]המר'!$O$24</c:f>
              <c:strCache>
                <c:ptCount val="1"/>
                <c:pt idx="0">
                  <c:v>זכאים מיכולות חסם %</c:v>
                </c:pt>
              </c:strCache>
            </c:strRef>
          </c:tx>
          <c:spPr>
            <a:solidFill>
              <a:srgbClr val="5C8A00"/>
            </a:solidFill>
            <a:ln>
              <a:noFill/>
            </a:ln>
            <a:effectLst/>
          </c:spPr>
          <c:invertIfNegative val="0"/>
          <c:dLbls>
            <c:dLbl>
              <c:idx val="0"/>
              <c:delete val="1"/>
              <c:extLst>
                <c:ext xmlns:c15="http://schemas.microsoft.com/office/drawing/2012/chart" uri="{CE6537A1-D6FC-4f65-9D91-7224C49458BB}"/>
                <c:ext xmlns:c16="http://schemas.microsoft.com/office/drawing/2014/chart" uri="{C3380CC4-5D6E-409C-BE32-E72D297353CC}">
                  <c16:uniqueId val="{00000001-46D0-49C4-A541-7F0DF6D02DBD}"/>
                </c:ext>
              </c:extLst>
            </c:dLbl>
            <c:dLbl>
              <c:idx val="1"/>
              <c:spPr>
                <a:noFill/>
                <a:ln>
                  <a:noFill/>
                </a:ln>
                <a:effectLst/>
              </c:spPr>
              <c:txPr>
                <a:bodyPr rot="-5400000" spcFirstLastPara="1" vertOverflow="ellipsis" vert="horz" wrap="square" lIns="72000" tIns="0" rIns="0" bIns="0" anchor="ctr" anchorCtr="1"/>
                <a:lstStyle/>
                <a:p>
                  <a:pPr>
                    <a:defRPr sz="1100" b="1" i="0" u="none" strike="noStrike" kern="1200" baseline="0">
                      <a:solidFill>
                        <a:schemeClr val="bg1"/>
                      </a:solidFill>
                      <a:latin typeface="David" panose="020E0502060401010101" pitchFamily="34" charset="-79"/>
                      <a:ea typeface="+mn-ea"/>
                      <a:cs typeface="David" panose="020E0502060401010101" pitchFamily="34" charset="-79"/>
                    </a:defRPr>
                  </a:pPr>
                  <a:endParaRPr lang="he-IL"/>
                </a:p>
              </c:txPr>
              <c:dLblPos val="inBase"/>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2-46D0-49C4-A541-7F0DF6D02DBD}"/>
                </c:ext>
              </c:extLst>
            </c:dLbl>
            <c:dLbl>
              <c:idx val="2"/>
              <c:delete val="1"/>
              <c:extLst>
                <c:ext xmlns:c15="http://schemas.microsoft.com/office/drawing/2012/chart" uri="{CE6537A1-D6FC-4f65-9D91-7224C49458BB}"/>
                <c:ext xmlns:c16="http://schemas.microsoft.com/office/drawing/2014/chart" uri="{C3380CC4-5D6E-409C-BE32-E72D297353CC}">
                  <c16:uniqueId val="{00000003-46D0-49C4-A541-7F0DF6D02DBD}"/>
                </c:ext>
              </c:extLst>
            </c:dLbl>
            <c:dLbl>
              <c:idx val="3"/>
              <c:delete val="1"/>
              <c:extLst>
                <c:ext xmlns:c15="http://schemas.microsoft.com/office/drawing/2012/chart" uri="{CE6537A1-D6FC-4f65-9D91-7224C49458BB}"/>
                <c:ext xmlns:c16="http://schemas.microsoft.com/office/drawing/2014/chart" uri="{C3380CC4-5D6E-409C-BE32-E72D297353CC}">
                  <c16:uniqueId val="{00000004-46D0-49C4-A541-7F0DF6D02DBD}"/>
                </c:ext>
              </c:extLst>
            </c:dLbl>
            <c:dLbl>
              <c:idx val="4"/>
              <c:delete val="1"/>
              <c:extLst>
                <c:ext xmlns:c15="http://schemas.microsoft.com/office/drawing/2012/chart" uri="{CE6537A1-D6FC-4f65-9D91-7224C49458BB}"/>
                <c:ext xmlns:c16="http://schemas.microsoft.com/office/drawing/2014/chart" uri="{C3380CC4-5D6E-409C-BE32-E72D297353CC}">
                  <c16:uniqueId val="{00000005-46D0-49C4-A541-7F0DF6D02DBD}"/>
                </c:ext>
              </c:extLst>
            </c:dLbl>
            <c:dLbl>
              <c:idx val="5"/>
              <c:delete val="1"/>
              <c:extLst>
                <c:ext xmlns:c15="http://schemas.microsoft.com/office/drawing/2012/chart" uri="{CE6537A1-D6FC-4f65-9D91-7224C49458BB}"/>
                <c:ext xmlns:c16="http://schemas.microsoft.com/office/drawing/2014/chart" uri="{C3380CC4-5D6E-409C-BE32-E72D297353CC}">
                  <c16:uniqueId val="{00000006-46D0-49C4-A541-7F0DF6D02DBD}"/>
                </c:ext>
              </c:extLst>
            </c:dLbl>
            <c:dLbl>
              <c:idx val="6"/>
              <c:delete val="1"/>
              <c:extLst>
                <c:ext xmlns:c15="http://schemas.microsoft.com/office/drawing/2012/chart" uri="{CE6537A1-D6FC-4f65-9D91-7224C49458BB}"/>
                <c:ext xmlns:c16="http://schemas.microsoft.com/office/drawing/2014/chart" uri="{C3380CC4-5D6E-409C-BE32-E72D297353CC}">
                  <c16:uniqueId val="{00000007-46D0-49C4-A541-7F0DF6D02DBD}"/>
                </c:ext>
              </c:extLst>
            </c:dLbl>
            <c:dLbl>
              <c:idx val="7"/>
              <c:delete val="1"/>
              <c:extLst>
                <c:ext xmlns:c15="http://schemas.microsoft.com/office/drawing/2012/chart" uri="{CE6537A1-D6FC-4f65-9D91-7224C49458BB}"/>
                <c:ext xmlns:c16="http://schemas.microsoft.com/office/drawing/2014/chart" uri="{C3380CC4-5D6E-409C-BE32-E72D297353CC}">
                  <c16:uniqueId val="{00000008-46D0-49C4-A541-7F0DF6D02DBD}"/>
                </c:ext>
              </c:extLst>
            </c:dLbl>
            <c:dLbl>
              <c:idx val="8"/>
              <c:delete val="1"/>
              <c:extLst>
                <c:ext xmlns:c15="http://schemas.microsoft.com/office/drawing/2012/chart" uri="{CE6537A1-D6FC-4f65-9D91-7224C49458BB}"/>
                <c:ext xmlns:c16="http://schemas.microsoft.com/office/drawing/2014/chart" uri="{C3380CC4-5D6E-409C-BE32-E72D297353CC}">
                  <c16:uniqueId val="{00000009-46D0-49C4-A541-7F0DF6D02DBD}"/>
                </c:ext>
              </c:extLst>
            </c:dLbl>
            <c:spPr>
              <a:noFill/>
              <a:ln>
                <a:noFill/>
              </a:ln>
              <a:effectLst/>
            </c:spPr>
            <c:txPr>
              <a:bodyPr rot="-5400000" spcFirstLastPara="1" vertOverflow="ellipsis" vert="horz" wrap="square" lIns="72000" tIns="0" rIns="0" bIns="0" anchor="ctr" anchorCtr="1"/>
              <a:lstStyle/>
              <a:p>
                <a:pPr>
                  <a:defRPr sz="1100" b="1" i="0" u="none" strike="noStrike" kern="1200" baseline="0">
                    <a:solidFill>
                      <a:schemeClr val="tx1">
                        <a:lumMod val="75000"/>
                        <a:lumOff val="25000"/>
                      </a:schemeClr>
                    </a:solidFill>
                    <a:latin typeface="David" panose="020E0502060401010101" pitchFamily="34" charset="-79"/>
                    <a:ea typeface="+mn-ea"/>
                    <a:cs typeface="David" panose="020E0502060401010101" pitchFamily="34" charset="-79"/>
                  </a:defRPr>
                </a:pPr>
                <a:endParaRPr lang="he-IL"/>
              </a:p>
            </c:txPr>
            <c:dLblPos val="inBase"/>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numRef>
              <c:f>'[תרשים ב- Microsoft PowerPoint]המר'!$B$25:$B$37</c:f>
              <c:numCache>
                <c:formatCode>General</c:formatCode>
                <c:ptCount val="9"/>
                <c:pt idx="0">
                  <c:v>2005</c:v>
                </c:pt>
                <c:pt idx="1">
                  <c:v>2006</c:v>
                </c:pt>
                <c:pt idx="2">
                  <c:v>2010</c:v>
                </c:pt>
                <c:pt idx="3">
                  <c:v>2012</c:v>
                </c:pt>
                <c:pt idx="4">
                  <c:v>2013</c:v>
                </c:pt>
                <c:pt idx="5">
                  <c:v>2014</c:v>
                </c:pt>
                <c:pt idx="6">
                  <c:v>2015</c:v>
                </c:pt>
                <c:pt idx="7">
                  <c:v>2016</c:v>
                </c:pt>
                <c:pt idx="8">
                  <c:v>2017</c:v>
                </c:pt>
              </c:numCache>
              <c:extLst/>
            </c:numRef>
          </c:cat>
          <c:val>
            <c:numRef>
              <c:f>'[תרשים ב- Microsoft PowerPoint]המר'!$O$25:$O$37</c:f>
              <c:numCache>
                <c:formatCode>0.0%</c:formatCode>
                <c:ptCount val="9"/>
                <c:pt idx="0">
                  <c:v>0</c:v>
                </c:pt>
                <c:pt idx="1">
                  <c:v>0.19354838709677419</c:v>
                </c:pt>
                <c:pt idx="2">
                  <c:v>0</c:v>
                </c:pt>
                <c:pt idx="3">
                  <c:v>0</c:v>
                </c:pt>
                <c:pt idx="4">
                  <c:v>0</c:v>
                </c:pt>
                <c:pt idx="5">
                  <c:v>0</c:v>
                </c:pt>
                <c:pt idx="6">
                  <c:v>0</c:v>
                </c:pt>
                <c:pt idx="7">
                  <c:v>0</c:v>
                </c:pt>
                <c:pt idx="8">
                  <c:v>0</c:v>
                </c:pt>
              </c:numCache>
              <c:extLst/>
            </c:numRef>
          </c:val>
          <c:extLst>
            <c:ext xmlns:c16="http://schemas.microsoft.com/office/drawing/2014/chart" uri="{C3380CC4-5D6E-409C-BE32-E72D297353CC}">
              <c16:uniqueId val="{0000000A-46D0-49C4-A541-7F0DF6D02DBD}"/>
            </c:ext>
          </c:extLst>
        </c:ser>
        <c:ser>
          <c:idx val="6"/>
          <c:order val="11"/>
          <c:tx>
            <c:strRef>
              <c:f>'[תרשים ב- Microsoft PowerPoint]המר'!$P$24</c:f>
              <c:strCache>
                <c:ptCount val="1"/>
                <c:pt idx="0">
                  <c:v>זכאים מיכולת סטארט %</c:v>
                </c:pt>
              </c:strCache>
            </c:strRef>
          </c:tx>
          <c:spPr>
            <a:solidFill>
              <a:srgbClr val="525129"/>
            </a:solidFill>
            <a:ln>
              <a:noFill/>
            </a:ln>
            <a:effectLst/>
          </c:spPr>
          <c:invertIfNegative val="0"/>
          <c:dLbls>
            <c:dLbl>
              <c:idx val="0"/>
              <c:delete val="1"/>
              <c:extLst>
                <c:ext xmlns:c15="http://schemas.microsoft.com/office/drawing/2012/chart" uri="{CE6537A1-D6FC-4f65-9D91-7224C49458BB}"/>
                <c:ext xmlns:c16="http://schemas.microsoft.com/office/drawing/2014/chart" uri="{C3380CC4-5D6E-409C-BE32-E72D297353CC}">
                  <c16:uniqueId val="{0000000B-46D0-49C4-A541-7F0DF6D02DBD}"/>
                </c:ext>
              </c:extLst>
            </c:dLbl>
            <c:dLbl>
              <c:idx val="1"/>
              <c:delete val="1"/>
              <c:extLst>
                <c:ext xmlns:c15="http://schemas.microsoft.com/office/drawing/2012/chart" uri="{CE6537A1-D6FC-4f65-9D91-7224C49458BB}"/>
                <c:ext xmlns:c16="http://schemas.microsoft.com/office/drawing/2014/chart" uri="{C3380CC4-5D6E-409C-BE32-E72D297353CC}">
                  <c16:uniqueId val="{0000000C-46D0-49C4-A541-7F0DF6D02DBD}"/>
                </c:ext>
              </c:extLst>
            </c:dLbl>
            <c:spPr>
              <a:noFill/>
              <a:ln>
                <a:noFill/>
              </a:ln>
              <a:effectLst/>
            </c:spPr>
            <c:txPr>
              <a:bodyPr rot="-5400000" spcFirstLastPara="1" vertOverflow="ellipsis" vert="horz" wrap="square" lIns="0" tIns="0" rIns="0" bIns="0" anchor="ctr" anchorCtr="1"/>
              <a:lstStyle/>
              <a:p>
                <a:pPr>
                  <a:defRPr sz="1400" b="1" i="0" u="none" strike="noStrike" kern="1200" baseline="0">
                    <a:solidFill>
                      <a:schemeClr val="bg1"/>
                    </a:solidFill>
                    <a:latin typeface="David" panose="020E0502060401010101" pitchFamily="34" charset="-79"/>
                    <a:ea typeface="+mn-ea"/>
                    <a:cs typeface="David" panose="020E0502060401010101" pitchFamily="34" charset="-79"/>
                  </a:defRPr>
                </a:pPr>
                <a:endParaRPr lang="he-IL"/>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numRef>
              <c:f>'[תרשים ב- Microsoft PowerPoint]המר'!$B$25:$B$37</c:f>
              <c:numCache>
                <c:formatCode>General</c:formatCode>
                <c:ptCount val="9"/>
                <c:pt idx="0">
                  <c:v>2005</c:v>
                </c:pt>
                <c:pt idx="1">
                  <c:v>2006</c:v>
                </c:pt>
                <c:pt idx="2">
                  <c:v>2010</c:v>
                </c:pt>
                <c:pt idx="3">
                  <c:v>2012</c:v>
                </c:pt>
                <c:pt idx="4">
                  <c:v>2013</c:v>
                </c:pt>
                <c:pt idx="5">
                  <c:v>2014</c:v>
                </c:pt>
                <c:pt idx="6">
                  <c:v>2015</c:v>
                </c:pt>
                <c:pt idx="7">
                  <c:v>2016</c:v>
                </c:pt>
                <c:pt idx="8">
                  <c:v>2017</c:v>
                </c:pt>
              </c:numCache>
              <c:extLst/>
            </c:numRef>
          </c:cat>
          <c:val>
            <c:numRef>
              <c:f>'[תרשים ב- Microsoft PowerPoint]המר'!$P$25:$P$37</c:f>
              <c:numCache>
                <c:formatCode>0.0%</c:formatCode>
                <c:ptCount val="9"/>
                <c:pt idx="0">
                  <c:v>0</c:v>
                </c:pt>
                <c:pt idx="1">
                  <c:v>0</c:v>
                </c:pt>
                <c:pt idx="2">
                  <c:v>0.3888888888888889</c:v>
                </c:pt>
                <c:pt idx="3">
                  <c:v>0.28205128205128205</c:v>
                </c:pt>
                <c:pt idx="4">
                  <c:v>0.14814814814814814</c:v>
                </c:pt>
                <c:pt idx="5">
                  <c:v>0.15151515151515152</c:v>
                </c:pt>
                <c:pt idx="6">
                  <c:v>0.34146341463414637</c:v>
                </c:pt>
                <c:pt idx="7">
                  <c:v>0.4</c:v>
                </c:pt>
                <c:pt idx="8">
                  <c:v>0.34782608695652173</c:v>
                </c:pt>
              </c:numCache>
              <c:extLst/>
            </c:numRef>
          </c:val>
          <c:extLst>
            <c:ext xmlns:c16="http://schemas.microsoft.com/office/drawing/2014/chart" uri="{C3380CC4-5D6E-409C-BE32-E72D297353CC}">
              <c16:uniqueId val="{0000000D-46D0-49C4-A541-7F0DF6D02DBD}"/>
            </c:ext>
          </c:extLst>
        </c:ser>
        <c:ser>
          <c:idx val="10"/>
          <c:order val="12"/>
          <c:tx>
            <c:strRef>
              <c:f>'[תרשים ב- Microsoft PowerPoint]המר'!$M$24</c:f>
              <c:strCache>
                <c:ptCount val="1"/>
                <c:pt idx="0">
                  <c:v> זכאים לבגרות בביה"ס %</c:v>
                </c:pt>
              </c:strCache>
            </c:strRef>
          </c:tx>
          <c:spPr>
            <a:noFill/>
            <a:ln>
              <a:noFill/>
            </a:ln>
            <a:effectLst/>
          </c:spPr>
          <c:invertIfNegative val="0"/>
          <c:dLbls>
            <c:dLbl>
              <c:idx val="4"/>
              <c:layout>
                <c:manualLayout>
                  <c:x val="-3.3757905867602016E-2"/>
                  <c:y val="0.20260177404295052"/>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46D0-49C4-A541-7F0DF6D02DBD}"/>
                </c:ext>
              </c:extLst>
            </c:dLbl>
            <c:spPr>
              <a:solidFill>
                <a:sysClr val="window" lastClr="FFFFFF"/>
              </a:solidFill>
              <a:ln>
                <a:noFill/>
              </a:ln>
              <a:effectLst/>
            </c:spPr>
            <c:txPr>
              <a:bodyPr rot="-2580000" spcFirstLastPara="1" vertOverflow="ellipsis" vert="horz" wrap="square" lIns="0" tIns="0" rIns="0" bIns="0" anchor="ctr" anchorCtr="1"/>
              <a:lstStyle/>
              <a:p>
                <a:pPr>
                  <a:defRPr sz="1200" b="1" i="0" u="none" strike="noStrike" kern="1200" baseline="0">
                    <a:solidFill>
                      <a:schemeClr val="tx1">
                        <a:lumMod val="75000"/>
                        <a:lumOff val="25000"/>
                      </a:schemeClr>
                    </a:solidFill>
                    <a:latin typeface="David" panose="020E0502060401010101" pitchFamily="34" charset="-79"/>
                    <a:ea typeface="+mn-ea"/>
                    <a:cs typeface="David" panose="020E0502060401010101" pitchFamily="34" charset="-79"/>
                  </a:defRPr>
                </a:pPr>
                <a:endParaRPr lang="he-IL"/>
              </a:p>
            </c:txPr>
            <c:dLblPos val="inBase"/>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numRef>
              <c:f>'[תרשים ב- Microsoft PowerPoint]המר'!$B$25:$B$37</c:f>
              <c:numCache>
                <c:formatCode>General</c:formatCode>
                <c:ptCount val="9"/>
                <c:pt idx="0">
                  <c:v>2005</c:v>
                </c:pt>
                <c:pt idx="1">
                  <c:v>2006</c:v>
                </c:pt>
                <c:pt idx="2">
                  <c:v>2010</c:v>
                </c:pt>
                <c:pt idx="3">
                  <c:v>2012</c:v>
                </c:pt>
                <c:pt idx="4">
                  <c:v>2013</c:v>
                </c:pt>
                <c:pt idx="5">
                  <c:v>2014</c:v>
                </c:pt>
                <c:pt idx="6">
                  <c:v>2015</c:v>
                </c:pt>
                <c:pt idx="7">
                  <c:v>2016</c:v>
                </c:pt>
                <c:pt idx="8">
                  <c:v>2017</c:v>
                </c:pt>
              </c:numCache>
              <c:extLst/>
            </c:numRef>
          </c:cat>
          <c:val>
            <c:numRef>
              <c:f>'[תרשים ב- Microsoft PowerPoint]המר'!$M$25:$M$37</c:f>
              <c:numCache>
                <c:formatCode>0.0%</c:formatCode>
                <c:ptCount val="9"/>
                <c:pt idx="0">
                  <c:v>0.47499999999999998</c:v>
                </c:pt>
                <c:pt idx="1">
                  <c:v>0.58064516129032262</c:v>
                </c:pt>
                <c:pt idx="2">
                  <c:v>0.83333333333333337</c:v>
                </c:pt>
                <c:pt idx="3">
                  <c:v>0.76923076923076927</c:v>
                </c:pt>
                <c:pt idx="4">
                  <c:v>0.77777777777777779</c:v>
                </c:pt>
                <c:pt idx="5">
                  <c:v>0.90909090909090906</c:v>
                </c:pt>
                <c:pt idx="6">
                  <c:v>0.90243902439024393</c:v>
                </c:pt>
                <c:pt idx="7">
                  <c:v>0.96363636363636362</c:v>
                </c:pt>
                <c:pt idx="8">
                  <c:v>1</c:v>
                </c:pt>
              </c:numCache>
              <c:extLst/>
            </c:numRef>
          </c:val>
          <c:extLst xmlns:c15="http://schemas.microsoft.com/office/drawing/2012/chart">
            <c:ext xmlns:c16="http://schemas.microsoft.com/office/drawing/2014/chart" uri="{C3380CC4-5D6E-409C-BE32-E72D297353CC}">
              <c16:uniqueId val="{0000000F-46D0-49C4-A541-7F0DF6D02DBD}"/>
            </c:ext>
          </c:extLst>
        </c:ser>
        <c:dLbls>
          <c:showLegendKey val="0"/>
          <c:showVal val="0"/>
          <c:showCatName val="0"/>
          <c:showSerName val="0"/>
          <c:showPercent val="0"/>
          <c:showBubbleSize val="0"/>
        </c:dLbls>
        <c:gapWidth val="75"/>
        <c:overlap val="100"/>
        <c:axId val="830993288"/>
        <c:axId val="830966392"/>
        <c:extLst>
          <c:ext xmlns:c15="http://schemas.microsoft.com/office/drawing/2012/chart" uri="{02D57815-91ED-43cb-92C2-25804820EDAC}">
            <c15:filteredBarSeries>
              <c15:ser>
                <c:idx val="0"/>
                <c:order val="0"/>
                <c:tx>
                  <c:strRef>
                    <c:extLst>
                      <c:ext uri="{02D57815-91ED-43cb-92C2-25804820EDAC}">
                        <c15:formulaRef>
                          <c15:sqref>'[תרשים ב- Microsoft PowerPoint]המר'!$D$24</c15:sqref>
                        </c15:formulaRef>
                      </c:ext>
                    </c:extLst>
                    <c:strCache>
                      <c:ptCount val="1"/>
                      <c:pt idx="0">
                        <c:v>משתתפים בחסם</c:v>
                      </c:pt>
                    </c:strCache>
                  </c:strRef>
                </c:tx>
                <c:spPr>
                  <a:solidFill>
                    <a:schemeClr val="accent1"/>
                  </a:solidFill>
                  <a:ln>
                    <a:noFill/>
                  </a:ln>
                  <a:effectLst/>
                </c:spPr>
                <c:invertIfNegative val="0"/>
                <c:cat>
                  <c:numRef>
                    <c:extLst>
                      <c:ext uri="{02D57815-91ED-43cb-92C2-25804820EDAC}">
                        <c15:formulaRef>
                          <c15:sqref>'[תרשים ב- Microsoft PowerPoint]המר'!$B$25:$B$37</c15:sqref>
                        </c15:formulaRef>
                      </c:ext>
                    </c:extLst>
                    <c:numCache>
                      <c:formatCode>General</c:formatCode>
                      <c:ptCount val="9"/>
                      <c:pt idx="0">
                        <c:v>2005</c:v>
                      </c:pt>
                      <c:pt idx="1">
                        <c:v>2006</c:v>
                      </c:pt>
                      <c:pt idx="2">
                        <c:v>2010</c:v>
                      </c:pt>
                      <c:pt idx="3">
                        <c:v>2012</c:v>
                      </c:pt>
                      <c:pt idx="4">
                        <c:v>2013</c:v>
                      </c:pt>
                      <c:pt idx="5">
                        <c:v>2014</c:v>
                      </c:pt>
                      <c:pt idx="6">
                        <c:v>2015</c:v>
                      </c:pt>
                      <c:pt idx="7">
                        <c:v>2016</c:v>
                      </c:pt>
                      <c:pt idx="8">
                        <c:v>2017</c:v>
                      </c:pt>
                    </c:numCache>
                  </c:numRef>
                </c:cat>
                <c:val>
                  <c:numRef>
                    <c:extLst>
                      <c:ext uri="{02D57815-91ED-43cb-92C2-25804820EDAC}">
                        <c15:formulaRef>
                          <c15:sqref>'[תרשים ב- Microsoft PowerPoint]המר'!$D$25:$D$37</c15:sqref>
                        </c15:formulaRef>
                      </c:ext>
                    </c:extLst>
                    <c:numCache>
                      <c:formatCode>General</c:formatCode>
                      <c:ptCount val="9"/>
                      <c:pt idx="0">
                        <c:v>0</c:v>
                      </c:pt>
                      <c:pt idx="1">
                        <c:v>18</c:v>
                      </c:pt>
                      <c:pt idx="2">
                        <c:v>0</c:v>
                      </c:pt>
                      <c:pt idx="3">
                        <c:v>0</c:v>
                      </c:pt>
                      <c:pt idx="4">
                        <c:v>0</c:v>
                      </c:pt>
                      <c:pt idx="5">
                        <c:v>0</c:v>
                      </c:pt>
                      <c:pt idx="6">
                        <c:v>0</c:v>
                      </c:pt>
                      <c:pt idx="7">
                        <c:v>0</c:v>
                      </c:pt>
                      <c:pt idx="8">
                        <c:v>0</c:v>
                      </c:pt>
                    </c:numCache>
                  </c:numRef>
                </c:val>
                <c:extLst>
                  <c:ext xmlns:c16="http://schemas.microsoft.com/office/drawing/2014/chart" uri="{C3380CC4-5D6E-409C-BE32-E72D297353CC}">
                    <c16:uniqueId val="{00000014-46D0-49C4-A541-7F0DF6D02DBD}"/>
                  </c:ext>
                </c:extLst>
              </c15:ser>
            </c15:filteredBarSeries>
            <c15:filteredBarSeries>
              <c15:ser>
                <c:idx val="1"/>
                <c:order val="1"/>
                <c:tx>
                  <c:strRef>
                    <c:extLst xmlns:c15="http://schemas.microsoft.com/office/drawing/2012/chart">
                      <c:ext xmlns:c15="http://schemas.microsoft.com/office/drawing/2012/chart" uri="{02D57815-91ED-43cb-92C2-25804820EDAC}">
                        <c15:formulaRef>
                          <c15:sqref>'[תרשים ב- Microsoft PowerPoint]המר'!$E$24</c15:sqref>
                        </c15:formulaRef>
                      </c:ext>
                    </c:extLst>
                    <c:strCache>
                      <c:ptCount val="1"/>
                      <c:pt idx="0">
                        <c:v>מס' זכאים- חסם</c:v>
                      </c:pt>
                    </c:strCache>
                  </c:strRef>
                </c:tx>
                <c:spPr>
                  <a:solidFill>
                    <a:schemeClr val="accent2"/>
                  </a:solidFill>
                  <a:ln>
                    <a:noFill/>
                  </a:ln>
                  <a:effectLst/>
                </c:spPr>
                <c:invertIfNegative val="0"/>
                <c:cat>
                  <c:numRef>
                    <c:extLst xmlns:c15="http://schemas.microsoft.com/office/drawing/2012/chart">
                      <c:ext xmlns:c15="http://schemas.microsoft.com/office/drawing/2012/chart" uri="{02D57815-91ED-43cb-92C2-25804820EDAC}">
                        <c15:formulaRef>
                          <c15:sqref>'[תרשים ב- Microsoft PowerPoint]המר'!$B$25:$B$37</c15:sqref>
                        </c15:formulaRef>
                      </c:ext>
                    </c:extLst>
                    <c:numCache>
                      <c:formatCode>General</c:formatCode>
                      <c:ptCount val="9"/>
                      <c:pt idx="0">
                        <c:v>2005</c:v>
                      </c:pt>
                      <c:pt idx="1">
                        <c:v>2006</c:v>
                      </c:pt>
                      <c:pt idx="2">
                        <c:v>2010</c:v>
                      </c:pt>
                      <c:pt idx="3">
                        <c:v>2012</c:v>
                      </c:pt>
                      <c:pt idx="4">
                        <c:v>2013</c:v>
                      </c:pt>
                      <c:pt idx="5">
                        <c:v>2014</c:v>
                      </c:pt>
                      <c:pt idx="6">
                        <c:v>2015</c:v>
                      </c:pt>
                      <c:pt idx="7">
                        <c:v>2016</c:v>
                      </c:pt>
                      <c:pt idx="8">
                        <c:v>2017</c:v>
                      </c:pt>
                    </c:numCache>
                  </c:numRef>
                </c:cat>
                <c:val>
                  <c:numRef>
                    <c:extLst xmlns:c15="http://schemas.microsoft.com/office/drawing/2012/chart">
                      <c:ext xmlns:c15="http://schemas.microsoft.com/office/drawing/2012/chart" uri="{02D57815-91ED-43cb-92C2-25804820EDAC}">
                        <c15:formulaRef>
                          <c15:sqref>'[תרשים ב- Microsoft PowerPoint]המר'!$E$25:$E$37</c15:sqref>
                        </c15:formulaRef>
                      </c:ext>
                    </c:extLst>
                    <c:numCache>
                      <c:formatCode>General</c:formatCode>
                      <c:ptCount val="9"/>
                      <c:pt idx="0">
                        <c:v>0</c:v>
                      </c:pt>
                      <c:pt idx="1">
                        <c:v>6</c:v>
                      </c:pt>
                      <c:pt idx="2">
                        <c:v>0</c:v>
                      </c:pt>
                      <c:pt idx="3">
                        <c:v>0</c:v>
                      </c:pt>
                      <c:pt idx="4">
                        <c:v>0</c:v>
                      </c:pt>
                      <c:pt idx="5">
                        <c:v>0</c:v>
                      </c:pt>
                      <c:pt idx="6">
                        <c:v>0</c:v>
                      </c:pt>
                      <c:pt idx="7">
                        <c:v>0</c:v>
                      </c:pt>
                      <c:pt idx="8">
                        <c:v>0</c:v>
                      </c:pt>
                    </c:numCache>
                  </c:numRef>
                </c:val>
                <c:extLst xmlns:c15="http://schemas.microsoft.com/office/drawing/2012/chart">
                  <c:ext xmlns:c16="http://schemas.microsoft.com/office/drawing/2014/chart" uri="{C3380CC4-5D6E-409C-BE32-E72D297353CC}">
                    <c16:uniqueId val="{00000015-46D0-49C4-A541-7F0DF6D02DBD}"/>
                  </c:ext>
                </c:extLst>
              </c15:ser>
            </c15:filteredBarSeries>
            <c15:filteredBarSeries>
              <c15:ser>
                <c:idx val="2"/>
                <c:order val="2"/>
                <c:tx>
                  <c:strRef>
                    <c:extLst xmlns:c15="http://schemas.microsoft.com/office/drawing/2012/chart">
                      <c:ext xmlns:c15="http://schemas.microsoft.com/office/drawing/2012/chart" uri="{02D57815-91ED-43cb-92C2-25804820EDAC}">
                        <c15:formulaRef>
                          <c15:sqref>'[תרשים ב- Microsoft PowerPoint]המר'!$F$24</c15:sqref>
                        </c15:formulaRef>
                      </c:ext>
                    </c:extLst>
                    <c:strCache>
                      <c:ptCount val="1"/>
                      <c:pt idx="0">
                        <c:v>סה"כ משתתפים בסטארט ט-יב</c:v>
                      </c:pt>
                    </c:strCache>
                  </c:strRef>
                </c:tx>
                <c:spPr>
                  <a:solidFill>
                    <a:schemeClr val="accent3"/>
                  </a:solidFill>
                  <a:ln>
                    <a:noFill/>
                  </a:ln>
                  <a:effectLst/>
                </c:spPr>
                <c:invertIfNegative val="0"/>
                <c:cat>
                  <c:numRef>
                    <c:extLst xmlns:c15="http://schemas.microsoft.com/office/drawing/2012/chart">
                      <c:ext xmlns:c15="http://schemas.microsoft.com/office/drawing/2012/chart" uri="{02D57815-91ED-43cb-92C2-25804820EDAC}">
                        <c15:formulaRef>
                          <c15:sqref>'[תרשים ב- Microsoft PowerPoint]המר'!$B$25:$B$37</c15:sqref>
                        </c15:formulaRef>
                      </c:ext>
                    </c:extLst>
                    <c:numCache>
                      <c:formatCode>General</c:formatCode>
                      <c:ptCount val="9"/>
                      <c:pt idx="0">
                        <c:v>2005</c:v>
                      </c:pt>
                      <c:pt idx="1">
                        <c:v>2006</c:v>
                      </c:pt>
                      <c:pt idx="2">
                        <c:v>2010</c:v>
                      </c:pt>
                      <c:pt idx="3">
                        <c:v>2012</c:v>
                      </c:pt>
                      <c:pt idx="4">
                        <c:v>2013</c:v>
                      </c:pt>
                      <c:pt idx="5">
                        <c:v>2014</c:v>
                      </c:pt>
                      <c:pt idx="6">
                        <c:v>2015</c:v>
                      </c:pt>
                      <c:pt idx="7">
                        <c:v>2016</c:v>
                      </c:pt>
                      <c:pt idx="8">
                        <c:v>2017</c:v>
                      </c:pt>
                    </c:numCache>
                  </c:numRef>
                </c:cat>
                <c:val>
                  <c:numRef>
                    <c:extLst xmlns:c15="http://schemas.microsoft.com/office/drawing/2012/chart">
                      <c:ext xmlns:c15="http://schemas.microsoft.com/office/drawing/2012/chart" uri="{02D57815-91ED-43cb-92C2-25804820EDAC}">
                        <c15:formulaRef>
                          <c15:sqref>'[תרשים ב- Microsoft PowerPoint]המר'!$F$25:$F$37</c15:sqref>
                        </c15:formulaRef>
                      </c:ext>
                    </c:extLst>
                    <c:numCache>
                      <c:formatCode>General</c:formatCode>
                      <c:ptCount val="9"/>
                    </c:numCache>
                  </c:numRef>
                </c:val>
                <c:extLst xmlns:c15="http://schemas.microsoft.com/office/drawing/2012/chart">
                  <c:ext xmlns:c16="http://schemas.microsoft.com/office/drawing/2014/chart" uri="{C3380CC4-5D6E-409C-BE32-E72D297353CC}">
                    <c16:uniqueId val="{00000016-46D0-49C4-A541-7F0DF6D02DBD}"/>
                  </c:ext>
                </c:extLst>
              </c15:ser>
            </c15:filteredBarSeries>
            <c15:filteredBarSeries>
              <c15:ser>
                <c:idx val="3"/>
                <c:order val="3"/>
                <c:tx>
                  <c:strRef>
                    <c:extLst xmlns:c15="http://schemas.microsoft.com/office/drawing/2012/chart">
                      <c:ext xmlns:c15="http://schemas.microsoft.com/office/drawing/2012/chart" uri="{02D57815-91ED-43cb-92C2-25804820EDAC}">
                        <c15:formulaRef>
                          <c15:sqref>'[תרשים ב- Microsoft PowerPoint]המר'!$G$24</c15:sqref>
                        </c15:formulaRef>
                      </c:ext>
                    </c:extLst>
                    <c:strCache>
                      <c:ptCount val="1"/>
                      <c:pt idx="0">
                        <c:v>תלמידי יב' סטארט</c:v>
                      </c:pt>
                    </c:strCache>
                  </c:strRef>
                </c:tx>
                <c:spPr>
                  <a:solidFill>
                    <a:schemeClr val="accent4"/>
                  </a:solidFill>
                  <a:ln>
                    <a:noFill/>
                  </a:ln>
                  <a:effectLst/>
                </c:spPr>
                <c:invertIfNegative val="0"/>
                <c:cat>
                  <c:numRef>
                    <c:extLst xmlns:c15="http://schemas.microsoft.com/office/drawing/2012/chart">
                      <c:ext xmlns:c15="http://schemas.microsoft.com/office/drawing/2012/chart" uri="{02D57815-91ED-43cb-92C2-25804820EDAC}">
                        <c15:formulaRef>
                          <c15:sqref>'[תרשים ב- Microsoft PowerPoint]המר'!$B$25:$B$37</c15:sqref>
                        </c15:formulaRef>
                      </c:ext>
                    </c:extLst>
                    <c:numCache>
                      <c:formatCode>General</c:formatCode>
                      <c:ptCount val="9"/>
                      <c:pt idx="0">
                        <c:v>2005</c:v>
                      </c:pt>
                      <c:pt idx="1">
                        <c:v>2006</c:v>
                      </c:pt>
                      <c:pt idx="2">
                        <c:v>2010</c:v>
                      </c:pt>
                      <c:pt idx="3">
                        <c:v>2012</c:v>
                      </c:pt>
                      <c:pt idx="4">
                        <c:v>2013</c:v>
                      </c:pt>
                      <c:pt idx="5">
                        <c:v>2014</c:v>
                      </c:pt>
                      <c:pt idx="6">
                        <c:v>2015</c:v>
                      </c:pt>
                      <c:pt idx="7">
                        <c:v>2016</c:v>
                      </c:pt>
                      <c:pt idx="8">
                        <c:v>2017</c:v>
                      </c:pt>
                    </c:numCache>
                  </c:numRef>
                </c:cat>
                <c:val>
                  <c:numRef>
                    <c:extLst xmlns:c15="http://schemas.microsoft.com/office/drawing/2012/chart">
                      <c:ext xmlns:c15="http://schemas.microsoft.com/office/drawing/2012/chart" uri="{02D57815-91ED-43cb-92C2-25804820EDAC}">
                        <c15:formulaRef>
                          <c15:sqref>'[תרשים ב- Microsoft PowerPoint]המר'!$G$25:$G$37</c15:sqref>
                        </c15:formulaRef>
                      </c:ext>
                    </c:extLst>
                    <c:numCache>
                      <c:formatCode>General</c:formatCode>
                      <c:ptCount val="9"/>
                      <c:pt idx="0">
                        <c:v>0</c:v>
                      </c:pt>
                      <c:pt idx="1">
                        <c:v>0</c:v>
                      </c:pt>
                      <c:pt idx="2">
                        <c:v>16</c:v>
                      </c:pt>
                      <c:pt idx="3">
                        <c:v>17</c:v>
                      </c:pt>
                      <c:pt idx="4">
                        <c:v>15</c:v>
                      </c:pt>
                      <c:pt idx="5">
                        <c:v>11</c:v>
                      </c:pt>
                      <c:pt idx="6">
                        <c:v>16</c:v>
                      </c:pt>
                      <c:pt idx="7">
                        <c:v>22</c:v>
                      </c:pt>
                      <c:pt idx="8">
                        <c:v>24</c:v>
                      </c:pt>
                    </c:numCache>
                  </c:numRef>
                </c:val>
                <c:extLst xmlns:c15="http://schemas.microsoft.com/office/drawing/2012/chart">
                  <c:ext xmlns:c16="http://schemas.microsoft.com/office/drawing/2014/chart" uri="{C3380CC4-5D6E-409C-BE32-E72D297353CC}">
                    <c16:uniqueId val="{00000017-46D0-49C4-A541-7F0DF6D02DBD}"/>
                  </c:ext>
                </c:extLst>
              </c15:ser>
            </c15:filteredBarSeries>
            <c15:filteredBarSeries>
              <c15:ser>
                <c:idx val="4"/>
                <c:order val="4"/>
                <c:tx>
                  <c:strRef>
                    <c:extLst xmlns:c15="http://schemas.microsoft.com/office/drawing/2012/chart">
                      <c:ext xmlns:c15="http://schemas.microsoft.com/office/drawing/2012/chart" uri="{02D57815-91ED-43cb-92C2-25804820EDAC}">
                        <c15:formulaRef>
                          <c15:sqref>'[תרשים ב- Microsoft PowerPoint]המר'!$H$24</c15:sqref>
                        </c15:formulaRef>
                      </c:ext>
                    </c:extLst>
                    <c:strCache>
                      <c:ptCount val="1"/>
                      <c:pt idx="0">
                        <c:v>מס' זכאים- סטארט</c:v>
                      </c:pt>
                    </c:strCache>
                  </c:strRef>
                </c:tx>
                <c:spPr>
                  <a:solidFill>
                    <a:schemeClr val="accent5"/>
                  </a:solidFill>
                  <a:ln>
                    <a:noFill/>
                  </a:ln>
                  <a:effectLst/>
                </c:spPr>
                <c:invertIfNegative val="0"/>
                <c:cat>
                  <c:numRef>
                    <c:extLst xmlns:c15="http://schemas.microsoft.com/office/drawing/2012/chart">
                      <c:ext xmlns:c15="http://schemas.microsoft.com/office/drawing/2012/chart" uri="{02D57815-91ED-43cb-92C2-25804820EDAC}">
                        <c15:formulaRef>
                          <c15:sqref>'[תרשים ב- Microsoft PowerPoint]המר'!$B$25:$B$37</c15:sqref>
                        </c15:formulaRef>
                      </c:ext>
                    </c:extLst>
                    <c:numCache>
                      <c:formatCode>General</c:formatCode>
                      <c:ptCount val="9"/>
                      <c:pt idx="0">
                        <c:v>2005</c:v>
                      </c:pt>
                      <c:pt idx="1">
                        <c:v>2006</c:v>
                      </c:pt>
                      <c:pt idx="2">
                        <c:v>2010</c:v>
                      </c:pt>
                      <c:pt idx="3">
                        <c:v>2012</c:v>
                      </c:pt>
                      <c:pt idx="4">
                        <c:v>2013</c:v>
                      </c:pt>
                      <c:pt idx="5">
                        <c:v>2014</c:v>
                      </c:pt>
                      <c:pt idx="6">
                        <c:v>2015</c:v>
                      </c:pt>
                      <c:pt idx="7">
                        <c:v>2016</c:v>
                      </c:pt>
                      <c:pt idx="8">
                        <c:v>2017</c:v>
                      </c:pt>
                    </c:numCache>
                  </c:numRef>
                </c:cat>
                <c:val>
                  <c:numRef>
                    <c:extLst xmlns:c15="http://schemas.microsoft.com/office/drawing/2012/chart">
                      <c:ext xmlns:c15="http://schemas.microsoft.com/office/drawing/2012/chart" uri="{02D57815-91ED-43cb-92C2-25804820EDAC}">
                        <c15:formulaRef>
                          <c15:sqref>'[תרשים ב- Microsoft PowerPoint]המר'!$H$25:$H$37</c15:sqref>
                        </c15:formulaRef>
                      </c:ext>
                    </c:extLst>
                    <c:numCache>
                      <c:formatCode>General</c:formatCode>
                      <c:ptCount val="9"/>
                      <c:pt idx="0">
                        <c:v>0</c:v>
                      </c:pt>
                      <c:pt idx="1">
                        <c:v>0</c:v>
                      </c:pt>
                      <c:pt idx="2">
                        <c:v>14</c:v>
                      </c:pt>
                      <c:pt idx="3">
                        <c:v>11</c:v>
                      </c:pt>
                      <c:pt idx="4">
                        <c:v>12</c:v>
                      </c:pt>
                      <c:pt idx="5">
                        <c:v>10</c:v>
                      </c:pt>
                      <c:pt idx="6">
                        <c:v>14</c:v>
                      </c:pt>
                      <c:pt idx="7">
                        <c:v>22</c:v>
                      </c:pt>
                      <c:pt idx="8">
                        <c:v>24</c:v>
                      </c:pt>
                    </c:numCache>
                  </c:numRef>
                </c:val>
                <c:extLst xmlns:c15="http://schemas.microsoft.com/office/drawing/2012/chart">
                  <c:ext xmlns:c16="http://schemas.microsoft.com/office/drawing/2014/chart" uri="{C3380CC4-5D6E-409C-BE32-E72D297353CC}">
                    <c16:uniqueId val="{00000018-46D0-49C4-A541-7F0DF6D02DBD}"/>
                  </c:ext>
                </c:extLst>
              </c15:ser>
            </c15:filteredBarSeries>
            <c15:filteredBarSeries>
              <c15:ser>
                <c:idx val="5"/>
                <c:order val="5"/>
                <c:tx>
                  <c:strRef>
                    <c:extLst xmlns:c15="http://schemas.microsoft.com/office/drawing/2012/chart">
                      <c:ext xmlns:c15="http://schemas.microsoft.com/office/drawing/2012/chart" uri="{02D57815-91ED-43cb-92C2-25804820EDAC}">
                        <c15:formulaRef>
                          <c15:sqref>'[תרשים ב- Microsoft PowerPoint]המר'!$I$24</c15:sqref>
                        </c15:formulaRef>
                      </c:ext>
                    </c:extLst>
                    <c:strCache>
                      <c:ptCount val="1"/>
                      <c:pt idx="0">
                        <c:v>מס' זכאים- חסם וסטארט</c:v>
                      </c:pt>
                    </c:strCache>
                  </c:strRef>
                </c:tx>
                <c:spPr>
                  <a:solidFill>
                    <a:schemeClr val="accent6"/>
                  </a:solidFill>
                  <a:ln>
                    <a:noFill/>
                  </a:ln>
                  <a:effectLst/>
                </c:spPr>
                <c:invertIfNegative val="0"/>
                <c:cat>
                  <c:numRef>
                    <c:extLst xmlns:c15="http://schemas.microsoft.com/office/drawing/2012/chart">
                      <c:ext xmlns:c15="http://schemas.microsoft.com/office/drawing/2012/chart" uri="{02D57815-91ED-43cb-92C2-25804820EDAC}">
                        <c15:formulaRef>
                          <c15:sqref>'[תרשים ב- Microsoft PowerPoint]המר'!$B$25:$B$37</c15:sqref>
                        </c15:formulaRef>
                      </c:ext>
                    </c:extLst>
                    <c:numCache>
                      <c:formatCode>General</c:formatCode>
                      <c:ptCount val="9"/>
                      <c:pt idx="0">
                        <c:v>2005</c:v>
                      </c:pt>
                      <c:pt idx="1">
                        <c:v>2006</c:v>
                      </c:pt>
                      <c:pt idx="2">
                        <c:v>2010</c:v>
                      </c:pt>
                      <c:pt idx="3">
                        <c:v>2012</c:v>
                      </c:pt>
                      <c:pt idx="4">
                        <c:v>2013</c:v>
                      </c:pt>
                      <c:pt idx="5">
                        <c:v>2014</c:v>
                      </c:pt>
                      <c:pt idx="6">
                        <c:v>2015</c:v>
                      </c:pt>
                      <c:pt idx="7">
                        <c:v>2016</c:v>
                      </c:pt>
                      <c:pt idx="8">
                        <c:v>2017</c:v>
                      </c:pt>
                    </c:numCache>
                  </c:numRef>
                </c:cat>
                <c:val>
                  <c:numRef>
                    <c:extLst xmlns:c15="http://schemas.microsoft.com/office/drawing/2012/chart">
                      <c:ext xmlns:c15="http://schemas.microsoft.com/office/drawing/2012/chart" uri="{02D57815-91ED-43cb-92C2-25804820EDAC}">
                        <c15:formulaRef>
                          <c15:sqref>'[תרשים ב- Microsoft PowerPoint]המר'!$I$25:$I$37</c15:sqref>
                        </c15:formulaRef>
                      </c:ext>
                    </c:extLst>
                    <c:numCache>
                      <c:formatCode>General</c:formatCode>
                      <c:ptCount val="9"/>
                      <c:pt idx="0">
                        <c:v>0</c:v>
                      </c:pt>
                      <c:pt idx="1">
                        <c:v>6</c:v>
                      </c:pt>
                      <c:pt idx="2">
                        <c:v>14</c:v>
                      </c:pt>
                      <c:pt idx="3">
                        <c:v>11</c:v>
                      </c:pt>
                      <c:pt idx="4">
                        <c:v>12</c:v>
                      </c:pt>
                      <c:pt idx="5">
                        <c:v>10</c:v>
                      </c:pt>
                      <c:pt idx="6">
                        <c:v>14</c:v>
                      </c:pt>
                      <c:pt idx="7">
                        <c:v>22</c:v>
                      </c:pt>
                      <c:pt idx="8">
                        <c:v>24</c:v>
                      </c:pt>
                    </c:numCache>
                  </c:numRef>
                </c:val>
                <c:extLst xmlns:c15="http://schemas.microsoft.com/office/drawing/2012/chart">
                  <c:ext xmlns:c16="http://schemas.microsoft.com/office/drawing/2014/chart" uri="{C3380CC4-5D6E-409C-BE32-E72D297353CC}">
                    <c16:uniqueId val="{00000019-46D0-49C4-A541-7F0DF6D02DBD}"/>
                  </c:ext>
                </c:extLst>
              </c15:ser>
            </c15:filteredBarSeries>
            <c15:filteredBarSeries>
              <c15:ser>
                <c:idx val="7"/>
                <c:order val="6"/>
                <c:tx>
                  <c:strRef>
                    <c:extLst xmlns:c15="http://schemas.microsoft.com/office/drawing/2012/chart">
                      <c:ext xmlns:c15="http://schemas.microsoft.com/office/drawing/2012/chart" uri="{02D57815-91ED-43cb-92C2-25804820EDAC}">
                        <c15:formulaRef>
                          <c15:sqref>'[תרשים ב- Microsoft PowerPoint]המר'!$J$24</c15:sqref>
                        </c15:formulaRef>
                      </c:ext>
                    </c:extLst>
                    <c:strCache>
                      <c:ptCount val="1"/>
                      <c:pt idx="0">
                        <c:v>מס' מסיימי יב'- בית ספרי</c:v>
                      </c:pt>
                    </c:strCache>
                  </c:strRef>
                </c:tx>
                <c:spPr>
                  <a:solidFill>
                    <a:schemeClr val="accent2">
                      <a:lumMod val="60000"/>
                    </a:schemeClr>
                  </a:solidFill>
                  <a:ln>
                    <a:noFill/>
                  </a:ln>
                  <a:effectLst/>
                </c:spPr>
                <c:invertIfNegative val="0"/>
                <c:cat>
                  <c:numRef>
                    <c:extLst xmlns:c15="http://schemas.microsoft.com/office/drawing/2012/chart">
                      <c:ext xmlns:c15="http://schemas.microsoft.com/office/drawing/2012/chart" uri="{02D57815-91ED-43cb-92C2-25804820EDAC}">
                        <c15:formulaRef>
                          <c15:sqref>'[תרשים ב- Microsoft PowerPoint]המר'!$B$25:$B$37</c15:sqref>
                        </c15:formulaRef>
                      </c:ext>
                    </c:extLst>
                    <c:numCache>
                      <c:formatCode>General</c:formatCode>
                      <c:ptCount val="9"/>
                      <c:pt idx="0">
                        <c:v>2005</c:v>
                      </c:pt>
                      <c:pt idx="1">
                        <c:v>2006</c:v>
                      </c:pt>
                      <c:pt idx="2">
                        <c:v>2010</c:v>
                      </c:pt>
                      <c:pt idx="3">
                        <c:v>2012</c:v>
                      </c:pt>
                      <c:pt idx="4">
                        <c:v>2013</c:v>
                      </c:pt>
                      <c:pt idx="5">
                        <c:v>2014</c:v>
                      </c:pt>
                      <c:pt idx="6">
                        <c:v>2015</c:v>
                      </c:pt>
                      <c:pt idx="7">
                        <c:v>2016</c:v>
                      </c:pt>
                      <c:pt idx="8">
                        <c:v>2017</c:v>
                      </c:pt>
                    </c:numCache>
                  </c:numRef>
                </c:cat>
                <c:val>
                  <c:numRef>
                    <c:extLst xmlns:c15="http://schemas.microsoft.com/office/drawing/2012/chart">
                      <c:ext xmlns:c15="http://schemas.microsoft.com/office/drawing/2012/chart" uri="{02D57815-91ED-43cb-92C2-25804820EDAC}">
                        <c15:formulaRef>
                          <c15:sqref>'[תרשים ב- Microsoft PowerPoint]המר'!$J$25:$J$37</c15:sqref>
                        </c15:formulaRef>
                      </c:ext>
                    </c:extLst>
                    <c:numCache>
                      <c:formatCode>General</c:formatCode>
                      <c:ptCount val="9"/>
                      <c:pt idx="0">
                        <c:v>40</c:v>
                      </c:pt>
                      <c:pt idx="1">
                        <c:v>31</c:v>
                      </c:pt>
                      <c:pt idx="2">
                        <c:v>36</c:v>
                      </c:pt>
                      <c:pt idx="3">
                        <c:v>39</c:v>
                      </c:pt>
                      <c:pt idx="4">
                        <c:v>81</c:v>
                      </c:pt>
                      <c:pt idx="5">
                        <c:v>66</c:v>
                      </c:pt>
                      <c:pt idx="6">
                        <c:v>41</c:v>
                      </c:pt>
                      <c:pt idx="7">
                        <c:v>55</c:v>
                      </c:pt>
                      <c:pt idx="8">
                        <c:v>69</c:v>
                      </c:pt>
                    </c:numCache>
                  </c:numRef>
                </c:val>
                <c:extLst xmlns:c15="http://schemas.microsoft.com/office/drawing/2012/chart">
                  <c:ext xmlns:c16="http://schemas.microsoft.com/office/drawing/2014/chart" uri="{C3380CC4-5D6E-409C-BE32-E72D297353CC}">
                    <c16:uniqueId val="{0000001A-46D0-49C4-A541-7F0DF6D02DBD}"/>
                  </c:ext>
                </c:extLst>
              </c15:ser>
            </c15:filteredBarSeries>
            <c15:filteredBarSeries>
              <c15:ser>
                <c:idx val="8"/>
                <c:order val="7"/>
                <c:tx>
                  <c:strRef>
                    <c:extLst xmlns:c15="http://schemas.microsoft.com/office/drawing/2012/chart">
                      <c:ext xmlns:c15="http://schemas.microsoft.com/office/drawing/2012/chart" uri="{02D57815-91ED-43cb-92C2-25804820EDAC}">
                        <c15:formulaRef>
                          <c15:sqref>'[תרשים ב- Microsoft PowerPoint]המר'!$K$24</c15:sqref>
                        </c15:formulaRef>
                      </c:ext>
                    </c:extLst>
                    <c:strCache>
                      <c:ptCount val="1"/>
                      <c:pt idx="0">
                        <c:v>מס' זכאים- בית ספרי</c:v>
                      </c:pt>
                    </c:strCache>
                  </c:strRef>
                </c:tx>
                <c:spPr>
                  <a:solidFill>
                    <a:schemeClr val="accent3">
                      <a:lumMod val="60000"/>
                    </a:schemeClr>
                  </a:solidFill>
                  <a:ln>
                    <a:noFill/>
                  </a:ln>
                  <a:effectLst/>
                </c:spPr>
                <c:invertIfNegative val="0"/>
                <c:cat>
                  <c:numRef>
                    <c:extLst xmlns:c15="http://schemas.microsoft.com/office/drawing/2012/chart">
                      <c:ext xmlns:c15="http://schemas.microsoft.com/office/drawing/2012/chart" uri="{02D57815-91ED-43cb-92C2-25804820EDAC}">
                        <c15:formulaRef>
                          <c15:sqref>'[תרשים ב- Microsoft PowerPoint]המר'!$B$25:$B$37</c15:sqref>
                        </c15:formulaRef>
                      </c:ext>
                    </c:extLst>
                    <c:numCache>
                      <c:formatCode>General</c:formatCode>
                      <c:ptCount val="9"/>
                      <c:pt idx="0">
                        <c:v>2005</c:v>
                      </c:pt>
                      <c:pt idx="1">
                        <c:v>2006</c:v>
                      </c:pt>
                      <c:pt idx="2">
                        <c:v>2010</c:v>
                      </c:pt>
                      <c:pt idx="3">
                        <c:v>2012</c:v>
                      </c:pt>
                      <c:pt idx="4">
                        <c:v>2013</c:v>
                      </c:pt>
                      <c:pt idx="5">
                        <c:v>2014</c:v>
                      </c:pt>
                      <c:pt idx="6">
                        <c:v>2015</c:v>
                      </c:pt>
                      <c:pt idx="7">
                        <c:v>2016</c:v>
                      </c:pt>
                      <c:pt idx="8">
                        <c:v>2017</c:v>
                      </c:pt>
                    </c:numCache>
                  </c:numRef>
                </c:cat>
                <c:val>
                  <c:numRef>
                    <c:extLst xmlns:c15="http://schemas.microsoft.com/office/drawing/2012/chart">
                      <c:ext xmlns:c15="http://schemas.microsoft.com/office/drawing/2012/chart" uri="{02D57815-91ED-43cb-92C2-25804820EDAC}">
                        <c15:formulaRef>
                          <c15:sqref>'[תרשים ב- Microsoft PowerPoint]המר'!$K$25:$K$37</c15:sqref>
                        </c15:formulaRef>
                      </c:ext>
                    </c:extLst>
                    <c:numCache>
                      <c:formatCode>General</c:formatCode>
                      <c:ptCount val="9"/>
                      <c:pt idx="0">
                        <c:v>19</c:v>
                      </c:pt>
                      <c:pt idx="1">
                        <c:v>18</c:v>
                      </c:pt>
                      <c:pt idx="2">
                        <c:v>30</c:v>
                      </c:pt>
                      <c:pt idx="3">
                        <c:v>30</c:v>
                      </c:pt>
                      <c:pt idx="4">
                        <c:v>63</c:v>
                      </c:pt>
                      <c:pt idx="5">
                        <c:v>60</c:v>
                      </c:pt>
                      <c:pt idx="6">
                        <c:v>37</c:v>
                      </c:pt>
                      <c:pt idx="7">
                        <c:v>53</c:v>
                      </c:pt>
                      <c:pt idx="8">
                        <c:v>69</c:v>
                      </c:pt>
                    </c:numCache>
                  </c:numRef>
                </c:val>
                <c:extLst xmlns:c15="http://schemas.microsoft.com/office/drawing/2012/chart">
                  <c:ext xmlns:c16="http://schemas.microsoft.com/office/drawing/2014/chart" uri="{C3380CC4-5D6E-409C-BE32-E72D297353CC}">
                    <c16:uniqueId val="{0000001B-46D0-49C4-A541-7F0DF6D02DBD}"/>
                  </c:ext>
                </c:extLst>
              </c15:ser>
            </c15:filteredBarSeries>
            <c15:filteredBarSeries>
              <c15:ser>
                <c:idx val="9"/>
                <c:order val="8"/>
                <c:tx>
                  <c:strRef>
                    <c:extLst xmlns:c15="http://schemas.microsoft.com/office/drawing/2012/chart">
                      <c:ext xmlns:c15="http://schemas.microsoft.com/office/drawing/2012/chart" uri="{02D57815-91ED-43cb-92C2-25804820EDAC}">
                        <c15:formulaRef>
                          <c15:sqref>'[תרשים ב- Microsoft PowerPoint]המר'!$L$24</c15:sqref>
                        </c15:formulaRef>
                      </c:ext>
                    </c:extLst>
                    <c:strCache>
                      <c:ptCount val="1"/>
                      <c:pt idx="0">
                        <c:v>שאר הזכאים</c:v>
                      </c:pt>
                    </c:strCache>
                  </c:strRef>
                </c:tx>
                <c:spPr>
                  <a:solidFill>
                    <a:schemeClr val="accent4">
                      <a:lumMod val="60000"/>
                    </a:schemeClr>
                  </a:solidFill>
                  <a:ln>
                    <a:noFill/>
                  </a:ln>
                  <a:effectLst/>
                </c:spPr>
                <c:invertIfNegative val="0"/>
                <c:cat>
                  <c:numRef>
                    <c:extLst xmlns:c15="http://schemas.microsoft.com/office/drawing/2012/chart">
                      <c:ext xmlns:c15="http://schemas.microsoft.com/office/drawing/2012/chart" uri="{02D57815-91ED-43cb-92C2-25804820EDAC}">
                        <c15:formulaRef>
                          <c15:sqref>'[תרשים ב- Microsoft PowerPoint]המר'!$B$25:$B$37</c15:sqref>
                        </c15:formulaRef>
                      </c:ext>
                    </c:extLst>
                    <c:numCache>
                      <c:formatCode>General</c:formatCode>
                      <c:ptCount val="9"/>
                      <c:pt idx="0">
                        <c:v>2005</c:v>
                      </c:pt>
                      <c:pt idx="1">
                        <c:v>2006</c:v>
                      </c:pt>
                      <c:pt idx="2">
                        <c:v>2010</c:v>
                      </c:pt>
                      <c:pt idx="3">
                        <c:v>2012</c:v>
                      </c:pt>
                      <c:pt idx="4">
                        <c:v>2013</c:v>
                      </c:pt>
                      <c:pt idx="5">
                        <c:v>2014</c:v>
                      </c:pt>
                      <c:pt idx="6">
                        <c:v>2015</c:v>
                      </c:pt>
                      <c:pt idx="7">
                        <c:v>2016</c:v>
                      </c:pt>
                      <c:pt idx="8">
                        <c:v>2017</c:v>
                      </c:pt>
                    </c:numCache>
                  </c:numRef>
                </c:cat>
                <c:val>
                  <c:numRef>
                    <c:extLst xmlns:c15="http://schemas.microsoft.com/office/drawing/2012/chart">
                      <c:ext xmlns:c15="http://schemas.microsoft.com/office/drawing/2012/chart" uri="{02D57815-91ED-43cb-92C2-25804820EDAC}">
                        <c15:formulaRef>
                          <c15:sqref>'[תרשים ב- Microsoft PowerPoint]המר'!$L$25:$L$37</c15:sqref>
                        </c15:formulaRef>
                      </c:ext>
                    </c:extLst>
                    <c:numCache>
                      <c:formatCode>General</c:formatCode>
                      <c:ptCount val="9"/>
                      <c:pt idx="0">
                        <c:v>19</c:v>
                      </c:pt>
                      <c:pt idx="1">
                        <c:v>12</c:v>
                      </c:pt>
                      <c:pt idx="2">
                        <c:v>16</c:v>
                      </c:pt>
                      <c:pt idx="3">
                        <c:v>19</c:v>
                      </c:pt>
                      <c:pt idx="4">
                        <c:v>51</c:v>
                      </c:pt>
                      <c:pt idx="5">
                        <c:v>50</c:v>
                      </c:pt>
                      <c:pt idx="6">
                        <c:v>23</c:v>
                      </c:pt>
                      <c:pt idx="7">
                        <c:v>31</c:v>
                      </c:pt>
                      <c:pt idx="8">
                        <c:v>45</c:v>
                      </c:pt>
                    </c:numCache>
                  </c:numRef>
                </c:val>
                <c:extLst xmlns:c15="http://schemas.microsoft.com/office/drawing/2012/chart">
                  <c:ext xmlns:c16="http://schemas.microsoft.com/office/drawing/2014/chart" uri="{C3380CC4-5D6E-409C-BE32-E72D297353CC}">
                    <c16:uniqueId val="{0000001C-46D0-49C4-A541-7F0DF6D02DBD}"/>
                  </c:ext>
                </c:extLst>
              </c15:ser>
            </c15:filteredBarSeries>
            <c15:filteredBarSeries>
              <c15:ser>
                <c:idx val="13"/>
                <c:order val="13"/>
                <c:tx>
                  <c:strRef>
                    <c:extLst xmlns:c15="http://schemas.microsoft.com/office/drawing/2012/chart">
                      <c:ext xmlns:c15="http://schemas.microsoft.com/office/drawing/2012/chart" uri="{02D57815-91ED-43cb-92C2-25804820EDAC}">
                        <c15:formulaRef>
                          <c15:sqref>'[תרשים ב- Microsoft PowerPoint]המר'!$Q$24</c15:sqref>
                        </c15:formulaRef>
                      </c:ext>
                    </c:extLst>
                    <c:strCache>
                      <c:ptCount val="1"/>
                      <c:pt idx="0">
                        <c:v>זכאים ממשתתפי יכולות ממסיימי יב' בביה"ס</c:v>
                      </c:pt>
                    </c:strCache>
                  </c:strRef>
                </c:tx>
                <c:spPr>
                  <a:solidFill>
                    <a:schemeClr val="accent2">
                      <a:lumMod val="80000"/>
                      <a:lumOff val="20000"/>
                    </a:schemeClr>
                  </a:solidFill>
                  <a:ln>
                    <a:noFill/>
                  </a:ln>
                  <a:effectLst/>
                </c:spPr>
                <c:invertIfNegative val="0"/>
                <c:cat>
                  <c:numRef>
                    <c:extLst xmlns:c15="http://schemas.microsoft.com/office/drawing/2012/chart">
                      <c:ext xmlns:c15="http://schemas.microsoft.com/office/drawing/2012/chart" uri="{02D57815-91ED-43cb-92C2-25804820EDAC}">
                        <c15:formulaRef>
                          <c15:sqref>'[תרשים ב- Microsoft PowerPoint]המר'!$B$25:$B$37</c15:sqref>
                        </c15:formulaRef>
                      </c:ext>
                    </c:extLst>
                    <c:numCache>
                      <c:formatCode>General</c:formatCode>
                      <c:ptCount val="9"/>
                      <c:pt idx="0">
                        <c:v>2005</c:v>
                      </c:pt>
                      <c:pt idx="1">
                        <c:v>2006</c:v>
                      </c:pt>
                      <c:pt idx="2">
                        <c:v>2010</c:v>
                      </c:pt>
                      <c:pt idx="3">
                        <c:v>2012</c:v>
                      </c:pt>
                      <c:pt idx="4">
                        <c:v>2013</c:v>
                      </c:pt>
                      <c:pt idx="5">
                        <c:v>2014</c:v>
                      </c:pt>
                      <c:pt idx="6">
                        <c:v>2015</c:v>
                      </c:pt>
                      <c:pt idx="7">
                        <c:v>2016</c:v>
                      </c:pt>
                      <c:pt idx="8">
                        <c:v>2017</c:v>
                      </c:pt>
                    </c:numCache>
                  </c:numRef>
                </c:cat>
                <c:val>
                  <c:numRef>
                    <c:extLst xmlns:c15="http://schemas.microsoft.com/office/drawing/2012/chart">
                      <c:ext xmlns:c15="http://schemas.microsoft.com/office/drawing/2012/chart" uri="{02D57815-91ED-43cb-92C2-25804820EDAC}">
                        <c15:formulaRef>
                          <c15:sqref>'[תרשים ב- Microsoft PowerPoint]המר'!$Q$25:$Q$37</c15:sqref>
                        </c15:formulaRef>
                      </c:ext>
                    </c:extLst>
                    <c:numCache>
                      <c:formatCode>0.0%</c:formatCode>
                      <c:ptCount val="9"/>
                      <c:pt idx="0">
                        <c:v>0</c:v>
                      </c:pt>
                      <c:pt idx="1">
                        <c:v>0.19354838709677419</c:v>
                      </c:pt>
                      <c:pt idx="2">
                        <c:v>0.3888888888888889</c:v>
                      </c:pt>
                      <c:pt idx="3">
                        <c:v>0.28205128205128205</c:v>
                      </c:pt>
                      <c:pt idx="4">
                        <c:v>0.14814814814814814</c:v>
                      </c:pt>
                      <c:pt idx="5">
                        <c:v>0.15151515151515152</c:v>
                      </c:pt>
                      <c:pt idx="6">
                        <c:v>0.34146341463414637</c:v>
                      </c:pt>
                      <c:pt idx="7">
                        <c:v>0.4</c:v>
                      </c:pt>
                      <c:pt idx="8">
                        <c:v>0.34782608695652173</c:v>
                      </c:pt>
                    </c:numCache>
                  </c:numRef>
                </c:val>
                <c:extLst xmlns:c15="http://schemas.microsoft.com/office/drawing/2012/chart">
                  <c:ext xmlns:c16="http://schemas.microsoft.com/office/drawing/2014/chart" uri="{C3380CC4-5D6E-409C-BE32-E72D297353CC}">
                    <c16:uniqueId val="{0000001D-46D0-49C4-A541-7F0DF6D02DBD}"/>
                  </c:ext>
                </c:extLst>
              </c15:ser>
            </c15:filteredBarSeries>
            <c15:filteredBarSeries>
              <c15:ser>
                <c:idx val="14"/>
                <c:order val="14"/>
                <c:tx>
                  <c:strRef>
                    <c:extLst xmlns:c15="http://schemas.microsoft.com/office/drawing/2012/chart">
                      <c:ext xmlns:c15="http://schemas.microsoft.com/office/drawing/2012/chart" uri="{02D57815-91ED-43cb-92C2-25804820EDAC}">
                        <c15:formulaRef>
                          <c15:sqref>'[תרשים ב- Microsoft PowerPoint]המר'!$R$24</c15:sqref>
                        </c15:formulaRef>
                      </c:ext>
                    </c:extLst>
                    <c:strCache>
                      <c:ptCount val="1"/>
                      <c:pt idx="0">
                        <c:v>זכאים ממשתתפי סטארט וחסם מכלל הזכאים בביה"ס</c:v>
                      </c:pt>
                    </c:strCache>
                  </c:strRef>
                </c:tx>
                <c:spPr>
                  <a:solidFill>
                    <a:schemeClr val="accent3">
                      <a:lumMod val="80000"/>
                      <a:lumOff val="20000"/>
                    </a:schemeClr>
                  </a:solidFill>
                  <a:ln>
                    <a:noFill/>
                  </a:ln>
                  <a:effectLst/>
                </c:spPr>
                <c:invertIfNegative val="0"/>
                <c:cat>
                  <c:numRef>
                    <c:extLst xmlns:c15="http://schemas.microsoft.com/office/drawing/2012/chart">
                      <c:ext xmlns:c15="http://schemas.microsoft.com/office/drawing/2012/chart" uri="{02D57815-91ED-43cb-92C2-25804820EDAC}">
                        <c15:formulaRef>
                          <c15:sqref>'[תרשים ב- Microsoft PowerPoint]המר'!$B$25:$B$37</c15:sqref>
                        </c15:formulaRef>
                      </c:ext>
                    </c:extLst>
                    <c:numCache>
                      <c:formatCode>General</c:formatCode>
                      <c:ptCount val="9"/>
                      <c:pt idx="0">
                        <c:v>2005</c:v>
                      </c:pt>
                      <c:pt idx="1">
                        <c:v>2006</c:v>
                      </c:pt>
                      <c:pt idx="2">
                        <c:v>2010</c:v>
                      </c:pt>
                      <c:pt idx="3">
                        <c:v>2012</c:v>
                      </c:pt>
                      <c:pt idx="4">
                        <c:v>2013</c:v>
                      </c:pt>
                      <c:pt idx="5">
                        <c:v>2014</c:v>
                      </c:pt>
                      <c:pt idx="6">
                        <c:v>2015</c:v>
                      </c:pt>
                      <c:pt idx="7">
                        <c:v>2016</c:v>
                      </c:pt>
                      <c:pt idx="8">
                        <c:v>2017</c:v>
                      </c:pt>
                    </c:numCache>
                  </c:numRef>
                </c:cat>
                <c:val>
                  <c:numRef>
                    <c:extLst xmlns:c15="http://schemas.microsoft.com/office/drawing/2012/chart">
                      <c:ext xmlns:c15="http://schemas.microsoft.com/office/drawing/2012/chart" uri="{02D57815-91ED-43cb-92C2-25804820EDAC}">
                        <c15:formulaRef>
                          <c15:sqref>'[תרשים ב- Microsoft PowerPoint]המר'!$R$26:$R$37</c15:sqref>
                        </c15:formulaRef>
                      </c:ext>
                    </c:extLst>
                    <c:numCache>
                      <c:formatCode>0.0%</c:formatCode>
                      <c:ptCount val="8"/>
                      <c:pt idx="0">
                        <c:v>0.33333333333333331</c:v>
                      </c:pt>
                      <c:pt idx="1">
                        <c:v>0.21739130434782608</c:v>
                      </c:pt>
                      <c:pt idx="2">
                        <c:v>0.27027027027027029</c:v>
                      </c:pt>
                      <c:pt idx="3">
                        <c:v>0.19047619047619047</c:v>
                      </c:pt>
                      <c:pt idx="4">
                        <c:v>0.16666666666666666</c:v>
                      </c:pt>
                      <c:pt idx="5">
                        <c:v>0.3783783783783784</c:v>
                      </c:pt>
                      <c:pt idx="6">
                        <c:v>0.41509433962264153</c:v>
                      </c:pt>
                      <c:pt idx="7">
                        <c:v>0.34782608695652173</c:v>
                      </c:pt>
                    </c:numCache>
                  </c:numRef>
                </c:val>
                <c:extLst xmlns:c15="http://schemas.microsoft.com/office/drawing/2012/chart">
                  <c:ext xmlns:c16="http://schemas.microsoft.com/office/drawing/2014/chart" uri="{C3380CC4-5D6E-409C-BE32-E72D297353CC}">
                    <c16:uniqueId val="{0000001E-46D0-49C4-A541-7F0DF6D02DBD}"/>
                  </c:ext>
                </c:extLst>
              </c15:ser>
            </c15:filteredBarSeries>
          </c:ext>
        </c:extLst>
      </c:barChart>
      <c:lineChart>
        <c:grouping val="standard"/>
        <c:varyColors val="0"/>
        <c:ser>
          <c:idx val="15"/>
          <c:order val="15"/>
          <c:tx>
            <c:strRef>
              <c:f>'[תרשים ב- Microsoft PowerPoint]המר'!$N$24</c:f>
              <c:strCache>
                <c:ptCount val="1"/>
                <c:pt idx="0">
                  <c:v>שאר הזכאים %</c:v>
                </c:pt>
              </c:strCache>
            </c:strRef>
          </c:tx>
          <c:spPr>
            <a:ln w="28575">
              <a:solidFill>
                <a:srgbClr val="FF0000"/>
              </a:solidFill>
              <a:prstDash val="sysDash"/>
            </a:ln>
          </c:spPr>
          <c:marker>
            <c:symbol val="none"/>
          </c:marker>
          <c:dPt>
            <c:idx val="1"/>
            <c:bubble3D val="0"/>
            <c:spPr>
              <a:ln w="28575">
                <a:solidFill>
                  <a:srgbClr val="FF0000">
                    <a:alpha val="0"/>
                  </a:srgbClr>
                </a:solidFill>
                <a:prstDash val="sysDash"/>
              </a:ln>
            </c:spPr>
            <c:extLst>
              <c:ext xmlns:c16="http://schemas.microsoft.com/office/drawing/2014/chart" uri="{C3380CC4-5D6E-409C-BE32-E72D297353CC}">
                <c16:uniqueId val="{00000011-46D0-49C4-A541-7F0DF6D02DBD}"/>
              </c:ext>
            </c:extLst>
          </c:dPt>
          <c:cat>
            <c:numRef>
              <c:f>'[תרשים ב- Microsoft PowerPoint]המר'!$B$25:$B$37</c:f>
              <c:numCache>
                <c:formatCode>General</c:formatCode>
                <c:ptCount val="9"/>
                <c:pt idx="0">
                  <c:v>2005</c:v>
                </c:pt>
                <c:pt idx="1">
                  <c:v>2006</c:v>
                </c:pt>
                <c:pt idx="2">
                  <c:v>2010</c:v>
                </c:pt>
                <c:pt idx="3">
                  <c:v>2012</c:v>
                </c:pt>
                <c:pt idx="4">
                  <c:v>2013</c:v>
                </c:pt>
                <c:pt idx="5">
                  <c:v>2014</c:v>
                </c:pt>
                <c:pt idx="6">
                  <c:v>2015</c:v>
                </c:pt>
                <c:pt idx="7">
                  <c:v>2016</c:v>
                </c:pt>
                <c:pt idx="8">
                  <c:v>2017</c:v>
                </c:pt>
              </c:numCache>
              <c:extLst/>
            </c:numRef>
          </c:cat>
          <c:val>
            <c:numRef>
              <c:f>'[תרשים ב- Microsoft PowerPoint]המר'!$N$25:$N$37</c:f>
              <c:numCache>
                <c:formatCode>0.0%</c:formatCode>
                <c:ptCount val="9"/>
                <c:pt idx="0">
                  <c:v>0.47499999999999998</c:v>
                </c:pt>
                <c:pt idx="1">
                  <c:v>0.38709677419354838</c:v>
                </c:pt>
                <c:pt idx="2">
                  <c:v>0.44444444444444442</c:v>
                </c:pt>
                <c:pt idx="3">
                  <c:v>0.48717948717948717</c:v>
                </c:pt>
                <c:pt idx="4">
                  <c:v>0.62962962962962965</c:v>
                </c:pt>
                <c:pt idx="5">
                  <c:v>0.75757575757575757</c:v>
                </c:pt>
                <c:pt idx="6">
                  <c:v>0.56097560975609762</c:v>
                </c:pt>
                <c:pt idx="7">
                  <c:v>0.5636363636363636</c:v>
                </c:pt>
                <c:pt idx="8">
                  <c:v>0.65217391304347827</c:v>
                </c:pt>
              </c:numCache>
              <c:extLst/>
            </c:numRef>
          </c:val>
          <c:smooth val="0"/>
          <c:extLst>
            <c:ext xmlns:c16="http://schemas.microsoft.com/office/drawing/2014/chart" uri="{C3380CC4-5D6E-409C-BE32-E72D297353CC}">
              <c16:uniqueId val="{00000012-46D0-49C4-A541-7F0DF6D02DBD}"/>
            </c:ext>
          </c:extLst>
        </c:ser>
        <c:ser>
          <c:idx val="16"/>
          <c:order val="16"/>
          <c:tx>
            <c:strRef>
              <c:f>'[תרשים ב- Microsoft PowerPoint]המר'!$M$24</c:f>
              <c:strCache>
                <c:ptCount val="1"/>
                <c:pt idx="0">
                  <c:v> זכאים לבגרות בביה"ס %</c:v>
                </c:pt>
              </c:strCache>
            </c:strRef>
          </c:tx>
          <c:spPr>
            <a:ln w="28575">
              <a:solidFill>
                <a:srgbClr val="FF0000"/>
              </a:solidFill>
            </a:ln>
          </c:spPr>
          <c:marker>
            <c:symbol val="none"/>
          </c:marker>
          <c:cat>
            <c:strLit>
              <c:ptCount val="9"/>
              <c:pt idx="0">
                <c:v>2005</c:v>
              </c:pt>
              <c:pt idx="1">
                <c:v>2006</c:v>
              </c:pt>
              <c:pt idx="2">
                <c:v>2010</c:v>
              </c:pt>
              <c:pt idx="3">
                <c:v>2012</c:v>
              </c:pt>
              <c:pt idx="4">
                <c:v>2013</c:v>
              </c:pt>
              <c:pt idx="5">
                <c:v>2014</c:v>
              </c:pt>
              <c:pt idx="6">
                <c:v>2015</c:v>
              </c:pt>
              <c:pt idx="7">
                <c:v>2016</c:v>
              </c:pt>
              <c:pt idx="8">
                <c:v>2017</c:v>
              </c:pt>
              <c:extLst>
                <c:ext xmlns:c15="http://schemas.microsoft.com/office/drawing/2012/chart" uri="{02D57815-91ED-43cb-92C2-25804820EDAC}">
                  <c15:autoCat val="1"/>
                </c:ext>
              </c:extLst>
            </c:strLit>
          </c:cat>
          <c:val>
            <c:numRef>
              <c:f>'[תרשים ב- Microsoft PowerPoint]המר'!$M$25:$M$37</c:f>
              <c:numCache>
                <c:formatCode>0.0%</c:formatCode>
                <c:ptCount val="9"/>
                <c:pt idx="0">
                  <c:v>0.47499999999999998</c:v>
                </c:pt>
                <c:pt idx="1">
                  <c:v>0.58064516129032262</c:v>
                </c:pt>
                <c:pt idx="2">
                  <c:v>0.83333333333333337</c:v>
                </c:pt>
                <c:pt idx="3">
                  <c:v>0.76923076923076927</c:v>
                </c:pt>
                <c:pt idx="4">
                  <c:v>0.77777777777777779</c:v>
                </c:pt>
                <c:pt idx="5">
                  <c:v>0.90909090909090906</c:v>
                </c:pt>
                <c:pt idx="6">
                  <c:v>0.90243902439024393</c:v>
                </c:pt>
                <c:pt idx="7">
                  <c:v>0.96363636363636362</c:v>
                </c:pt>
                <c:pt idx="8">
                  <c:v>1</c:v>
                </c:pt>
              </c:numCache>
              <c:extLst/>
            </c:numRef>
          </c:val>
          <c:smooth val="0"/>
          <c:extLst>
            <c:ext xmlns:c16="http://schemas.microsoft.com/office/drawing/2014/chart" uri="{C3380CC4-5D6E-409C-BE32-E72D297353CC}">
              <c16:uniqueId val="{00000013-46D0-49C4-A541-7F0DF6D02DBD}"/>
            </c:ext>
          </c:extLst>
        </c:ser>
        <c:dLbls>
          <c:showLegendKey val="0"/>
          <c:showVal val="0"/>
          <c:showCatName val="0"/>
          <c:showSerName val="0"/>
          <c:showPercent val="0"/>
          <c:showBubbleSize val="0"/>
        </c:dLbls>
        <c:marker val="1"/>
        <c:smooth val="0"/>
        <c:axId val="830993288"/>
        <c:axId val="830966392"/>
      </c:lineChart>
      <c:catAx>
        <c:axId val="830993288"/>
        <c:scaling>
          <c:orientation val="maxMin"/>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David" panose="020E0502060401010101" pitchFamily="34" charset="-79"/>
                <a:ea typeface="+mn-ea"/>
                <a:cs typeface="David" panose="020E0502060401010101" pitchFamily="34" charset="-79"/>
              </a:defRPr>
            </a:pPr>
            <a:endParaRPr lang="he-IL"/>
          </a:p>
        </c:txPr>
        <c:crossAx val="830966392"/>
        <c:crosses val="autoZero"/>
        <c:auto val="1"/>
        <c:lblAlgn val="ctr"/>
        <c:lblOffset val="100"/>
        <c:noMultiLvlLbl val="0"/>
      </c:catAx>
      <c:valAx>
        <c:axId val="830966392"/>
        <c:scaling>
          <c:orientation val="minMax"/>
          <c:max val="1"/>
        </c:scaling>
        <c:delete val="1"/>
        <c:axPos val="r"/>
        <c:numFmt formatCode="0.0%" sourceLinked="1"/>
        <c:majorTickMark val="out"/>
        <c:minorTickMark val="none"/>
        <c:tickLblPos val="nextTo"/>
        <c:crossAx val="830993288"/>
        <c:crosses val="autoZero"/>
        <c:crossBetween val="between"/>
      </c:valAx>
      <c:spPr>
        <a:noFill/>
        <a:ln>
          <a:noFill/>
        </a:ln>
        <a:effectLst/>
      </c:spPr>
    </c:plotArea>
    <c:legend>
      <c:legendPos val="r"/>
      <c:legendEntry>
        <c:idx val="0"/>
        <c:delete val="1"/>
      </c:legendEntry>
      <c:legendEntry>
        <c:idx val="1"/>
        <c:delete val="1"/>
      </c:legendEntry>
      <c:legendEntry>
        <c:idx val="3"/>
        <c:delete val="1"/>
      </c:legendEntry>
      <c:layout>
        <c:manualLayout>
          <c:xMode val="edge"/>
          <c:yMode val="edge"/>
          <c:x val="7.7967527417588884E-3"/>
          <c:y val="0.94994070961718036"/>
          <c:w val="0.98905379561001172"/>
          <c:h val="4.2835667600373481E-2"/>
        </c:manualLayout>
      </c:layout>
      <c:overlay val="0"/>
      <c:txPr>
        <a:bodyPr/>
        <a:lstStyle/>
        <a:p>
          <a:pPr>
            <a:defRPr sz="1100"/>
          </a:pPr>
          <a:endParaRPr lang="he-IL"/>
        </a:p>
      </c:txPr>
    </c:legend>
    <c:plotVisOnly val="1"/>
    <c:dispBlanksAs val="gap"/>
    <c:showDLblsOverMax val="0"/>
  </c:chart>
  <c:spPr>
    <a:solidFill>
      <a:sysClr val="window" lastClr="FFFFFF"/>
    </a:solidFill>
    <a:ln>
      <a:noFill/>
    </a:ln>
    <a:effectLst/>
  </c:spPr>
  <c:txPr>
    <a:bodyPr/>
    <a:lstStyle/>
    <a:p>
      <a:pPr>
        <a:defRPr>
          <a:latin typeface="David" panose="020E0502060401010101" pitchFamily="34" charset="-79"/>
          <a:cs typeface="David" panose="020E0502060401010101" pitchFamily="34" charset="-79"/>
        </a:defRPr>
      </a:pPr>
      <a:endParaRPr lang="he-IL"/>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100" b="1" i="0" u="none" strike="noStrike" kern="1200" spc="0" baseline="0">
                <a:solidFill>
                  <a:schemeClr val="bg1"/>
                </a:solidFill>
                <a:latin typeface="David" panose="020E0502060401010101" pitchFamily="34" charset="-79"/>
                <a:ea typeface="+mn-ea"/>
                <a:cs typeface="David" panose="020E0502060401010101" pitchFamily="34" charset="-79"/>
              </a:defRPr>
            </a:pPr>
            <a:r>
              <a:rPr lang="he-IL" sz="1400" b="1" dirty="0" smtClean="0">
                <a:solidFill>
                  <a:schemeClr val="bg1"/>
                </a:solidFill>
              </a:rPr>
              <a:t>3. יכולות </a:t>
            </a:r>
            <a:r>
              <a:rPr lang="he-IL" sz="1400" b="1" dirty="0">
                <a:solidFill>
                  <a:schemeClr val="bg1"/>
                </a:solidFill>
              </a:rPr>
              <a:t>בתיכון פקיעין – 93</a:t>
            </a:r>
            <a:r>
              <a:rPr lang="he-IL" sz="1400" b="1" dirty="0" smtClean="0">
                <a:solidFill>
                  <a:schemeClr val="bg1"/>
                </a:solidFill>
              </a:rPr>
              <a:t>% זכאים לבגרות</a:t>
            </a:r>
            <a:endParaRPr lang="he-IL" sz="1400" b="1" dirty="0">
              <a:solidFill>
                <a:schemeClr val="bg1"/>
              </a:solidFill>
            </a:endParaRPr>
          </a:p>
          <a:p>
            <a:pPr>
              <a:defRPr sz="1100" b="1" i="0" u="none" strike="noStrike" kern="1200" spc="0" baseline="0">
                <a:solidFill>
                  <a:schemeClr val="bg1"/>
                </a:solidFill>
                <a:latin typeface="David" panose="020E0502060401010101" pitchFamily="34" charset="-79"/>
                <a:ea typeface="+mn-ea"/>
                <a:cs typeface="David" panose="020E0502060401010101" pitchFamily="34" charset="-79"/>
              </a:defRPr>
            </a:pPr>
            <a:r>
              <a:rPr lang="he-IL" sz="1050" b="1" dirty="0">
                <a:solidFill>
                  <a:schemeClr val="bg1"/>
                </a:solidFill>
              </a:rPr>
              <a:t>זכאים לבגרות ממסיימי </a:t>
            </a:r>
            <a:r>
              <a:rPr lang="he-IL" sz="1050" b="1" dirty="0" err="1">
                <a:solidFill>
                  <a:schemeClr val="bg1"/>
                </a:solidFill>
              </a:rPr>
              <a:t>יב</a:t>
            </a:r>
            <a:r>
              <a:rPr lang="he-IL" sz="1050" b="1" dirty="0">
                <a:solidFill>
                  <a:schemeClr val="bg1"/>
                </a:solidFill>
              </a:rPr>
              <a:t>',  וחלקם היחסי של הזכאים מיכולות חסם, וסטארט בזכאות הבית ספרית</a:t>
            </a:r>
          </a:p>
        </c:rich>
      </c:tx>
      <c:layout>
        <c:manualLayout>
          <c:xMode val="edge"/>
          <c:yMode val="edge"/>
          <c:x val="0.13075925925925924"/>
          <c:y val="0"/>
        </c:manualLayout>
      </c:layout>
      <c:overlay val="0"/>
      <c:spPr>
        <a:solidFill>
          <a:srgbClr val="660033"/>
        </a:solidFill>
        <a:ln>
          <a:noFill/>
        </a:ln>
        <a:effectLst/>
      </c:spPr>
    </c:title>
    <c:autoTitleDeleted val="0"/>
    <c:plotArea>
      <c:layout>
        <c:manualLayout>
          <c:layoutTarget val="inner"/>
          <c:xMode val="edge"/>
          <c:yMode val="edge"/>
          <c:x val="4.5919590643274865E-3"/>
          <c:y val="0.21048085901027078"/>
          <c:w val="0.91654722222222218"/>
          <c:h val="0.65332072829131638"/>
        </c:manualLayout>
      </c:layout>
      <c:barChart>
        <c:barDir val="col"/>
        <c:grouping val="stacked"/>
        <c:varyColors val="0"/>
        <c:ser>
          <c:idx val="1"/>
          <c:order val="0"/>
          <c:tx>
            <c:strRef>
              <c:f>פקיעין!$K$32</c:f>
              <c:strCache>
                <c:ptCount val="1"/>
                <c:pt idx="0">
                  <c:v>שאר הזכאים %</c:v>
                </c:pt>
              </c:strCache>
            </c:strRef>
          </c:tx>
          <c:spPr>
            <a:solidFill>
              <a:srgbClr val="DDD9C3"/>
            </a:solidFill>
            <a:ln>
              <a:noFill/>
            </a:ln>
          </c:spPr>
          <c:invertIfNegative val="0"/>
          <c:dLbls>
            <c:spPr>
              <a:noFill/>
              <a:ln>
                <a:noFill/>
              </a:ln>
              <a:effectLst/>
            </c:spPr>
            <c:txPr>
              <a:bodyPr rot="-5400000" vert="horz" wrap="square" lIns="0" tIns="0" rIns="180000" bIns="0" anchor="ctr">
                <a:spAutoFit/>
              </a:bodyPr>
              <a:lstStyle/>
              <a:p>
                <a:pPr>
                  <a:defRPr sz="1200" b="1"/>
                </a:pPr>
                <a:endParaRPr lang="he-IL"/>
              </a:p>
            </c:txPr>
            <c:dLblPos val="in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ext>
            </c:extLst>
          </c:dLbls>
          <c:cat>
            <c:numRef>
              <c:f>פקיעין!$B$33:$B$43</c:f>
              <c:numCache>
                <c:formatCode>General</c:formatCode>
                <c:ptCount val="11"/>
                <c:pt idx="0">
                  <c:v>2007</c:v>
                </c:pt>
                <c:pt idx="1">
                  <c:v>2008</c:v>
                </c:pt>
                <c:pt idx="2">
                  <c:v>2009</c:v>
                </c:pt>
                <c:pt idx="3">
                  <c:v>2010</c:v>
                </c:pt>
                <c:pt idx="4">
                  <c:v>2011</c:v>
                </c:pt>
                <c:pt idx="5">
                  <c:v>2012</c:v>
                </c:pt>
                <c:pt idx="6">
                  <c:v>2013</c:v>
                </c:pt>
                <c:pt idx="7">
                  <c:v>2014</c:v>
                </c:pt>
                <c:pt idx="8">
                  <c:v>2015</c:v>
                </c:pt>
                <c:pt idx="9">
                  <c:v>2016</c:v>
                </c:pt>
                <c:pt idx="10">
                  <c:v>2017</c:v>
                </c:pt>
              </c:numCache>
            </c:numRef>
          </c:cat>
          <c:val>
            <c:numRef>
              <c:f>פקיעין!$K$33:$K$43</c:f>
              <c:numCache>
                <c:formatCode>0.0%</c:formatCode>
                <c:ptCount val="11"/>
                <c:pt idx="0">
                  <c:v>0.53246753246753242</c:v>
                </c:pt>
                <c:pt idx="1">
                  <c:v>0.39726027397260272</c:v>
                </c:pt>
                <c:pt idx="2">
                  <c:v>0.35616438356164382</c:v>
                </c:pt>
                <c:pt idx="3">
                  <c:v>0.54166666666666663</c:v>
                </c:pt>
                <c:pt idx="4">
                  <c:v>0.38554216867469882</c:v>
                </c:pt>
                <c:pt idx="5">
                  <c:v>0.65476190476190477</c:v>
                </c:pt>
                <c:pt idx="6">
                  <c:v>0.45121951219512196</c:v>
                </c:pt>
                <c:pt idx="7">
                  <c:v>0.62264150943396224</c:v>
                </c:pt>
                <c:pt idx="8">
                  <c:v>0.67567567567567566</c:v>
                </c:pt>
                <c:pt idx="9">
                  <c:v>0.62686567164179108</c:v>
                </c:pt>
                <c:pt idx="10">
                  <c:v>0.63749999999999996</c:v>
                </c:pt>
              </c:numCache>
            </c:numRef>
          </c:val>
          <c:extLst xmlns:c15="http://schemas.microsoft.com/office/drawing/2012/chart">
            <c:ext xmlns:c16="http://schemas.microsoft.com/office/drawing/2014/chart" uri="{C3380CC4-5D6E-409C-BE32-E72D297353CC}">
              <c16:uniqueId val="{00000000-8F61-46CA-A6CE-A839535BD58E}"/>
            </c:ext>
          </c:extLst>
        </c:ser>
        <c:ser>
          <c:idx val="2"/>
          <c:order val="1"/>
          <c:tx>
            <c:strRef>
              <c:f>פקיעין!$L$32</c:f>
              <c:strCache>
                <c:ptCount val="1"/>
                <c:pt idx="0">
                  <c:v>זכאים מיכולות חסם %</c:v>
                </c:pt>
              </c:strCache>
            </c:strRef>
          </c:tx>
          <c:spPr>
            <a:solidFill>
              <a:srgbClr val="CC0000"/>
            </a:solidFill>
          </c:spPr>
          <c:invertIfNegative val="0"/>
          <c:dLbls>
            <c:dLbl>
              <c:idx val="0"/>
              <c:spPr>
                <a:noFill/>
                <a:ln>
                  <a:noFill/>
                </a:ln>
                <a:effectLst/>
              </c:spPr>
              <c:txPr>
                <a:bodyPr rot="0" vert="horz" wrap="square" lIns="0" tIns="0" rIns="0" bIns="0" anchor="ctr">
                  <a:spAutoFit/>
                </a:bodyPr>
                <a:lstStyle/>
                <a:p>
                  <a:pPr>
                    <a:defRPr sz="1100" b="1">
                      <a:solidFill>
                        <a:schemeClr val="bg1"/>
                      </a:solidFill>
                    </a:defRPr>
                  </a:pPr>
                  <a:endParaRPr lang="he-IL"/>
                </a:p>
              </c:txP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1-8F61-46CA-A6CE-A839535BD58E}"/>
                </c:ext>
              </c:extLst>
            </c:dLbl>
            <c:dLbl>
              <c:idx val="5"/>
              <c:delete val="1"/>
              <c:extLst>
                <c:ext xmlns:c15="http://schemas.microsoft.com/office/drawing/2012/chart" uri="{CE6537A1-D6FC-4f65-9D91-7224C49458BB}"/>
                <c:ext xmlns:c16="http://schemas.microsoft.com/office/drawing/2014/chart" uri="{C3380CC4-5D6E-409C-BE32-E72D297353CC}">
                  <c16:uniqueId val="{00000002-8F61-46CA-A6CE-A839535BD58E}"/>
                </c:ext>
              </c:extLst>
            </c:dLbl>
            <c:dLbl>
              <c:idx val="7"/>
              <c:delete val="1"/>
              <c:extLst>
                <c:ext xmlns:c15="http://schemas.microsoft.com/office/drawing/2012/chart" uri="{CE6537A1-D6FC-4f65-9D91-7224C49458BB}"/>
                <c:ext xmlns:c16="http://schemas.microsoft.com/office/drawing/2014/chart" uri="{C3380CC4-5D6E-409C-BE32-E72D297353CC}">
                  <c16:uniqueId val="{00000003-8F61-46CA-A6CE-A839535BD58E}"/>
                </c:ext>
              </c:extLst>
            </c:dLbl>
            <c:dLbl>
              <c:idx val="8"/>
              <c:delete val="1"/>
              <c:extLst>
                <c:ext xmlns:c15="http://schemas.microsoft.com/office/drawing/2012/chart" uri="{CE6537A1-D6FC-4f65-9D91-7224C49458BB}"/>
                <c:ext xmlns:c16="http://schemas.microsoft.com/office/drawing/2014/chart" uri="{C3380CC4-5D6E-409C-BE32-E72D297353CC}">
                  <c16:uniqueId val="{00000004-8F61-46CA-A6CE-A839535BD58E}"/>
                </c:ext>
              </c:extLst>
            </c:dLbl>
            <c:dLbl>
              <c:idx val="9"/>
              <c:delete val="1"/>
              <c:extLst>
                <c:ext xmlns:c15="http://schemas.microsoft.com/office/drawing/2012/chart" uri="{CE6537A1-D6FC-4f65-9D91-7224C49458BB}"/>
                <c:ext xmlns:c16="http://schemas.microsoft.com/office/drawing/2014/chart" uri="{C3380CC4-5D6E-409C-BE32-E72D297353CC}">
                  <c16:uniqueId val="{00000005-8F61-46CA-A6CE-A839535BD58E}"/>
                </c:ext>
              </c:extLst>
            </c:dLbl>
            <c:dLbl>
              <c:idx val="10"/>
              <c:delete val="1"/>
              <c:extLst>
                <c:ext xmlns:c15="http://schemas.microsoft.com/office/drawing/2012/chart" uri="{CE6537A1-D6FC-4f65-9D91-7224C49458BB}"/>
                <c:ext xmlns:c16="http://schemas.microsoft.com/office/drawing/2014/chart" uri="{C3380CC4-5D6E-409C-BE32-E72D297353CC}">
                  <c16:uniqueId val="{00000006-8F61-46CA-A6CE-A839535BD58E}"/>
                </c:ext>
              </c:extLst>
            </c:dLbl>
            <c:spPr>
              <a:noFill/>
              <a:ln>
                <a:noFill/>
              </a:ln>
              <a:effectLst/>
            </c:spPr>
            <c:txPr>
              <a:bodyPr rot="-5400000" vert="horz" wrap="square" lIns="0" tIns="0" rIns="0" bIns="0" anchor="ctr">
                <a:spAutoFit/>
              </a:bodyPr>
              <a:lstStyle/>
              <a:p>
                <a:pPr>
                  <a:defRPr sz="1100" b="1">
                    <a:solidFill>
                      <a:schemeClr val="bg1"/>
                    </a:solidFill>
                  </a:defRPr>
                </a:pPr>
                <a:endParaRPr lang="he-IL"/>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ext>
            </c:extLst>
          </c:dLbls>
          <c:cat>
            <c:numRef>
              <c:f>פקיעין!$B$33:$B$43</c:f>
              <c:numCache>
                <c:formatCode>General</c:formatCode>
                <c:ptCount val="11"/>
                <c:pt idx="0">
                  <c:v>2007</c:v>
                </c:pt>
                <c:pt idx="1">
                  <c:v>2008</c:v>
                </c:pt>
                <c:pt idx="2">
                  <c:v>2009</c:v>
                </c:pt>
                <c:pt idx="3">
                  <c:v>2010</c:v>
                </c:pt>
                <c:pt idx="4">
                  <c:v>2011</c:v>
                </c:pt>
                <c:pt idx="5">
                  <c:v>2012</c:v>
                </c:pt>
                <c:pt idx="6">
                  <c:v>2013</c:v>
                </c:pt>
                <c:pt idx="7">
                  <c:v>2014</c:v>
                </c:pt>
                <c:pt idx="8">
                  <c:v>2015</c:v>
                </c:pt>
                <c:pt idx="9">
                  <c:v>2016</c:v>
                </c:pt>
                <c:pt idx="10">
                  <c:v>2017</c:v>
                </c:pt>
              </c:numCache>
            </c:numRef>
          </c:cat>
          <c:val>
            <c:numRef>
              <c:f>פקיעין!$L$33:$L$43</c:f>
              <c:numCache>
                <c:formatCode>0.0%</c:formatCode>
                <c:ptCount val="11"/>
                <c:pt idx="0">
                  <c:v>6.4935064935064929E-2</c:v>
                </c:pt>
                <c:pt idx="1">
                  <c:v>0.16438356164383561</c:v>
                </c:pt>
                <c:pt idx="2">
                  <c:v>0.28767123287671231</c:v>
                </c:pt>
                <c:pt idx="3">
                  <c:v>0.18055555555555555</c:v>
                </c:pt>
                <c:pt idx="4">
                  <c:v>0.18072289156626506</c:v>
                </c:pt>
                <c:pt idx="5">
                  <c:v>0</c:v>
                </c:pt>
                <c:pt idx="6">
                  <c:v>0.18292682926829268</c:v>
                </c:pt>
                <c:pt idx="7">
                  <c:v>0</c:v>
                </c:pt>
                <c:pt idx="8">
                  <c:v>0</c:v>
                </c:pt>
                <c:pt idx="9">
                  <c:v>0</c:v>
                </c:pt>
                <c:pt idx="10">
                  <c:v>0</c:v>
                </c:pt>
              </c:numCache>
            </c:numRef>
          </c:val>
          <c:extLst xmlns:c15="http://schemas.microsoft.com/office/drawing/2012/chart">
            <c:ext xmlns:c16="http://schemas.microsoft.com/office/drawing/2014/chart" uri="{C3380CC4-5D6E-409C-BE32-E72D297353CC}">
              <c16:uniqueId val="{00000007-8F61-46CA-A6CE-A839535BD58E}"/>
            </c:ext>
          </c:extLst>
        </c:ser>
        <c:ser>
          <c:idx val="3"/>
          <c:order val="2"/>
          <c:tx>
            <c:strRef>
              <c:f>פקיעין!$M$32</c:f>
              <c:strCache>
                <c:ptCount val="1"/>
                <c:pt idx="0">
                  <c:v>זכאים מיכולת סטארט %</c:v>
                </c:pt>
              </c:strCache>
            </c:strRef>
          </c:tx>
          <c:spPr>
            <a:solidFill>
              <a:srgbClr val="660033"/>
            </a:solidFill>
          </c:spPr>
          <c:invertIfNegative val="0"/>
          <c:dLbls>
            <c:dLbl>
              <c:idx val="0"/>
              <c:delete val="1"/>
              <c:extLst>
                <c:ext xmlns:c15="http://schemas.microsoft.com/office/drawing/2012/chart" uri="{CE6537A1-D6FC-4f65-9D91-7224C49458BB}"/>
                <c:ext xmlns:c16="http://schemas.microsoft.com/office/drawing/2014/chart" uri="{C3380CC4-5D6E-409C-BE32-E72D297353CC}">
                  <c16:uniqueId val="{00000008-8F61-46CA-A6CE-A839535BD58E}"/>
                </c:ext>
              </c:extLst>
            </c:dLbl>
            <c:dLbl>
              <c:idx val="1"/>
              <c:delete val="1"/>
              <c:extLst>
                <c:ext xmlns:c15="http://schemas.microsoft.com/office/drawing/2012/chart" uri="{CE6537A1-D6FC-4f65-9D91-7224C49458BB}"/>
                <c:ext xmlns:c16="http://schemas.microsoft.com/office/drawing/2014/chart" uri="{C3380CC4-5D6E-409C-BE32-E72D297353CC}">
                  <c16:uniqueId val="{00000009-8F61-46CA-A6CE-A839535BD58E}"/>
                </c:ext>
              </c:extLst>
            </c:dLbl>
            <c:dLbl>
              <c:idx val="2"/>
              <c:delete val="1"/>
              <c:extLst>
                <c:ext xmlns:c15="http://schemas.microsoft.com/office/drawing/2012/chart" uri="{CE6537A1-D6FC-4f65-9D91-7224C49458BB}"/>
                <c:ext xmlns:c16="http://schemas.microsoft.com/office/drawing/2014/chart" uri="{C3380CC4-5D6E-409C-BE32-E72D297353CC}">
                  <c16:uniqueId val="{0000000A-8F61-46CA-A6CE-A839535BD58E}"/>
                </c:ext>
              </c:extLst>
            </c:dLbl>
            <c:dLbl>
              <c:idx val="3"/>
              <c:delete val="1"/>
              <c:extLst>
                <c:ext xmlns:c15="http://schemas.microsoft.com/office/drawing/2012/chart" uri="{CE6537A1-D6FC-4f65-9D91-7224C49458BB}"/>
                <c:ext xmlns:c16="http://schemas.microsoft.com/office/drawing/2014/chart" uri="{C3380CC4-5D6E-409C-BE32-E72D297353CC}">
                  <c16:uniqueId val="{0000000B-8F61-46CA-A6CE-A839535BD58E}"/>
                </c:ext>
              </c:extLst>
            </c:dLbl>
            <c:dLbl>
              <c:idx val="4"/>
              <c:delete val="1"/>
              <c:extLst>
                <c:ext xmlns:c15="http://schemas.microsoft.com/office/drawing/2012/chart" uri="{CE6537A1-D6FC-4f65-9D91-7224C49458BB}"/>
                <c:ext xmlns:c16="http://schemas.microsoft.com/office/drawing/2014/chart" uri="{C3380CC4-5D6E-409C-BE32-E72D297353CC}">
                  <c16:uniqueId val="{0000000C-8F61-46CA-A6CE-A839535BD58E}"/>
                </c:ext>
              </c:extLst>
            </c:dLbl>
            <c:spPr>
              <a:noFill/>
              <a:ln>
                <a:noFill/>
              </a:ln>
              <a:effectLst/>
            </c:spPr>
            <c:txPr>
              <a:bodyPr rot="-5400000" vert="horz" wrap="square" lIns="0" tIns="0" rIns="0" bIns="0" anchor="ctr">
                <a:spAutoFit/>
              </a:bodyPr>
              <a:lstStyle/>
              <a:p>
                <a:pPr>
                  <a:defRPr sz="1200" b="1">
                    <a:solidFill>
                      <a:schemeClr val="bg1"/>
                    </a:solidFill>
                  </a:defRPr>
                </a:pPr>
                <a:endParaRPr lang="he-IL"/>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ext>
            </c:extLst>
          </c:dLbls>
          <c:cat>
            <c:numRef>
              <c:f>פקיעין!$B$33:$B$43</c:f>
              <c:numCache>
                <c:formatCode>General</c:formatCode>
                <c:ptCount val="11"/>
                <c:pt idx="0">
                  <c:v>2007</c:v>
                </c:pt>
                <c:pt idx="1">
                  <c:v>2008</c:v>
                </c:pt>
                <c:pt idx="2">
                  <c:v>2009</c:v>
                </c:pt>
                <c:pt idx="3">
                  <c:v>2010</c:v>
                </c:pt>
                <c:pt idx="4">
                  <c:v>2011</c:v>
                </c:pt>
                <c:pt idx="5">
                  <c:v>2012</c:v>
                </c:pt>
                <c:pt idx="6">
                  <c:v>2013</c:v>
                </c:pt>
                <c:pt idx="7">
                  <c:v>2014</c:v>
                </c:pt>
                <c:pt idx="8">
                  <c:v>2015</c:v>
                </c:pt>
                <c:pt idx="9">
                  <c:v>2016</c:v>
                </c:pt>
                <c:pt idx="10">
                  <c:v>2017</c:v>
                </c:pt>
              </c:numCache>
            </c:numRef>
          </c:cat>
          <c:val>
            <c:numRef>
              <c:f>פקיעין!$M$33:$M$43</c:f>
              <c:numCache>
                <c:formatCode>0.0%</c:formatCode>
                <c:ptCount val="11"/>
                <c:pt idx="0">
                  <c:v>0</c:v>
                </c:pt>
                <c:pt idx="1">
                  <c:v>0</c:v>
                </c:pt>
                <c:pt idx="2">
                  <c:v>0</c:v>
                </c:pt>
                <c:pt idx="3">
                  <c:v>0</c:v>
                </c:pt>
                <c:pt idx="4">
                  <c:v>0</c:v>
                </c:pt>
                <c:pt idx="5">
                  <c:v>0.27380952380952384</c:v>
                </c:pt>
                <c:pt idx="6">
                  <c:v>0.3048780487804878</c:v>
                </c:pt>
                <c:pt idx="7">
                  <c:v>0.28301886792452829</c:v>
                </c:pt>
                <c:pt idx="8">
                  <c:v>0.27027027027027029</c:v>
                </c:pt>
                <c:pt idx="9">
                  <c:v>0.31343283582089554</c:v>
                </c:pt>
                <c:pt idx="10">
                  <c:v>0.28749999999999998</c:v>
                </c:pt>
              </c:numCache>
            </c:numRef>
          </c:val>
          <c:extLst xmlns:c15="http://schemas.microsoft.com/office/drawing/2012/chart">
            <c:ext xmlns:c16="http://schemas.microsoft.com/office/drawing/2014/chart" uri="{C3380CC4-5D6E-409C-BE32-E72D297353CC}">
              <c16:uniqueId val="{0000000D-8F61-46CA-A6CE-A839535BD58E}"/>
            </c:ext>
          </c:extLst>
        </c:ser>
        <c:ser>
          <c:idx val="0"/>
          <c:order val="3"/>
          <c:tx>
            <c:strRef>
              <c:f>פקיעין!$J$32</c:f>
              <c:strCache>
                <c:ptCount val="1"/>
                <c:pt idx="0">
                  <c:v> זכאים לבגרות בביה"ס %</c:v>
                </c:pt>
              </c:strCache>
            </c:strRef>
          </c:tx>
          <c:spPr>
            <a:noFill/>
            <a:ln>
              <a:noFill/>
            </a:ln>
          </c:spPr>
          <c:invertIfNegative val="0"/>
          <c:dLbls>
            <c:dLbl>
              <c:idx val="6"/>
              <c:spPr>
                <a:noFill/>
                <a:ln>
                  <a:noFill/>
                </a:ln>
                <a:effectLst/>
              </c:spPr>
              <c:txPr>
                <a:bodyPr rot="-2580000" vert="horz" wrap="square" lIns="0" tIns="0" rIns="0" bIns="0" anchor="ctr">
                  <a:spAutoFit/>
                </a:bodyPr>
                <a:lstStyle/>
                <a:p>
                  <a:pPr>
                    <a:defRPr sz="1200" b="1"/>
                  </a:pPr>
                  <a:endParaRPr lang="he-IL"/>
                </a:p>
              </c:txPr>
              <c:dLblPos val="inBase"/>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11-8F61-46CA-A6CE-A839535BD58E}"/>
                </c:ext>
              </c:extLst>
            </c:dLbl>
            <c:spPr>
              <a:noFill/>
              <a:ln>
                <a:noFill/>
              </a:ln>
              <a:effectLst/>
            </c:spPr>
            <c:txPr>
              <a:bodyPr rot="-2820000" vert="horz" wrap="square" lIns="0" tIns="0" rIns="0" bIns="0" anchor="ctr">
                <a:spAutoFit/>
              </a:bodyPr>
              <a:lstStyle/>
              <a:p>
                <a:pPr>
                  <a:defRPr sz="1200" b="1"/>
                </a:pPr>
                <a:endParaRPr lang="he-IL"/>
              </a:p>
            </c:txPr>
            <c:dLblPos val="inBase"/>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ext>
            </c:extLst>
          </c:dLbls>
          <c:cat>
            <c:numRef>
              <c:f>פקיעין!$B$33:$B$43</c:f>
              <c:numCache>
                <c:formatCode>General</c:formatCode>
                <c:ptCount val="11"/>
                <c:pt idx="0">
                  <c:v>2007</c:v>
                </c:pt>
                <c:pt idx="1">
                  <c:v>2008</c:v>
                </c:pt>
                <c:pt idx="2">
                  <c:v>2009</c:v>
                </c:pt>
                <c:pt idx="3">
                  <c:v>2010</c:v>
                </c:pt>
                <c:pt idx="4">
                  <c:v>2011</c:v>
                </c:pt>
                <c:pt idx="5">
                  <c:v>2012</c:v>
                </c:pt>
                <c:pt idx="6">
                  <c:v>2013</c:v>
                </c:pt>
                <c:pt idx="7">
                  <c:v>2014</c:v>
                </c:pt>
                <c:pt idx="8">
                  <c:v>2015</c:v>
                </c:pt>
                <c:pt idx="9">
                  <c:v>2016</c:v>
                </c:pt>
                <c:pt idx="10">
                  <c:v>2017</c:v>
                </c:pt>
              </c:numCache>
            </c:numRef>
          </c:cat>
          <c:val>
            <c:numRef>
              <c:f>פקיעין!$J$33:$J$43</c:f>
              <c:numCache>
                <c:formatCode>0.0%</c:formatCode>
                <c:ptCount val="11"/>
                <c:pt idx="0">
                  <c:v>0.59740259740259738</c:v>
                </c:pt>
                <c:pt idx="1">
                  <c:v>0.56164383561643838</c:v>
                </c:pt>
                <c:pt idx="2">
                  <c:v>0.64383561643835618</c:v>
                </c:pt>
                <c:pt idx="3">
                  <c:v>0.72222222222222221</c:v>
                </c:pt>
                <c:pt idx="4">
                  <c:v>0.5662650602409639</c:v>
                </c:pt>
                <c:pt idx="5">
                  <c:v>0.9285714285714286</c:v>
                </c:pt>
                <c:pt idx="6">
                  <c:v>0.93902439024390238</c:v>
                </c:pt>
                <c:pt idx="7">
                  <c:v>0.90566037735849059</c:v>
                </c:pt>
                <c:pt idx="8">
                  <c:v>0.94594594594594594</c:v>
                </c:pt>
                <c:pt idx="9">
                  <c:v>0.94029850746268662</c:v>
                </c:pt>
                <c:pt idx="10">
                  <c:v>0.92500000000000004</c:v>
                </c:pt>
              </c:numCache>
            </c:numRef>
          </c:val>
          <c:extLst xmlns:c15="http://schemas.microsoft.com/office/drawing/2012/chart">
            <c:ext xmlns:c16="http://schemas.microsoft.com/office/drawing/2014/chart" uri="{C3380CC4-5D6E-409C-BE32-E72D297353CC}">
              <c16:uniqueId val="{0000000E-8F61-46CA-A6CE-A839535BD58E}"/>
            </c:ext>
          </c:extLst>
        </c:ser>
        <c:dLbls>
          <c:showLegendKey val="0"/>
          <c:showVal val="0"/>
          <c:showCatName val="0"/>
          <c:showSerName val="0"/>
          <c:showPercent val="0"/>
          <c:showBubbleSize val="0"/>
        </c:dLbls>
        <c:gapWidth val="75"/>
        <c:overlap val="100"/>
        <c:axId val="830993288"/>
        <c:axId val="830966392"/>
        <c:extLst/>
      </c:barChart>
      <c:lineChart>
        <c:grouping val="standard"/>
        <c:varyColors val="0"/>
        <c:ser>
          <c:idx val="4"/>
          <c:order val="4"/>
          <c:tx>
            <c:strRef>
              <c:f>פקיעין!$K$32</c:f>
              <c:strCache>
                <c:ptCount val="1"/>
                <c:pt idx="0">
                  <c:v>שאר הזכאים %</c:v>
                </c:pt>
              </c:strCache>
            </c:strRef>
          </c:tx>
          <c:spPr>
            <a:ln w="28575">
              <a:solidFill>
                <a:srgbClr val="A50021"/>
              </a:solidFill>
              <a:prstDash val="sysDash"/>
            </a:ln>
          </c:spPr>
          <c:marker>
            <c:symbol val="none"/>
          </c:marker>
          <c:cat>
            <c:numRef>
              <c:f>פקיעין!$B$33:$B$43</c:f>
              <c:numCache>
                <c:formatCode>General</c:formatCode>
                <c:ptCount val="11"/>
                <c:pt idx="0">
                  <c:v>2007</c:v>
                </c:pt>
                <c:pt idx="1">
                  <c:v>2008</c:v>
                </c:pt>
                <c:pt idx="2">
                  <c:v>2009</c:v>
                </c:pt>
                <c:pt idx="3">
                  <c:v>2010</c:v>
                </c:pt>
                <c:pt idx="4">
                  <c:v>2011</c:v>
                </c:pt>
                <c:pt idx="5">
                  <c:v>2012</c:v>
                </c:pt>
                <c:pt idx="6">
                  <c:v>2013</c:v>
                </c:pt>
                <c:pt idx="7">
                  <c:v>2014</c:v>
                </c:pt>
                <c:pt idx="8">
                  <c:v>2015</c:v>
                </c:pt>
                <c:pt idx="9">
                  <c:v>2016</c:v>
                </c:pt>
                <c:pt idx="10">
                  <c:v>2017</c:v>
                </c:pt>
              </c:numCache>
            </c:numRef>
          </c:cat>
          <c:val>
            <c:numRef>
              <c:f>פקיעין!$K$33:$K$43</c:f>
              <c:numCache>
                <c:formatCode>0.0%</c:formatCode>
                <c:ptCount val="11"/>
                <c:pt idx="0">
                  <c:v>0.53246753246753242</c:v>
                </c:pt>
                <c:pt idx="1">
                  <c:v>0.39726027397260272</c:v>
                </c:pt>
                <c:pt idx="2">
                  <c:v>0.35616438356164382</c:v>
                </c:pt>
                <c:pt idx="3">
                  <c:v>0.54166666666666663</c:v>
                </c:pt>
                <c:pt idx="4">
                  <c:v>0.38554216867469882</c:v>
                </c:pt>
                <c:pt idx="5">
                  <c:v>0.65476190476190477</c:v>
                </c:pt>
                <c:pt idx="6">
                  <c:v>0.45121951219512196</c:v>
                </c:pt>
                <c:pt idx="7">
                  <c:v>0.62264150943396224</c:v>
                </c:pt>
                <c:pt idx="8">
                  <c:v>0.67567567567567566</c:v>
                </c:pt>
                <c:pt idx="9">
                  <c:v>0.62686567164179108</c:v>
                </c:pt>
                <c:pt idx="10">
                  <c:v>0.63749999999999996</c:v>
                </c:pt>
              </c:numCache>
            </c:numRef>
          </c:val>
          <c:smooth val="0"/>
          <c:extLst>
            <c:ext xmlns:c16="http://schemas.microsoft.com/office/drawing/2014/chart" uri="{C3380CC4-5D6E-409C-BE32-E72D297353CC}">
              <c16:uniqueId val="{0000000F-8F61-46CA-A6CE-A839535BD58E}"/>
            </c:ext>
          </c:extLst>
        </c:ser>
        <c:ser>
          <c:idx val="5"/>
          <c:order val="5"/>
          <c:tx>
            <c:strRef>
              <c:f>פקיעין!$J$32</c:f>
              <c:strCache>
                <c:ptCount val="1"/>
                <c:pt idx="0">
                  <c:v> זכאים לבגרות בביה"ס %</c:v>
                </c:pt>
              </c:strCache>
            </c:strRef>
          </c:tx>
          <c:spPr>
            <a:ln w="28575">
              <a:solidFill>
                <a:srgbClr val="A50021"/>
              </a:solidFill>
            </a:ln>
          </c:spPr>
          <c:marker>
            <c:symbol val="none"/>
          </c:marker>
          <c:cat>
            <c:numRef>
              <c:f>פקיעין!$B$33:$B$43</c:f>
              <c:numCache>
                <c:formatCode>General</c:formatCode>
                <c:ptCount val="11"/>
                <c:pt idx="0">
                  <c:v>2007</c:v>
                </c:pt>
                <c:pt idx="1">
                  <c:v>2008</c:v>
                </c:pt>
                <c:pt idx="2">
                  <c:v>2009</c:v>
                </c:pt>
                <c:pt idx="3">
                  <c:v>2010</c:v>
                </c:pt>
                <c:pt idx="4">
                  <c:v>2011</c:v>
                </c:pt>
                <c:pt idx="5">
                  <c:v>2012</c:v>
                </c:pt>
                <c:pt idx="6">
                  <c:v>2013</c:v>
                </c:pt>
                <c:pt idx="7">
                  <c:v>2014</c:v>
                </c:pt>
                <c:pt idx="8">
                  <c:v>2015</c:v>
                </c:pt>
                <c:pt idx="9">
                  <c:v>2016</c:v>
                </c:pt>
                <c:pt idx="10">
                  <c:v>2017</c:v>
                </c:pt>
              </c:numCache>
            </c:numRef>
          </c:cat>
          <c:val>
            <c:numRef>
              <c:f>פקיעין!$J$33:$J$43</c:f>
              <c:numCache>
                <c:formatCode>0.0%</c:formatCode>
                <c:ptCount val="11"/>
                <c:pt idx="0">
                  <c:v>0.59740259740259738</c:v>
                </c:pt>
                <c:pt idx="1">
                  <c:v>0.56164383561643838</c:v>
                </c:pt>
                <c:pt idx="2">
                  <c:v>0.64383561643835618</c:v>
                </c:pt>
                <c:pt idx="3">
                  <c:v>0.72222222222222221</c:v>
                </c:pt>
                <c:pt idx="4">
                  <c:v>0.5662650602409639</c:v>
                </c:pt>
                <c:pt idx="5">
                  <c:v>0.9285714285714286</c:v>
                </c:pt>
                <c:pt idx="6">
                  <c:v>0.93902439024390238</c:v>
                </c:pt>
                <c:pt idx="7">
                  <c:v>0.90566037735849059</c:v>
                </c:pt>
                <c:pt idx="8">
                  <c:v>0.94594594594594594</c:v>
                </c:pt>
                <c:pt idx="9">
                  <c:v>0.94029850746268662</c:v>
                </c:pt>
                <c:pt idx="10">
                  <c:v>0.92500000000000004</c:v>
                </c:pt>
              </c:numCache>
            </c:numRef>
          </c:val>
          <c:smooth val="0"/>
          <c:extLst>
            <c:ext xmlns:c16="http://schemas.microsoft.com/office/drawing/2014/chart" uri="{C3380CC4-5D6E-409C-BE32-E72D297353CC}">
              <c16:uniqueId val="{00000010-8F61-46CA-A6CE-A839535BD58E}"/>
            </c:ext>
          </c:extLst>
        </c:ser>
        <c:dLbls>
          <c:showLegendKey val="0"/>
          <c:showVal val="0"/>
          <c:showCatName val="0"/>
          <c:showSerName val="0"/>
          <c:showPercent val="0"/>
          <c:showBubbleSize val="0"/>
        </c:dLbls>
        <c:marker val="1"/>
        <c:smooth val="0"/>
        <c:axId val="830993288"/>
        <c:axId val="830966392"/>
      </c:lineChart>
      <c:catAx>
        <c:axId val="830993288"/>
        <c:scaling>
          <c:orientation val="maxMin"/>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David" panose="020E0502060401010101" pitchFamily="34" charset="-79"/>
                <a:ea typeface="+mn-ea"/>
                <a:cs typeface="David" panose="020E0502060401010101" pitchFamily="34" charset="-79"/>
              </a:defRPr>
            </a:pPr>
            <a:endParaRPr lang="he-IL"/>
          </a:p>
        </c:txPr>
        <c:crossAx val="830966392"/>
        <c:crosses val="autoZero"/>
        <c:auto val="1"/>
        <c:lblAlgn val="ctr"/>
        <c:lblOffset val="100"/>
        <c:noMultiLvlLbl val="0"/>
      </c:catAx>
      <c:valAx>
        <c:axId val="830966392"/>
        <c:scaling>
          <c:orientation val="minMax"/>
          <c:max val="1"/>
        </c:scaling>
        <c:delete val="1"/>
        <c:axPos val="r"/>
        <c:numFmt formatCode="0.0%" sourceLinked="1"/>
        <c:majorTickMark val="out"/>
        <c:minorTickMark val="none"/>
        <c:tickLblPos val="nextTo"/>
        <c:crossAx val="830993288"/>
        <c:crosses val="autoZero"/>
        <c:crossBetween val="between"/>
      </c:valAx>
      <c:spPr>
        <a:noFill/>
        <a:ln>
          <a:noFill/>
        </a:ln>
        <a:effectLst/>
      </c:spPr>
    </c:plotArea>
    <c:legend>
      <c:legendPos val="b"/>
      <c:legendEntry>
        <c:idx val="0"/>
        <c:delete val="1"/>
      </c:legendEntry>
      <c:legendEntry>
        <c:idx val="2"/>
        <c:delete val="1"/>
      </c:legendEntry>
      <c:legendEntry>
        <c:idx val="3"/>
        <c:delete val="1"/>
      </c:legendEntry>
      <c:layout>
        <c:manualLayout>
          <c:xMode val="edge"/>
          <c:yMode val="edge"/>
          <c:x val="0.10241935483870968"/>
          <c:y val="0.94140149393090566"/>
          <c:w val="0.88122341696535245"/>
          <c:h val="5.8598506069094301E-2"/>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David" panose="020E0502060401010101" pitchFamily="34" charset="-79"/>
              <a:ea typeface="+mn-ea"/>
              <a:cs typeface="David" panose="020E0502060401010101" pitchFamily="34" charset="-79"/>
            </a:defRPr>
          </a:pPr>
          <a:endParaRPr lang="he-IL"/>
        </a:p>
      </c:txPr>
    </c:legend>
    <c:plotVisOnly val="1"/>
    <c:dispBlanksAs val="gap"/>
    <c:showDLblsOverMax val="0"/>
  </c:chart>
  <c:spPr>
    <a:solidFill>
      <a:sysClr val="window" lastClr="FFFFFF"/>
    </a:solidFill>
    <a:ln>
      <a:noFill/>
    </a:ln>
    <a:effectLst/>
  </c:spPr>
  <c:txPr>
    <a:bodyPr/>
    <a:lstStyle/>
    <a:p>
      <a:pPr>
        <a:defRPr>
          <a:latin typeface="David" panose="020E0502060401010101" pitchFamily="34" charset="-79"/>
          <a:cs typeface="David" panose="020E0502060401010101" pitchFamily="34" charset="-79"/>
        </a:defRPr>
      </a:pPr>
      <a:endParaRPr lang="he-IL"/>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100" b="1" i="0" u="none" strike="noStrike" kern="1200" spc="0" baseline="0">
                <a:solidFill>
                  <a:schemeClr val="bg1"/>
                </a:solidFill>
                <a:latin typeface="David" panose="020E0502060401010101" pitchFamily="34" charset="-79"/>
                <a:ea typeface="+mn-ea"/>
                <a:cs typeface="David" panose="020E0502060401010101" pitchFamily="34" charset="-79"/>
              </a:defRPr>
            </a:pPr>
            <a:r>
              <a:rPr lang="he-IL" sz="1400" b="1" dirty="0" smtClean="0">
                <a:solidFill>
                  <a:schemeClr val="bg1"/>
                </a:solidFill>
              </a:rPr>
              <a:t>4. יכולות </a:t>
            </a:r>
            <a:r>
              <a:rPr lang="he-IL" sz="1400" b="1" dirty="0">
                <a:solidFill>
                  <a:schemeClr val="bg1"/>
                </a:solidFill>
              </a:rPr>
              <a:t>בתיכון טוביהו – 87.3%</a:t>
            </a:r>
          </a:p>
          <a:p>
            <a:pPr>
              <a:defRPr sz="1100" b="1" i="0" u="none" strike="noStrike" kern="1200" spc="0" baseline="0">
                <a:solidFill>
                  <a:schemeClr val="bg1"/>
                </a:solidFill>
                <a:latin typeface="David" panose="020E0502060401010101" pitchFamily="34" charset="-79"/>
                <a:ea typeface="+mn-ea"/>
                <a:cs typeface="David" panose="020E0502060401010101" pitchFamily="34" charset="-79"/>
              </a:defRPr>
            </a:pPr>
            <a:r>
              <a:rPr lang="he-IL" sz="1050" b="1" dirty="0">
                <a:solidFill>
                  <a:schemeClr val="bg1"/>
                </a:solidFill>
              </a:rPr>
              <a:t>זכאים לבגרות ממסיימי </a:t>
            </a:r>
            <a:r>
              <a:rPr lang="he-IL" sz="1050" b="1" dirty="0" err="1">
                <a:solidFill>
                  <a:schemeClr val="bg1"/>
                </a:solidFill>
              </a:rPr>
              <a:t>יב</a:t>
            </a:r>
            <a:r>
              <a:rPr lang="he-IL" sz="1050" b="1" dirty="0">
                <a:solidFill>
                  <a:schemeClr val="bg1"/>
                </a:solidFill>
              </a:rPr>
              <a:t>',  וחלקם היחסי של הזכאים מיכולות חסם, וסטארט בזכאות הבית ספרית</a:t>
            </a:r>
          </a:p>
        </c:rich>
      </c:tx>
      <c:layout>
        <c:manualLayout>
          <c:xMode val="edge"/>
          <c:yMode val="edge"/>
          <c:x val="0.13075925925925924"/>
          <c:y val="0"/>
        </c:manualLayout>
      </c:layout>
      <c:overlay val="0"/>
      <c:spPr>
        <a:solidFill>
          <a:srgbClr val="4472C4">
            <a:lumMod val="50000"/>
          </a:srgbClr>
        </a:solidFill>
        <a:ln>
          <a:noFill/>
        </a:ln>
        <a:effectLst/>
      </c:spPr>
    </c:title>
    <c:autoTitleDeleted val="0"/>
    <c:plotArea>
      <c:layout>
        <c:manualLayout>
          <c:layoutTarget val="inner"/>
          <c:xMode val="edge"/>
          <c:yMode val="edge"/>
          <c:x val="0"/>
          <c:y val="0.14215783848534735"/>
          <c:w val="1"/>
          <c:h val="0.71590108240711847"/>
        </c:manualLayout>
      </c:layout>
      <c:barChart>
        <c:barDir val="col"/>
        <c:grouping val="stacked"/>
        <c:varyColors val="0"/>
        <c:ser>
          <c:idx val="3"/>
          <c:order val="0"/>
          <c:tx>
            <c:strRef>
              <c:f>'טוביהו '!$L$5</c:f>
              <c:strCache>
                <c:ptCount val="1"/>
                <c:pt idx="0">
                  <c:v>שאר הזכאים %</c:v>
                </c:pt>
              </c:strCache>
            </c:strRef>
          </c:tx>
          <c:spPr>
            <a:solidFill>
              <a:srgbClr val="CCCCFF"/>
            </a:solidFill>
            <a:ln>
              <a:noFill/>
            </a:ln>
          </c:spPr>
          <c:invertIfNegative val="0"/>
          <c:dLbls>
            <c:spPr>
              <a:noFill/>
              <a:ln>
                <a:noFill/>
              </a:ln>
              <a:effectLst/>
            </c:spPr>
            <c:txPr>
              <a:bodyPr rot="-5400000" vert="horz" wrap="square" lIns="0" tIns="0" rIns="144000" bIns="0" anchor="ctr">
                <a:spAutoFit/>
              </a:bodyPr>
              <a:lstStyle/>
              <a:p>
                <a:pPr>
                  <a:defRPr sz="1200" b="1"/>
                </a:pPr>
                <a:endParaRPr lang="he-IL"/>
              </a:p>
            </c:txPr>
            <c:dLblPos val="in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ext>
            </c:extLst>
          </c:dLbls>
          <c:cat>
            <c:numRef>
              <c:f>'טוביהו '!$C$6:$C$16</c:f>
              <c:numCache>
                <c:formatCode>General</c:formatCode>
                <c:ptCount val="6"/>
                <c:pt idx="0">
                  <c:v>2012</c:v>
                </c:pt>
                <c:pt idx="1">
                  <c:v>2013</c:v>
                </c:pt>
                <c:pt idx="2">
                  <c:v>2014</c:v>
                </c:pt>
                <c:pt idx="3">
                  <c:v>2015</c:v>
                </c:pt>
                <c:pt idx="4">
                  <c:v>2016</c:v>
                </c:pt>
                <c:pt idx="5">
                  <c:v>2017</c:v>
                </c:pt>
              </c:numCache>
            </c:numRef>
          </c:cat>
          <c:val>
            <c:numRef>
              <c:f>'טוביהו '!$L$6:$L$16</c:f>
              <c:numCache>
                <c:formatCode>0.0%</c:formatCode>
                <c:ptCount val="6"/>
                <c:pt idx="0">
                  <c:v>0.4140625</c:v>
                </c:pt>
                <c:pt idx="1">
                  <c:v>0.24509803921568626</c:v>
                </c:pt>
                <c:pt idx="2">
                  <c:v>0.29230769230769232</c:v>
                </c:pt>
                <c:pt idx="3">
                  <c:v>0.43243243243243246</c:v>
                </c:pt>
                <c:pt idx="4">
                  <c:v>0.40789473684210525</c:v>
                </c:pt>
                <c:pt idx="5">
                  <c:v>0.68253968253968256</c:v>
                </c:pt>
              </c:numCache>
            </c:numRef>
          </c:val>
          <c:extLst xmlns:c15="http://schemas.microsoft.com/office/drawing/2012/chart">
            <c:ext xmlns:c16="http://schemas.microsoft.com/office/drawing/2014/chart" uri="{C3380CC4-5D6E-409C-BE32-E72D297353CC}">
              <c16:uniqueId val="{00000000-2EC1-4825-A418-81544C40463A}"/>
            </c:ext>
          </c:extLst>
        </c:ser>
        <c:ser>
          <c:idx val="4"/>
          <c:order val="2"/>
          <c:tx>
            <c:strRef>
              <c:f>'טוביהו '!$M$5</c:f>
              <c:strCache>
                <c:ptCount val="1"/>
                <c:pt idx="0">
                  <c:v>זכאים מיכולות חסם %</c:v>
                </c:pt>
              </c:strCache>
            </c:strRef>
          </c:tx>
          <c:spPr>
            <a:solidFill>
              <a:srgbClr val="9966FF"/>
            </a:solidFill>
            <a:ln w="28575">
              <a:noFill/>
            </a:ln>
          </c:spPr>
          <c:invertIfNegative val="0"/>
          <c:dLbls>
            <c:dLbl>
              <c:idx val="0"/>
              <c:delete val="1"/>
              <c:extLst>
                <c:ext xmlns:c15="http://schemas.microsoft.com/office/drawing/2012/chart" uri="{CE6537A1-D6FC-4f65-9D91-7224C49458BB}"/>
                <c:ext xmlns:c16="http://schemas.microsoft.com/office/drawing/2014/chart" uri="{C3380CC4-5D6E-409C-BE32-E72D297353CC}">
                  <c16:uniqueId val="{00000001-2EC1-4825-A418-81544C40463A}"/>
                </c:ext>
              </c:extLst>
            </c:dLbl>
            <c:dLbl>
              <c:idx val="2"/>
              <c:delete val="1"/>
              <c:extLst>
                <c:ext xmlns:c15="http://schemas.microsoft.com/office/drawing/2012/chart" uri="{CE6537A1-D6FC-4f65-9D91-7224C49458BB}"/>
                <c:ext xmlns:c16="http://schemas.microsoft.com/office/drawing/2014/chart" uri="{C3380CC4-5D6E-409C-BE32-E72D297353CC}">
                  <c16:uniqueId val="{00000002-2EC1-4825-A418-81544C40463A}"/>
                </c:ext>
              </c:extLst>
            </c:dLbl>
            <c:dLbl>
              <c:idx val="3"/>
              <c:delete val="1"/>
              <c:extLst>
                <c:ext xmlns:c15="http://schemas.microsoft.com/office/drawing/2012/chart" uri="{CE6537A1-D6FC-4f65-9D91-7224C49458BB}"/>
                <c:ext xmlns:c16="http://schemas.microsoft.com/office/drawing/2014/chart" uri="{C3380CC4-5D6E-409C-BE32-E72D297353CC}">
                  <c16:uniqueId val="{00000003-2EC1-4825-A418-81544C40463A}"/>
                </c:ext>
              </c:extLst>
            </c:dLbl>
            <c:dLbl>
              <c:idx val="5"/>
              <c:delete val="1"/>
              <c:extLst>
                <c:ext xmlns:c15="http://schemas.microsoft.com/office/drawing/2012/chart" uri="{CE6537A1-D6FC-4f65-9D91-7224C49458BB}"/>
                <c:ext xmlns:c16="http://schemas.microsoft.com/office/drawing/2014/chart" uri="{C3380CC4-5D6E-409C-BE32-E72D297353CC}">
                  <c16:uniqueId val="{00000004-2EC1-4825-A418-81544C40463A}"/>
                </c:ext>
              </c:extLst>
            </c:dLbl>
            <c:spPr>
              <a:noFill/>
              <a:ln>
                <a:noFill/>
              </a:ln>
              <a:effectLst/>
            </c:spPr>
            <c:txPr>
              <a:bodyPr rot="0" vert="horz" wrap="square" lIns="0" tIns="0" rIns="0" bIns="0" anchor="ctr">
                <a:spAutoFit/>
              </a:bodyPr>
              <a:lstStyle/>
              <a:p>
                <a:pPr>
                  <a:defRPr sz="1200" b="1">
                    <a:solidFill>
                      <a:schemeClr val="bg1"/>
                    </a:solidFill>
                  </a:defRPr>
                </a:pPr>
                <a:endParaRPr lang="he-IL"/>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ext>
            </c:extLst>
          </c:dLbls>
          <c:cat>
            <c:numRef>
              <c:f>'טוביהו '!$C$6:$C$16</c:f>
              <c:numCache>
                <c:formatCode>General</c:formatCode>
                <c:ptCount val="6"/>
                <c:pt idx="0">
                  <c:v>2012</c:v>
                </c:pt>
                <c:pt idx="1">
                  <c:v>2013</c:v>
                </c:pt>
                <c:pt idx="2">
                  <c:v>2014</c:v>
                </c:pt>
                <c:pt idx="3">
                  <c:v>2015</c:v>
                </c:pt>
                <c:pt idx="4">
                  <c:v>2016</c:v>
                </c:pt>
                <c:pt idx="5">
                  <c:v>2017</c:v>
                </c:pt>
              </c:numCache>
            </c:numRef>
          </c:cat>
          <c:val>
            <c:numRef>
              <c:f>'טוביהו '!$M$6:$M$16</c:f>
              <c:numCache>
                <c:formatCode>0.0%</c:formatCode>
                <c:ptCount val="6"/>
                <c:pt idx="0">
                  <c:v>0</c:v>
                </c:pt>
                <c:pt idx="1">
                  <c:v>9.8039215686274508E-2</c:v>
                </c:pt>
                <c:pt idx="2">
                  <c:v>0</c:v>
                </c:pt>
                <c:pt idx="3">
                  <c:v>0</c:v>
                </c:pt>
                <c:pt idx="4">
                  <c:v>0.22368421052631579</c:v>
                </c:pt>
                <c:pt idx="5">
                  <c:v>0</c:v>
                </c:pt>
              </c:numCache>
            </c:numRef>
          </c:val>
          <c:extLst>
            <c:ext xmlns:c16="http://schemas.microsoft.com/office/drawing/2014/chart" uri="{C3380CC4-5D6E-409C-BE32-E72D297353CC}">
              <c16:uniqueId val="{00000005-2EC1-4825-A418-81544C40463A}"/>
            </c:ext>
          </c:extLst>
        </c:ser>
        <c:ser>
          <c:idx val="5"/>
          <c:order val="3"/>
          <c:tx>
            <c:strRef>
              <c:f>'טוביהו '!$N$5</c:f>
              <c:strCache>
                <c:ptCount val="1"/>
                <c:pt idx="0">
                  <c:v>זכאים מיכולת סטארט %</c:v>
                </c:pt>
              </c:strCache>
            </c:strRef>
          </c:tx>
          <c:spPr>
            <a:solidFill>
              <a:srgbClr val="420042"/>
            </a:solidFill>
            <a:ln w="28575">
              <a:noFill/>
            </a:ln>
          </c:spPr>
          <c:invertIfNegative val="0"/>
          <c:dLbls>
            <c:spPr>
              <a:noFill/>
              <a:ln>
                <a:noFill/>
              </a:ln>
              <a:effectLst/>
            </c:spPr>
            <c:txPr>
              <a:bodyPr rot="0" vert="horz" wrap="square" lIns="0" tIns="0" rIns="0" bIns="0" anchor="ctr">
                <a:spAutoFit/>
              </a:bodyPr>
              <a:lstStyle/>
              <a:p>
                <a:pPr>
                  <a:defRPr sz="1400" b="1">
                    <a:solidFill>
                      <a:schemeClr val="bg1"/>
                    </a:solidFill>
                  </a:defRPr>
                </a:pPr>
                <a:endParaRPr lang="he-IL"/>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ext>
            </c:extLst>
          </c:dLbls>
          <c:cat>
            <c:numRef>
              <c:f>'טוביהו '!$C$6:$C$16</c:f>
              <c:numCache>
                <c:formatCode>General</c:formatCode>
                <c:ptCount val="6"/>
                <c:pt idx="0">
                  <c:v>2012</c:v>
                </c:pt>
                <c:pt idx="1">
                  <c:v>2013</c:v>
                </c:pt>
                <c:pt idx="2">
                  <c:v>2014</c:v>
                </c:pt>
                <c:pt idx="3">
                  <c:v>2015</c:v>
                </c:pt>
                <c:pt idx="4">
                  <c:v>2016</c:v>
                </c:pt>
                <c:pt idx="5">
                  <c:v>2017</c:v>
                </c:pt>
              </c:numCache>
            </c:numRef>
          </c:cat>
          <c:val>
            <c:numRef>
              <c:f>'טוביהו '!$N$6:$N$16</c:f>
              <c:numCache>
                <c:formatCode>0.0%</c:formatCode>
                <c:ptCount val="6"/>
                <c:pt idx="0">
                  <c:v>7.03125E-2</c:v>
                </c:pt>
                <c:pt idx="1">
                  <c:v>0.27450980392156865</c:v>
                </c:pt>
                <c:pt idx="2">
                  <c:v>0.35384615384615387</c:v>
                </c:pt>
                <c:pt idx="3">
                  <c:v>0.12162162162162163</c:v>
                </c:pt>
                <c:pt idx="4">
                  <c:v>0.13157894736842105</c:v>
                </c:pt>
                <c:pt idx="5">
                  <c:v>0.19047619047619047</c:v>
                </c:pt>
              </c:numCache>
            </c:numRef>
          </c:val>
          <c:extLst>
            <c:ext xmlns:c16="http://schemas.microsoft.com/office/drawing/2014/chart" uri="{C3380CC4-5D6E-409C-BE32-E72D297353CC}">
              <c16:uniqueId val="{00000007-2EC1-4825-A418-81544C40463A}"/>
            </c:ext>
          </c:extLst>
        </c:ser>
        <c:ser>
          <c:idx val="2"/>
          <c:order val="4"/>
          <c:tx>
            <c:strRef>
              <c:f>'טוביהו '!$K$5</c:f>
              <c:strCache>
                <c:ptCount val="1"/>
                <c:pt idx="0">
                  <c:v> זכאים לבגרות בביה"ס %</c:v>
                </c:pt>
              </c:strCache>
            </c:strRef>
          </c:tx>
          <c:spPr>
            <a:noFill/>
            <a:ln>
              <a:noFill/>
            </a:ln>
          </c:spPr>
          <c:invertIfNegative val="0"/>
          <c:dLbls>
            <c:spPr>
              <a:noFill/>
              <a:ln>
                <a:noFill/>
              </a:ln>
              <a:effectLst/>
            </c:spPr>
            <c:txPr>
              <a:bodyPr rot="-2580000" vert="horz" wrap="square" lIns="0" tIns="0" rIns="0" bIns="0" anchor="ctr">
                <a:spAutoFit/>
              </a:bodyPr>
              <a:lstStyle/>
              <a:p>
                <a:pPr>
                  <a:defRPr sz="1200" b="1">
                    <a:solidFill>
                      <a:sysClr val="windowText" lastClr="000000"/>
                    </a:solidFill>
                  </a:defRPr>
                </a:pPr>
                <a:endParaRPr lang="he-IL"/>
              </a:p>
            </c:txPr>
            <c:dLblPos val="inBase"/>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ext>
            </c:extLst>
          </c:dLbls>
          <c:cat>
            <c:numRef>
              <c:f>'טוביהו '!$C$6:$C$16</c:f>
              <c:numCache>
                <c:formatCode>General</c:formatCode>
                <c:ptCount val="6"/>
                <c:pt idx="0">
                  <c:v>2012</c:v>
                </c:pt>
                <c:pt idx="1">
                  <c:v>2013</c:v>
                </c:pt>
                <c:pt idx="2">
                  <c:v>2014</c:v>
                </c:pt>
                <c:pt idx="3">
                  <c:v>2015</c:v>
                </c:pt>
                <c:pt idx="4">
                  <c:v>2016</c:v>
                </c:pt>
                <c:pt idx="5">
                  <c:v>2017</c:v>
                </c:pt>
              </c:numCache>
            </c:numRef>
          </c:cat>
          <c:val>
            <c:numRef>
              <c:f>'טוביהו '!$K$6:$K$16</c:f>
              <c:numCache>
                <c:formatCode>0.0%</c:formatCode>
                <c:ptCount val="6"/>
                <c:pt idx="0">
                  <c:v>0.484375</c:v>
                </c:pt>
                <c:pt idx="1">
                  <c:v>0.61764705882352944</c:v>
                </c:pt>
                <c:pt idx="2">
                  <c:v>0.64615384615384619</c:v>
                </c:pt>
                <c:pt idx="3">
                  <c:v>0.55405405405405406</c:v>
                </c:pt>
                <c:pt idx="4">
                  <c:v>0.76315789473684215</c:v>
                </c:pt>
                <c:pt idx="5">
                  <c:v>0.87301587301587302</c:v>
                </c:pt>
              </c:numCache>
            </c:numRef>
          </c:val>
          <c:extLst xmlns:c15="http://schemas.microsoft.com/office/drawing/2012/chart">
            <c:ext xmlns:c16="http://schemas.microsoft.com/office/drawing/2014/chart" uri="{C3380CC4-5D6E-409C-BE32-E72D297353CC}">
              <c16:uniqueId val="{00000008-2EC1-4825-A418-81544C40463A}"/>
            </c:ext>
          </c:extLst>
        </c:ser>
        <c:dLbls>
          <c:showLegendKey val="0"/>
          <c:showVal val="0"/>
          <c:showCatName val="0"/>
          <c:showSerName val="0"/>
          <c:showPercent val="0"/>
          <c:showBubbleSize val="0"/>
        </c:dLbls>
        <c:gapWidth val="123"/>
        <c:overlap val="100"/>
        <c:axId val="830993288"/>
        <c:axId val="830966392"/>
      </c:barChart>
      <c:lineChart>
        <c:grouping val="standard"/>
        <c:varyColors val="0"/>
        <c:ser>
          <c:idx val="0"/>
          <c:order val="1"/>
          <c:tx>
            <c:strRef>
              <c:f>'טוביהו '!$L$5</c:f>
              <c:strCache>
                <c:ptCount val="1"/>
                <c:pt idx="0">
                  <c:v>שאר הזכאים %</c:v>
                </c:pt>
              </c:strCache>
            </c:strRef>
          </c:tx>
          <c:spPr>
            <a:ln w="38100">
              <a:solidFill>
                <a:srgbClr val="FF0000"/>
              </a:solidFill>
              <a:prstDash val="sysDash"/>
            </a:ln>
          </c:spPr>
          <c:marker>
            <c:symbol val="none"/>
          </c:marker>
          <c:cat>
            <c:numRef>
              <c:f>'טוביהו '!$C$6:$C$16</c:f>
              <c:numCache>
                <c:formatCode>General</c:formatCode>
                <c:ptCount val="6"/>
                <c:pt idx="0">
                  <c:v>2012</c:v>
                </c:pt>
                <c:pt idx="1">
                  <c:v>2013</c:v>
                </c:pt>
                <c:pt idx="2">
                  <c:v>2014</c:v>
                </c:pt>
                <c:pt idx="3">
                  <c:v>2015</c:v>
                </c:pt>
                <c:pt idx="4">
                  <c:v>2016</c:v>
                </c:pt>
                <c:pt idx="5">
                  <c:v>2017</c:v>
                </c:pt>
              </c:numCache>
            </c:numRef>
          </c:cat>
          <c:val>
            <c:numRef>
              <c:f>'טוביהו '!$L$6:$L$16</c:f>
              <c:numCache>
                <c:formatCode>0.0%</c:formatCode>
                <c:ptCount val="6"/>
                <c:pt idx="0">
                  <c:v>0.4140625</c:v>
                </c:pt>
                <c:pt idx="1">
                  <c:v>0.24509803921568626</c:v>
                </c:pt>
                <c:pt idx="2">
                  <c:v>0.29230769230769232</c:v>
                </c:pt>
                <c:pt idx="3">
                  <c:v>0.43243243243243246</c:v>
                </c:pt>
                <c:pt idx="4">
                  <c:v>0.40789473684210525</c:v>
                </c:pt>
                <c:pt idx="5">
                  <c:v>0.68253968253968256</c:v>
                </c:pt>
              </c:numCache>
            </c:numRef>
          </c:val>
          <c:smooth val="0"/>
          <c:extLst xmlns:c15="http://schemas.microsoft.com/office/drawing/2012/chart">
            <c:ext xmlns:c16="http://schemas.microsoft.com/office/drawing/2014/chart" uri="{C3380CC4-5D6E-409C-BE32-E72D297353CC}">
              <c16:uniqueId val="{00000009-2EC1-4825-A418-81544C40463A}"/>
            </c:ext>
          </c:extLst>
        </c:ser>
        <c:ser>
          <c:idx val="1"/>
          <c:order val="5"/>
          <c:tx>
            <c:strRef>
              <c:f>'טוביהו '!$K$5</c:f>
              <c:strCache>
                <c:ptCount val="1"/>
                <c:pt idx="0">
                  <c:v> זכאים לבגרות בביה"ס %</c:v>
                </c:pt>
              </c:strCache>
            </c:strRef>
          </c:tx>
          <c:spPr>
            <a:ln w="38100">
              <a:solidFill>
                <a:srgbClr val="FF0000"/>
              </a:solidFill>
            </a:ln>
          </c:spPr>
          <c:marker>
            <c:symbol val="none"/>
          </c:marker>
          <c:cat>
            <c:numRef>
              <c:f>'טוביהו '!$C$6:$C$16</c:f>
              <c:numCache>
                <c:formatCode>General</c:formatCode>
                <c:ptCount val="6"/>
                <c:pt idx="0">
                  <c:v>2012</c:v>
                </c:pt>
                <c:pt idx="1">
                  <c:v>2013</c:v>
                </c:pt>
                <c:pt idx="2">
                  <c:v>2014</c:v>
                </c:pt>
                <c:pt idx="3">
                  <c:v>2015</c:v>
                </c:pt>
                <c:pt idx="4">
                  <c:v>2016</c:v>
                </c:pt>
                <c:pt idx="5">
                  <c:v>2017</c:v>
                </c:pt>
              </c:numCache>
            </c:numRef>
          </c:cat>
          <c:val>
            <c:numRef>
              <c:f>'טוביהו '!$K$6:$K$16</c:f>
              <c:numCache>
                <c:formatCode>0.0%</c:formatCode>
                <c:ptCount val="6"/>
                <c:pt idx="0">
                  <c:v>0.484375</c:v>
                </c:pt>
                <c:pt idx="1">
                  <c:v>0.61764705882352944</c:v>
                </c:pt>
                <c:pt idx="2">
                  <c:v>0.64615384615384619</c:v>
                </c:pt>
                <c:pt idx="3">
                  <c:v>0.55405405405405406</c:v>
                </c:pt>
                <c:pt idx="4">
                  <c:v>0.76315789473684215</c:v>
                </c:pt>
                <c:pt idx="5">
                  <c:v>0.87301587301587302</c:v>
                </c:pt>
              </c:numCache>
            </c:numRef>
          </c:val>
          <c:smooth val="0"/>
          <c:extLst xmlns:c15="http://schemas.microsoft.com/office/drawing/2012/chart">
            <c:ext xmlns:c16="http://schemas.microsoft.com/office/drawing/2014/chart" uri="{C3380CC4-5D6E-409C-BE32-E72D297353CC}">
              <c16:uniqueId val="{0000000A-2EC1-4825-A418-81544C40463A}"/>
            </c:ext>
          </c:extLst>
        </c:ser>
        <c:dLbls>
          <c:showLegendKey val="0"/>
          <c:showVal val="0"/>
          <c:showCatName val="0"/>
          <c:showSerName val="0"/>
          <c:showPercent val="0"/>
          <c:showBubbleSize val="0"/>
        </c:dLbls>
        <c:marker val="1"/>
        <c:smooth val="0"/>
        <c:axId val="830993288"/>
        <c:axId val="830966392"/>
      </c:lineChart>
      <c:catAx>
        <c:axId val="830993288"/>
        <c:scaling>
          <c:orientation val="maxMin"/>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David" panose="020E0502060401010101" pitchFamily="34" charset="-79"/>
                <a:ea typeface="+mn-ea"/>
                <a:cs typeface="David" panose="020E0502060401010101" pitchFamily="34" charset="-79"/>
              </a:defRPr>
            </a:pPr>
            <a:endParaRPr lang="he-IL"/>
          </a:p>
        </c:txPr>
        <c:crossAx val="830966392"/>
        <c:crosses val="autoZero"/>
        <c:auto val="1"/>
        <c:lblAlgn val="ctr"/>
        <c:lblOffset val="100"/>
        <c:noMultiLvlLbl val="0"/>
      </c:catAx>
      <c:valAx>
        <c:axId val="830966392"/>
        <c:scaling>
          <c:orientation val="minMax"/>
          <c:max val="1"/>
        </c:scaling>
        <c:delete val="1"/>
        <c:axPos val="r"/>
        <c:numFmt formatCode="0.0%" sourceLinked="1"/>
        <c:majorTickMark val="out"/>
        <c:minorTickMark val="none"/>
        <c:tickLblPos val="nextTo"/>
        <c:crossAx val="830993288"/>
        <c:crosses val="autoZero"/>
        <c:crossBetween val="between"/>
      </c:valAx>
      <c:spPr>
        <a:noFill/>
        <a:ln>
          <a:noFill/>
        </a:ln>
        <a:effectLst/>
      </c:spPr>
    </c:plotArea>
    <c:legend>
      <c:legendPos val="b"/>
      <c:legendEntry>
        <c:idx val="0"/>
        <c:delete val="1"/>
      </c:legendEntry>
      <c:legendEntry>
        <c:idx val="2"/>
        <c:delete val="1"/>
      </c:legendEntry>
      <c:legendEntry>
        <c:idx val="3"/>
        <c:delete val="1"/>
      </c:legendEntry>
      <c:layout>
        <c:manualLayout>
          <c:xMode val="edge"/>
          <c:yMode val="edge"/>
          <c:x val="1.5561529271208328E-4"/>
          <c:y val="0.91531066297177766"/>
          <c:w val="0.9883088410991635"/>
          <c:h val="6.6902349381870008E-2"/>
        </c:manualLayout>
      </c:layout>
      <c:overlay val="0"/>
    </c:legend>
    <c:plotVisOnly val="1"/>
    <c:dispBlanksAs val="gap"/>
    <c:showDLblsOverMax val="0"/>
  </c:chart>
  <c:spPr>
    <a:solidFill>
      <a:sysClr val="window" lastClr="FFFFFF"/>
    </a:solidFill>
    <a:ln>
      <a:noFill/>
    </a:ln>
    <a:effectLst/>
  </c:spPr>
  <c:txPr>
    <a:bodyPr/>
    <a:lstStyle/>
    <a:p>
      <a:pPr>
        <a:defRPr>
          <a:latin typeface="David" panose="020E0502060401010101" pitchFamily="34" charset="-79"/>
          <a:cs typeface="David" panose="020E0502060401010101" pitchFamily="34" charset="-79"/>
        </a:defRPr>
      </a:pPr>
      <a:endParaRPr lang="he-IL"/>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100" b="1" i="0" u="none" strike="noStrike" kern="1200" spc="0" baseline="0">
                <a:solidFill>
                  <a:schemeClr val="bg1"/>
                </a:solidFill>
                <a:latin typeface="David" panose="020E0502060401010101" pitchFamily="34" charset="-79"/>
                <a:ea typeface="+mn-ea"/>
                <a:cs typeface="David" panose="020E0502060401010101" pitchFamily="34" charset="-79"/>
              </a:defRPr>
            </a:pPr>
            <a:r>
              <a:rPr lang="he-IL" sz="1400" b="1" dirty="0" smtClean="0">
                <a:solidFill>
                  <a:schemeClr val="bg1"/>
                </a:solidFill>
              </a:rPr>
              <a:t>5. יכולות </a:t>
            </a:r>
            <a:r>
              <a:rPr lang="he-IL" sz="1400" b="1" dirty="0">
                <a:solidFill>
                  <a:schemeClr val="bg1"/>
                </a:solidFill>
              </a:rPr>
              <a:t>במקיף ג' באר שבע– 87</a:t>
            </a:r>
            <a:r>
              <a:rPr lang="he-IL" sz="1400" b="1" dirty="0" smtClean="0">
                <a:solidFill>
                  <a:schemeClr val="bg1"/>
                </a:solidFill>
              </a:rPr>
              <a:t>% זכאים לבגרות</a:t>
            </a:r>
            <a:endParaRPr lang="he-IL" sz="1400" b="1" dirty="0">
              <a:solidFill>
                <a:schemeClr val="bg1"/>
              </a:solidFill>
            </a:endParaRPr>
          </a:p>
          <a:p>
            <a:pPr>
              <a:defRPr sz="1100" b="1" i="0" u="none" strike="noStrike" kern="1200" spc="0" baseline="0">
                <a:solidFill>
                  <a:schemeClr val="bg1"/>
                </a:solidFill>
                <a:latin typeface="David" panose="020E0502060401010101" pitchFamily="34" charset="-79"/>
                <a:ea typeface="+mn-ea"/>
                <a:cs typeface="David" panose="020E0502060401010101" pitchFamily="34" charset="-79"/>
              </a:defRPr>
            </a:pPr>
            <a:r>
              <a:rPr lang="he-IL" sz="1050" b="1" dirty="0">
                <a:solidFill>
                  <a:schemeClr val="bg1"/>
                </a:solidFill>
              </a:rPr>
              <a:t>זכאים לבגרות ממסיימי </a:t>
            </a:r>
            <a:r>
              <a:rPr lang="he-IL" sz="1050" b="1" dirty="0" err="1">
                <a:solidFill>
                  <a:schemeClr val="bg1"/>
                </a:solidFill>
              </a:rPr>
              <a:t>יב</a:t>
            </a:r>
            <a:r>
              <a:rPr lang="he-IL" sz="1050" b="1" dirty="0">
                <a:solidFill>
                  <a:schemeClr val="bg1"/>
                </a:solidFill>
              </a:rPr>
              <a:t>',  וחלקם היחסי של הזכאים מיכולות חסם, וסטארט בזכאות הבית ספרית</a:t>
            </a:r>
          </a:p>
        </c:rich>
      </c:tx>
      <c:layout>
        <c:manualLayout>
          <c:xMode val="edge"/>
          <c:yMode val="edge"/>
          <c:x val="0.13075925925925924"/>
          <c:y val="0"/>
        </c:manualLayout>
      </c:layout>
      <c:overlay val="0"/>
      <c:spPr>
        <a:solidFill>
          <a:srgbClr val="A50021"/>
        </a:solidFill>
        <a:ln>
          <a:noFill/>
        </a:ln>
        <a:effectLst/>
      </c:spPr>
    </c:title>
    <c:autoTitleDeleted val="0"/>
    <c:plotArea>
      <c:layout>
        <c:manualLayout>
          <c:layoutTarget val="inner"/>
          <c:xMode val="edge"/>
          <c:yMode val="edge"/>
          <c:x val="0"/>
          <c:y val="0.1007936507936508"/>
          <c:w val="0.95881078272133047"/>
          <c:h val="0.76300793650793652"/>
        </c:manualLayout>
      </c:layout>
      <c:barChart>
        <c:barDir val="col"/>
        <c:grouping val="stacked"/>
        <c:varyColors val="0"/>
        <c:ser>
          <c:idx val="2"/>
          <c:order val="0"/>
          <c:tx>
            <c:strRef>
              <c:f>'מקיף ג'!$L$32</c:f>
              <c:strCache>
                <c:ptCount val="1"/>
                <c:pt idx="0">
                  <c:v>שאר הזכאים %</c:v>
                </c:pt>
              </c:strCache>
            </c:strRef>
          </c:tx>
          <c:spPr>
            <a:solidFill>
              <a:sysClr val="window" lastClr="FFFFFF">
                <a:lumMod val="75000"/>
              </a:sysClr>
            </a:solidFill>
          </c:spPr>
          <c:invertIfNegative val="0"/>
          <c:dLbls>
            <c:spPr>
              <a:noFill/>
              <a:ln>
                <a:noFill/>
              </a:ln>
              <a:effectLst/>
            </c:spPr>
            <c:txPr>
              <a:bodyPr rot="-5400000" vert="horz" wrap="square" lIns="0" tIns="0" rIns="144000" bIns="0" anchor="ctr">
                <a:spAutoFit/>
              </a:bodyPr>
              <a:lstStyle/>
              <a:p>
                <a:pPr>
                  <a:defRPr sz="1100" b="1"/>
                </a:pPr>
                <a:endParaRPr lang="he-IL"/>
              </a:p>
            </c:txPr>
            <c:dLblPos val="in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ext>
            </c:extLst>
          </c:dLbls>
          <c:cat>
            <c:numRef>
              <c:f>פקיעין!$B$33:$B$43</c:f>
              <c:numCache>
                <c:formatCode>General</c:formatCode>
                <c:ptCount val="8"/>
                <c:pt idx="0">
                  <c:v>2010</c:v>
                </c:pt>
                <c:pt idx="1">
                  <c:v>2011</c:v>
                </c:pt>
                <c:pt idx="2">
                  <c:v>2012</c:v>
                </c:pt>
                <c:pt idx="3">
                  <c:v>2013</c:v>
                </c:pt>
                <c:pt idx="4">
                  <c:v>2014</c:v>
                </c:pt>
                <c:pt idx="5">
                  <c:v>2015</c:v>
                </c:pt>
                <c:pt idx="6">
                  <c:v>2016</c:v>
                </c:pt>
                <c:pt idx="7">
                  <c:v>2017</c:v>
                </c:pt>
              </c:numCache>
            </c:numRef>
          </c:cat>
          <c:val>
            <c:numRef>
              <c:f>'מקיף ג'!$L$33:$L$43</c:f>
              <c:numCache>
                <c:formatCode>0.0%</c:formatCode>
                <c:ptCount val="8"/>
                <c:pt idx="0">
                  <c:v>0.40837696335078533</c:v>
                </c:pt>
                <c:pt idx="1">
                  <c:v>0.48550724637681159</c:v>
                </c:pt>
                <c:pt idx="2">
                  <c:v>0.55033557046979864</c:v>
                </c:pt>
                <c:pt idx="3">
                  <c:v>0.32374100719424459</c:v>
                </c:pt>
                <c:pt idx="4">
                  <c:v>0.36666666666666664</c:v>
                </c:pt>
                <c:pt idx="5">
                  <c:v>0.45911949685534592</c:v>
                </c:pt>
                <c:pt idx="6">
                  <c:v>0.40116279069767441</c:v>
                </c:pt>
                <c:pt idx="7">
                  <c:v>0.54385964912280704</c:v>
                </c:pt>
              </c:numCache>
            </c:numRef>
          </c:val>
          <c:extLst xmlns:c15="http://schemas.microsoft.com/office/drawing/2012/chart">
            <c:ext xmlns:c16="http://schemas.microsoft.com/office/drawing/2014/chart" uri="{C3380CC4-5D6E-409C-BE32-E72D297353CC}">
              <c16:uniqueId val="{00000000-CA3D-4169-A2F4-7D00E9F38D0D}"/>
            </c:ext>
          </c:extLst>
        </c:ser>
        <c:ser>
          <c:idx val="3"/>
          <c:order val="1"/>
          <c:tx>
            <c:strRef>
              <c:f>'מקיף ג'!$M$32</c:f>
              <c:strCache>
                <c:ptCount val="1"/>
                <c:pt idx="0">
                  <c:v>זכאים מיכולות חסם %</c:v>
                </c:pt>
              </c:strCache>
            </c:strRef>
          </c:tx>
          <c:spPr>
            <a:solidFill>
              <a:srgbClr val="A50021"/>
            </a:solidFill>
          </c:spPr>
          <c:invertIfNegative val="0"/>
          <c:dLbls>
            <c:spPr>
              <a:noFill/>
              <a:ln>
                <a:noFill/>
              </a:ln>
              <a:effectLst/>
            </c:spPr>
            <c:txPr>
              <a:bodyPr rot="-5400000" vert="horz" wrap="square" lIns="0" tIns="0" rIns="0" bIns="36000" anchor="ctr">
                <a:spAutoFit/>
              </a:bodyPr>
              <a:lstStyle/>
              <a:p>
                <a:pPr>
                  <a:defRPr b="1">
                    <a:solidFill>
                      <a:schemeClr val="bg1"/>
                    </a:solidFill>
                  </a:defRPr>
                </a:pPr>
                <a:endParaRPr lang="he-IL"/>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ext>
            </c:extLst>
          </c:dLbls>
          <c:cat>
            <c:numRef>
              <c:f>פקיעין!$B$33:$B$43</c:f>
              <c:numCache>
                <c:formatCode>General</c:formatCode>
                <c:ptCount val="8"/>
                <c:pt idx="0">
                  <c:v>2010</c:v>
                </c:pt>
                <c:pt idx="1">
                  <c:v>2011</c:v>
                </c:pt>
                <c:pt idx="2">
                  <c:v>2012</c:v>
                </c:pt>
                <c:pt idx="3">
                  <c:v>2013</c:v>
                </c:pt>
                <c:pt idx="4">
                  <c:v>2014</c:v>
                </c:pt>
                <c:pt idx="5">
                  <c:v>2015</c:v>
                </c:pt>
                <c:pt idx="6">
                  <c:v>2016</c:v>
                </c:pt>
                <c:pt idx="7">
                  <c:v>2017</c:v>
                </c:pt>
              </c:numCache>
            </c:numRef>
          </c:cat>
          <c:val>
            <c:numRef>
              <c:f>'מקיף ג'!$M$33:$M$43</c:f>
              <c:numCache>
                <c:formatCode>0.0%</c:formatCode>
                <c:ptCount val="8"/>
                <c:pt idx="0">
                  <c:v>0.10471204188481675</c:v>
                </c:pt>
                <c:pt idx="1">
                  <c:v>8.6956521739130432E-2</c:v>
                </c:pt>
                <c:pt idx="2">
                  <c:v>0.20134228187919462</c:v>
                </c:pt>
                <c:pt idx="3">
                  <c:v>0.45323741007194246</c:v>
                </c:pt>
                <c:pt idx="4">
                  <c:v>0.38666666666666666</c:v>
                </c:pt>
                <c:pt idx="5">
                  <c:v>0.28301886792452829</c:v>
                </c:pt>
                <c:pt idx="6">
                  <c:v>0.26744186046511625</c:v>
                </c:pt>
                <c:pt idx="7">
                  <c:v>0.14035087719298245</c:v>
                </c:pt>
              </c:numCache>
            </c:numRef>
          </c:val>
          <c:extLst xmlns:c15="http://schemas.microsoft.com/office/drawing/2012/chart">
            <c:ext xmlns:c16="http://schemas.microsoft.com/office/drawing/2014/chart" uri="{C3380CC4-5D6E-409C-BE32-E72D297353CC}">
              <c16:uniqueId val="{00000001-CA3D-4169-A2F4-7D00E9F38D0D}"/>
            </c:ext>
          </c:extLst>
        </c:ser>
        <c:ser>
          <c:idx val="6"/>
          <c:order val="2"/>
          <c:tx>
            <c:strRef>
              <c:f>'מקיף ג'!$N$32</c:f>
              <c:strCache>
                <c:ptCount val="1"/>
                <c:pt idx="0">
                  <c:v>זכאים מיכולת סטארט %</c:v>
                </c:pt>
              </c:strCache>
            </c:strRef>
          </c:tx>
          <c:spPr>
            <a:solidFill>
              <a:srgbClr val="4472C4">
                <a:lumMod val="50000"/>
              </a:srgbClr>
            </a:solidFill>
          </c:spPr>
          <c:invertIfNegative val="0"/>
          <c:dLbls>
            <c:dLbl>
              <c:idx val="0"/>
              <c:delete val="1"/>
              <c:extLst>
                <c:ext xmlns:c15="http://schemas.microsoft.com/office/drawing/2012/chart" uri="{CE6537A1-D6FC-4f65-9D91-7224C49458BB}"/>
                <c:ext xmlns:c16="http://schemas.microsoft.com/office/drawing/2014/chart" uri="{C3380CC4-5D6E-409C-BE32-E72D297353CC}">
                  <c16:uniqueId val="{00000002-CA3D-4169-A2F4-7D00E9F38D0D}"/>
                </c:ext>
              </c:extLst>
            </c:dLbl>
            <c:dLbl>
              <c:idx val="1"/>
              <c:delete val="1"/>
              <c:extLst>
                <c:ext xmlns:c15="http://schemas.microsoft.com/office/drawing/2012/chart" uri="{CE6537A1-D6FC-4f65-9D91-7224C49458BB}"/>
                <c:ext xmlns:c16="http://schemas.microsoft.com/office/drawing/2014/chart" uri="{C3380CC4-5D6E-409C-BE32-E72D297353CC}">
                  <c16:uniqueId val="{00000003-CA3D-4169-A2F4-7D00E9F38D0D}"/>
                </c:ext>
              </c:extLst>
            </c:dLbl>
            <c:dLbl>
              <c:idx val="2"/>
              <c:delete val="1"/>
              <c:extLst>
                <c:ext xmlns:c15="http://schemas.microsoft.com/office/drawing/2012/chart" uri="{CE6537A1-D6FC-4f65-9D91-7224C49458BB}"/>
                <c:ext xmlns:c16="http://schemas.microsoft.com/office/drawing/2014/chart" uri="{C3380CC4-5D6E-409C-BE32-E72D297353CC}">
                  <c16:uniqueId val="{00000004-CA3D-4169-A2F4-7D00E9F38D0D}"/>
                </c:ext>
              </c:extLst>
            </c:dLbl>
            <c:dLbl>
              <c:idx val="3"/>
              <c:delete val="1"/>
              <c:extLst>
                <c:ext xmlns:c15="http://schemas.microsoft.com/office/drawing/2012/chart" uri="{CE6537A1-D6FC-4f65-9D91-7224C49458BB}"/>
                <c:ext xmlns:c16="http://schemas.microsoft.com/office/drawing/2014/chart" uri="{C3380CC4-5D6E-409C-BE32-E72D297353CC}">
                  <c16:uniqueId val="{00000005-CA3D-4169-A2F4-7D00E9F38D0D}"/>
                </c:ext>
              </c:extLst>
            </c:dLbl>
            <c:dLbl>
              <c:idx val="4"/>
              <c:delete val="1"/>
              <c:extLst>
                <c:ext xmlns:c15="http://schemas.microsoft.com/office/drawing/2012/chart" uri="{CE6537A1-D6FC-4f65-9D91-7224C49458BB}"/>
                <c:ext xmlns:c16="http://schemas.microsoft.com/office/drawing/2014/chart" uri="{C3380CC4-5D6E-409C-BE32-E72D297353CC}">
                  <c16:uniqueId val="{00000006-CA3D-4169-A2F4-7D00E9F38D0D}"/>
                </c:ext>
              </c:extLst>
            </c:dLbl>
            <c:dLbl>
              <c:idx val="7"/>
              <c:spPr>
                <a:noFill/>
                <a:ln>
                  <a:noFill/>
                </a:ln>
                <a:effectLst/>
              </c:spPr>
              <c:txPr>
                <a:bodyPr rot="-5400000" vert="horz" wrap="square" lIns="0" tIns="0" rIns="0" bIns="0" anchor="ctr">
                  <a:spAutoFit/>
                </a:bodyPr>
                <a:lstStyle/>
                <a:p>
                  <a:pPr>
                    <a:defRPr b="1">
                      <a:solidFill>
                        <a:schemeClr val="bg1"/>
                      </a:solidFill>
                    </a:defRPr>
                  </a:pPr>
                  <a:endParaRPr lang="he-IL"/>
                </a:p>
              </c:txP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7-CA3D-4169-A2F4-7D00E9F38D0D}"/>
                </c:ext>
              </c:extLst>
            </c:dLbl>
            <c:spPr>
              <a:noFill/>
              <a:ln>
                <a:noFill/>
              </a:ln>
              <a:effectLst/>
            </c:spPr>
            <c:txPr>
              <a:bodyPr rot="-5400000" vert="horz" wrap="square" lIns="38100" tIns="19050" rIns="38100" bIns="19050" anchor="ctr">
                <a:spAutoFit/>
              </a:bodyPr>
              <a:lstStyle/>
              <a:p>
                <a:pPr>
                  <a:defRPr b="1">
                    <a:solidFill>
                      <a:schemeClr val="bg1"/>
                    </a:solidFill>
                  </a:defRPr>
                </a:pPr>
                <a:endParaRPr lang="he-IL"/>
              </a:p>
            </c:txPr>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numRef>
              <c:f>'מקיף ג'!$C$33:$C$43</c:f>
              <c:numCache>
                <c:formatCode>General</c:formatCode>
                <c:ptCount val="8"/>
                <c:pt idx="0">
                  <c:v>2010</c:v>
                </c:pt>
                <c:pt idx="1">
                  <c:v>2011</c:v>
                </c:pt>
                <c:pt idx="2">
                  <c:v>2012</c:v>
                </c:pt>
                <c:pt idx="3">
                  <c:v>2013</c:v>
                </c:pt>
                <c:pt idx="4">
                  <c:v>2014</c:v>
                </c:pt>
                <c:pt idx="5">
                  <c:v>2015</c:v>
                </c:pt>
                <c:pt idx="6">
                  <c:v>2016</c:v>
                </c:pt>
                <c:pt idx="7">
                  <c:v>2017</c:v>
                </c:pt>
              </c:numCache>
            </c:numRef>
          </c:cat>
          <c:val>
            <c:numRef>
              <c:f>'מקיף ג'!$N$33:$N$43</c:f>
              <c:numCache>
                <c:formatCode>0.0%</c:formatCode>
                <c:ptCount val="8"/>
                <c:pt idx="0">
                  <c:v>0</c:v>
                </c:pt>
                <c:pt idx="1">
                  <c:v>0</c:v>
                </c:pt>
                <c:pt idx="2">
                  <c:v>0</c:v>
                </c:pt>
                <c:pt idx="3">
                  <c:v>0</c:v>
                </c:pt>
                <c:pt idx="4">
                  <c:v>0</c:v>
                </c:pt>
                <c:pt idx="5">
                  <c:v>0.15723270440251572</c:v>
                </c:pt>
                <c:pt idx="6">
                  <c:v>0.18023255813953487</c:v>
                </c:pt>
                <c:pt idx="7">
                  <c:v>0.18128654970760233</c:v>
                </c:pt>
              </c:numCache>
            </c:numRef>
          </c:val>
          <c:extLst>
            <c:ext xmlns:c16="http://schemas.microsoft.com/office/drawing/2014/chart" uri="{C3380CC4-5D6E-409C-BE32-E72D297353CC}">
              <c16:uniqueId val="{00000008-CA3D-4169-A2F4-7D00E9F38D0D}"/>
            </c:ext>
          </c:extLst>
        </c:ser>
        <c:ser>
          <c:idx val="1"/>
          <c:order val="3"/>
          <c:tx>
            <c:strRef>
              <c:f>'מקיף ג'!$K$32</c:f>
              <c:strCache>
                <c:ptCount val="1"/>
                <c:pt idx="0">
                  <c:v> זכאים לבגרות בביה"ס %</c:v>
                </c:pt>
              </c:strCache>
            </c:strRef>
          </c:tx>
          <c:spPr>
            <a:solidFill>
              <a:sysClr val="window" lastClr="FFFFFF"/>
            </a:solidFill>
          </c:spPr>
          <c:invertIfNegative val="0"/>
          <c:cat>
            <c:numRef>
              <c:f>פקיעין!$B$33:$B$43</c:f>
              <c:numCache>
                <c:formatCode>General</c:formatCode>
                <c:ptCount val="8"/>
                <c:pt idx="0">
                  <c:v>2010</c:v>
                </c:pt>
                <c:pt idx="1">
                  <c:v>2011</c:v>
                </c:pt>
                <c:pt idx="2">
                  <c:v>2012</c:v>
                </c:pt>
                <c:pt idx="3">
                  <c:v>2013</c:v>
                </c:pt>
                <c:pt idx="4">
                  <c:v>2014</c:v>
                </c:pt>
                <c:pt idx="5">
                  <c:v>2015</c:v>
                </c:pt>
                <c:pt idx="6">
                  <c:v>2016</c:v>
                </c:pt>
                <c:pt idx="7">
                  <c:v>2017</c:v>
                </c:pt>
              </c:numCache>
            </c:numRef>
          </c:cat>
          <c:val>
            <c:numRef>
              <c:f>'מקיף ג'!$K$33:$K$43</c:f>
              <c:numCache>
                <c:formatCode>0.0%</c:formatCode>
                <c:ptCount val="8"/>
                <c:pt idx="0">
                  <c:v>0.51308900523560208</c:v>
                </c:pt>
                <c:pt idx="1">
                  <c:v>0.57246376811594202</c:v>
                </c:pt>
                <c:pt idx="2">
                  <c:v>0.75167785234899331</c:v>
                </c:pt>
                <c:pt idx="3">
                  <c:v>0.7769784172661871</c:v>
                </c:pt>
                <c:pt idx="4">
                  <c:v>0.7533333333333333</c:v>
                </c:pt>
                <c:pt idx="5">
                  <c:v>0.89937106918238996</c:v>
                </c:pt>
                <c:pt idx="6">
                  <c:v>0.84883720930232553</c:v>
                </c:pt>
                <c:pt idx="7">
                  <c:v>0.86549707602339176</c:v>
                </c:pt>
              </c:numCache>
            </c:numRef>
          </c:val>
          <c:extLst xmlns:c15="http://schemas.microsoft.com/office/drawing/2012/chart">
            <c:ext xmlns:c16="http://schemas.microsoft.com/office/drawing/2014/chart" uri="{C3380CC4-5D6E-409C-BE32-E72D297353CC}">
              <c16:uniqueId val="{00000009-CA3D-4169-A2F4-7D00E9F38D0D}"/>
            </c:ext>
          </c:extLst>
        </c:ser>
        <c:ser>
          <c:idx val="0"/>
          <c:order val="4"/>
          <c:tx>
            <c:strRef>
              <c:f>'מקיף ג'!$K$32</c:f>
              <c:strCache>
                <c:ptCount val="1"/>
                <c:pt idx="0">
                  <c:v> זכאים לבגרות בביה"ס %</c:v>
                </c:pt>
              </c:strCache>
            </c:strRef>
          </c:tx>
          <c:invertIfNegative val="0"/>
          <c:cat>
            <c:numRef>
              <c:f>פקיעין!$B$33:$B$43</c:f>
              <c:numCache>
                <c:formatCode>General</c:formatCode>
                <c:ptCount val="8"/>
                <c:pt idx="0">
                  <c:v>2010</c:v>
                </c:pt>
                <c:pt idx="1">
                  <c:v>2011</c:v>
                </c:pt>
                <c:pt idx="2">
                  <c:v>2012</c:v>
                </c:pt>
                <c:pt idx="3">
                  <c:v>2013</c:v>
                </c:pt>
                <c:pt idx="4">
                  <c:v>2014</c:v>
                </c:pt>
                <c:pt idx="5">
                  <c:v>2015</c:v>
                </c:pt>
                <c:pt idx="6">
                  <c:v>2016</c:v>
                </c:pt>
                <c:pt idx="7">
                  <c:v>2017</c:v>
                </c:pt>
              </c:numCache>
            </c:numRef>
          </c:cat>
          <c:val>
            <c:numRef>
              <c:f>'מקיף ג'!$K$33:$K$43</c:f>
              <c:numCache>
                <c:formatCode>0.0%</c:formatCode>
                <c:ptCount val="8"/>
                <c:pt idx="0">
                  <c:v>0.51308900523560208</c:v>
                </c:pt>
                <c:pt idx="1">
                  <c:v>0.57246376811594202</c:v>
                </c:pt>
                <c:pt idx="2">
                  <c:v>0.75167785234899331</c:v>
                </c:pt>
                <c:pt idx="3">
                  <c:v>0.7769784172661871</c:v>
                </c:pt>
                <c:pt idx="4">
                  <c:v>0.7533333333333333</c:v>
                </c:pt>
                <c:pt idx="5">
                  <c:v>0.89937106918238996</c:v>
                </c:pt>
                <c:pt idx="6">
                  <c:v>0.84883720930232553</c:v>
                </c:pt>
                <c:pt idx="7">
                  <c:v>0.86549707602339176</c:v>
                </c:pt>
              </c:numCache>
            </c:numRef>
          </c:val>
          <c:extLst xmlns:c15="http://schemas.microsoft.com/office/drawing/2012/chart">
            <c:ext xmlns:c16="http://schemas.microsoft.com/office/drawing/2014/chart" uri="{C3380CC4-5D6E-409C-BE32-E72D297353CC}">
              <c16:uniqueId val="{0000000A-CA3D-4169-A2F4-7D00E9F38D0D}"/>
            </c:ext>
          </c:extLst>
        </c:ser>
        <c:dLbls>
          <c:showLegendKey val="0"/>
          <c:showVal val="0"/>
          <c:showCatName val="0"/>
          <c:showSerName val="0"/>
          <c:showPercent val="0"/>
          <c:showBubbleSize val="0"/>
        </c:dLbls>
        <c:gapWidth val="118"/>
        <c:overlap val="100"/>
        <c:axId val="830993288"/>
        <c:axId val="830966392"/>
      </c:barChart>
      <c:lineChart>
        <c:grouping val="standard"/>
        <c:varyColors val="0"/>
        <c:ser>
          <c:idx val="4"/>
          <c:order val="5"/>
          <c:tx>
            <c:strRef>
              <c:f>'מקיף ג'!$L$32</c:f>
              <c:strCache>
                <c:ptCount val="1"/>
                <c:pt idx="0">
                  <c:v>שאר הזכאים %</c:v>
                </c:pt>
              </c:strCache>
            </c:strRef>
          </c:tx>
          <c:spPr>
            <a:ln w="28575">
              <a:solidFill>
                <a:srgbClr val="FF0000"/>
              </a:solidFill>
              <a:prstDash val="sysDash"/>
            </a:ln>
          </c:spPr>
          <c:marker>
            <c:symbol val="none"/>
          </c:marker>
          <c:cat>
            <c:numRef>
              <c:f>'מקיף ג'!$C$33:$C$43</c:f>
              <c:numCache>
                <c:formatCode>General</c:formatCode>
                <c:ptCount val="8"/>
                <c:pt idx="0">
                  <c:v>2010</c:v>
                </c:pt>
                <c:pt idx="1">
                  <c:v>2011</c:v>
                </c:pt>
                <c:pt idx="2">
                  <c:v>2012</c:v>
                </c:pt>
                <c:pt idx="3">
                  <c:v>2013</c:v>
                </c:pt>
                <c:pt idx="4">
                  <c:v>2014</c:v>
                </c:pt>
                <c:pt idx="5">
                  <c:v>2015</c:v>
                </c:pt>
                <c:pt idx="6">
                  <c:v>2016</c:v>
                </c:pt>
                <c:pt idx="7">
                  <c:v>2017</c:v>
                </c:pt>
              </c:numCache>
            </c:numRef>
          </c:cat>
          <c:val>
            <c:numRef>
              <c:f>'מקיף ג'!$L$33:$L$43</c:f>
              <c:numCache>
                <c:formatCode>0.0%</c:formatCode>
                <c:ptCount val="8"/>
                <c:pt idx="0">
                  <c:v>0.40837696335078533</c:v>
                </c:pt>
                <c:pt idx="1">
                  <c:v>0.48550724637681159</c:v>
                </c:pt>
                <c:pt idx="2">
                  <c:v>0.55033557046979864</c:v>
                </c:pt>
                <c:pt idx="3">
                  <c:v>0.32374100719424459</c:v>
                </c:pt>
                <c:pt idx="4">
                  <c:v>0.36666666666666664</c:v>
                </c:pt>
                <c:pt idx="5">
                  <c:v>0.45911949685534592</c:v>
                </c:pt>
                <c:pt idx="6">
                  <c:v>0.40116279069767441</c:v>
                </c:pt>
                <c:pt idx="7">
                  <c:v>0.54385964912280704</c:v>
                </c:pt>
              </c:numCache>
            </c:numRef>
          </c:val>
          <c:smooth val="0"/>
          <c:extLst>
            <c:ext xmlns:c16="http://schemas.microsoft.com/office/drawing/2014/chart" uri="{C3380CC4-5D6E-409C-BE32-E72D297353CC}">
              <c16:uniqueId val="{0000000B-CA3D-4169-A2F4-7D00E9F38D0D}"/>
            </c:ext>
          </c:extLst>
        </c:ser>
        <c:ser>
          <c:idx val="5"/>
          <c:order val="6"/>
          <c:tx>
            <c:strRef>
              <c:f>'מקיף ג'!$K$32</c:f>
              <c:strCache>
                <c:ptCount val="1"/>
                <c:pt idx="0">
                  <c:v> זכאים לבגרות בביה"ס %</c:v>
                </c:pt>
              </c:strCache>
            </c:strRef>
          </c:tx>
          <c:spPr>
            <a:ln w="28575">
              <a:solidFill>
                <a:srgbClr val="FF0000"/>
              </a:solidFill>
            </a:ln>
          </c:spPr>
          <c:marker>
            <c:symbol val="none"/>
          </c:marker>
          <c:dLbls>
            <c:spPr>
              <a:noFill/>
              <a:ln>
                <a:noFill/>
              </a:ln>
              <a:effectLst/>
            </c:spPr>
            <c:txPr>
              <a:bodyPr rot="-2580000" vert="horz" wrap="square" lIns="0" tIns="0" rIns="0" bIns="0" anchor="ctr">
                <a:spAutoFit/>
              </a:bodyPr>
              <a:lstStyle/>
              <a:p>
                <a:pPr>
                  <a:defRPr sz="1200" b="1"/>
                </a:pPr>
                <a:endParaRPr lang="he-IL"/>
              </a:p>
            </c:txPr>
            <c:dLblPos val="t"/>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ext>
            </c:extLst>
          </c:dLbls>
          <c:cat>
            <c:numRef>
              <c:f>'מקיף ג'!$C$33:$C$43</c:f>
              <c:numCache>
                <c:formatCode>General</c:formatCode>
                <c:ptCount val="8"/>
                <c:pt idx="0">
                  <c:v>2010</c:v>
                </c:pt>
                <c:pt idx="1">
                  <c:v>2011</c:v>
                </c:pt>
                <c:pt idx="2">
                  <c:v>2012</c:v>
                </c:pt>
                <c:pt idx="3">
                  <c:v>2013</c:v>
                </c:pt>
                <c:pt idx="4">
                  <c:v>2014</c:v>
                </c:pt>
                <c:pt idx="5">
                  <c:v>2015</c:v>
                </c:pt>
                <c:pt idx="6">
                  <c:v>2016</c:v>
                </c:pt>
                <c:pt idx="7">
                  <c:v>2017</c:v>
                </c:pt>
              </c:numCache>
            </c:numRef>
          </c:cat>
          <c:val>
            <c:numRef>
              <c:f>'מקיף ג'!$K$33:$K$43</c:f>
              <c:numCache>
                <c:formatCode>0.0%</c:formatCode>
                <c:ptCount val="8"/>
                <c:pt idx="0">
                  <c:v>0.51308900523560208</c:v>
                </c:pt>
                <c:pt idx="1">
                  <c:v>0.57246376811594202</c:v>
                </c:pt>
                <c:pt idx="2">
                  <c:v>0.75167785234899331</c:v>
                </c:pt>
                <c:pt idx="3">
                  <c:v>0.7769784172661871</c:v>
                </c:pt>
                <c:pt idx="4">
                  <c:v>0.7533333333333333</c:v>
                </c:pt>
                <c:pt idx="5">
                  <c:v>0.89937106918238996</c:v>
                </c:pt>
                <c:pt idx="6">
                  <c:v>0.84883720930232553</c:v>
                </c:pt>
                <c:pt idx="7">
                  <c:v>0.86549707602339176</c:v>
                </c:pt>
              </c:numCache>
            </c:numRef>
          </c:val>
          <c:smooth val="0"/>
          <c:extLst>
            <c:ext xmlns:c16="http://schemas.microsoft.com/office/drawing/2014/chart" uri="{C3380CC4-5D6E-409C-BE32-E72D297353CC}">
              <c16:uniqueId val="{0000000C-CA3D-4169-A2F4-7D00E9F38D0D}"/>
            </c:ext>
          </c:extLst>
        </c:ser>
        <c:dLbls>
          <c:showLegendKey val="0"/>
          <c:showVal val="0"/>
          <c:showCatName val="0"/>
          <c:showSerName val="0"/>
          <c:showPercent val="0"/>
          <c:showBubbleSize val="0"/>
        </c:dLbls>
        <c:marker val="1"/>
        <c:smooth val="0"/>
        <c:axId val="830993288"/>
        <c:axId val="830966392"/>
      </c:lineChart>
      <c:catAx>
        <c:axId val="830993288"/>
        <c:scaling>
          <c:orientation val="maxMin"/>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David" panose="020E0502060401010101" pitchFamily="34" charset="-79"/>
                <a:ea typeface="+mn-ea"/>
                <a:cs typeface="David" panose="020E0502060401010101" pitchFamily="34" charset="-79"/>
              </a:defRPr>
            </a:pPr>
            <a:endParaRPr lang="he-IL"/>
          </a:p>
        </c:txPr>
        <c:crossAx val="830966392"/>
        <c:crosses val="autoZero"/>
        <c:auto val="1"/>
        <c:lblAlgn val="ctr"/>
        <c:lblOffset val="100"/>
        <c:noMultiLvlLbl val="0"/>
      </c:catAx>
      <c:valAx>
        <c:axId val="830966392"/>
        <c:scaling>
          <c:orientation val="minMax"/>
          <c:max val="1"/>
        </c:scaling>
        <c:delete val="1"/>
        <c:axPos val="r"/>
        <c:numFmt formatCode="0.0%" sourceLinked="1"/>
        <c:majorTickMark val="out"/>
        <c:minorTickMark val="none"/>
        <c:tickLblPos val="nextTo"/>
        <c:crossAx val="830993288"/>
        <c:crosses val="autoZero"/>
        <c:crossBetween val="between"/>
      </c:valAx>
      <c:spPr>
        <a:noFill/>
        <a:ln>
          <a:noFill/>
        </a:ln>
        <a:effectLst/>
      </c:spPr>
    </c:plotArea>
    <c:legend>
      <c:legendPos val="b"/>
      <c:legendEntry>
        <c:idx val="0"/>
        <c:delete val="1"/>
      </c:legendEntry>
      <c:legendEntry>
        <c:idx val="2"/>
        <c:delete val="1"/>
      </c:legendEntry>
      <c:legendEntry>
        <c:idx val="3"/>
        <c:delete val="1"/>
      </c:legendEntry>
      <c:legendEntry>
        <c:idx val="4"/>
        <c:delete val="1"/>
      </c:legendEntry>
      <c:layout>
        <c:manualLayout>
          <c:xMode val="edge"/>
          <c:yMode val="edge"/>
          <c:x val="0.10241935483870968"/>
          <c:y val="0.91175630252100848"/>
          <c:w val="0.75455056955647737"/>
          <c:h val="7.9350140056022408E-2"/>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David" panose="020E0502060401010101" pitchFamily="34" charset="-79"/>
              <a:ea typeface="+mn-ea"/>
              <a:cs typeface="David" panose="020E0502060401010101" pitchFamily="34" charset="-79"/>
            </a:defRPr>
          </a:pPr>
          <a:endParaRPr lang="he-IL"/>
        </a:p>
      </c:txPr>
    </c:legend>
    <c:plotVisOnly val="1"/>
    <c:dispBlanksAs val="gap"/>
    <c:showDLblsOverMax val="0"/>
  </c:chart>
  <c:spPr>
    <a:solidFill>
      <a:sysClr val="window" lastClr="FFFFFF"/>
    </a:solidFill>
    <a:ln>
      <a:noFill/>
    </a:ln>
    <a:effectLst/>
  </c:spPr>
  <c:txPr>
    <a:bodyPr/>
    <a:lstStyle/>
    <a:p>
      <a:pPr>
        <a:defRPr>
          <a:latin typeface="David" panose="020E0502060401010101" pitchFamily="34" charset="-79"/>
          <a:cs typeface="David" panose="020E0502060401010101" pitchFamily="34" charset="-79"/>
        </a:defRPr>
      </a:pPr>
      <a:endParaRPr lang="he-IL"/>
    </a:p>
  </c:txPr>
  <c:externalData r:id="rId2">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098D6DB-E826-4341-937B-19A518889280}" type="doc">
      <dgm:prSet loTypeId="urn:microsoft.com/office/officeart/2005/8/layout/vList5" loCatId="list" qsTypeId="urn:microsoft.com/office/officeart/2005/8/quickstyle/simple5" qsCatId="simple" csTypeId="urn:microsoft.com/office/officeart/2005/8/colors/accent3_5" csCatId="accent3" phldr="1"/>
      <dgm:spPr/>
      <dgm:t>
        <a:bodyPr/>
        <a:lstStyle/>
        <a:p>
          <a:pPr rtl="1"/>
          <a:endParaRPr lang="he-IL"/>
        </a:p>
      </dgm:t>
    </dgm:pt>
    <dgm:pt modelId="{36CB6AB4-2986-4117-9118-8B848A2F2249}">
      <dgm:prSet custT="1">
        <dgm:style>
          <a:lnRef idx="1">
            <a:schemeClr val="accent3"/>
          </a:lnRef>
          <a:fillRef idx="3">
            <a:schemeClr val="accent3"/>
          </a:fillRef>
          <a:effectRef idx="2">
            <a:schemeClr val="accent3"/>
          </a:effectRef>
          <a:fontRef idx="minor">
            <a:schemeClr val="lt1"/>
          </a:fontRef>
        </dgm:style>
      </dgm:prSet>
      <dgm:spPr>
        <a:noFill/>
        <a:ln>
          <a:noFill/>
        </a:ln>
        <a:effectLst/>
      </dgm:spPr>
      <dgm:t>
        <a:bodyPr lIns="0" tIns="144000" rIns="0" bIns="36000"/>
        <a:lstStyle/>
        <a:p>
          <a:pPr marL="0" lvl="0" indent="0" algn="ctr" defTabSz="1422400" rtl="1">
            <a:lnSpc>
              <a:spcPts val="2400"/>
            </a:lnSpc>
            <a:spcBef>
              <a:spcPts val="0"/>
            </a:spcBef>
            <a:spcAft>
              <a:spcPts val="0"/>
            </a:spcAft>
          </a:pPr>
          <a:r>
            <a:rPr lang="he-IL" sz="2400" b="0" u="none" kern="1200" dirty="0" smtClean="0">
              <a:solidFill>
                <a:srgbClr val="660033"/>
              </a:solidFill>
              <a:latin typeface="David" panose="020E0502060401010101" pitchFamily="34" charset="-79"/>
              <a:ea typeface="+mn-ea"/>
              <a:cs typeface="David" panose="020E0502060401010101" pitchFamily="34" charset="-79"/>
            </a:rPr>
            <a:t>אכן, בבית הספר הציבורי</a:t>
          </a:r>
        </a:p>
        <a:p>
          <a:pPr marL="0" lvl="0" indent="0" algn="ctr" defTabSz="1422400" rtl="1">
            <a:lnSpc>
              <a:spcPts val="2400"/>
            </a:lnSpc>
            <a:spcBef>
              <a:spcPts val="0"/>
            </a:spcBef>
            <a:spcAft>
              <a:spcPts val="0"/>
            </a:spcAft>
          </a:pPr>
          <a:r>
            <a:rPr lang="he-IL" sz="2400" b="0" u="none" kern="1200" dirty="0" smtClean="0">
              <a:solidFill>
                <a:srgbClr val="660033"/>
              </a:solidFill>
              <a:latin typeface="David" panose="020E0502060401010101" pitchFamily="34" charset="-79"/>
              <a:ea typeface="+mn-ea"/>
              <a:cs typeface="David" panose="020E0502060401010101" pitchFamily="34" charset="-79"/>
            </a:rPr>
            <a:t>ניתן לנתק הקשר שבין השיוך החברתי – כלכלי </a:t>
          </a:r>
        </a:p>
        <a:p>
          <a:pPr marL="0" lvl="0" indent="0" algn="ctr" defTabSz="1422400" rtl="1">
            <a:lnSpc>
              <a:spcPts val="2400"/>
            </a:lnSpc>
            <a:spcBef>
              <a:spcPts val="0"/>
            </a:spcBef>
            <a:spcAft>
              <a:spcPts val="0"/>
            </a:spcAft>
          </a:pPr>
          <a:r>
            <a:rPr lang="he-IL" sz="2400" b="0" u="none" kern="1200" dirty="0" smtClean="0">
              <a:solidFill>
                <a:srgbClr val="660033"/>
              </a:solidFill>
              <a:latin typeface="David" panose="020E0502060401010101" pitchFamily="34" charset="-79"/>
              <a:ea typeface="+mn-ea"/>
              <a:cs typeface="David" panose="020E0502060401010101" pitchFamily="34" charset="-79"/>
            </a:rPr>
            <a:t>להישגים לימודיים</a:t>
          </a:r>
        </a:p>
      </dgm:t>
    </dgm:pt>
    <dgm:pt modelId="{28FB91C0-ACC9-4AD0-8DF5-E411ECF3E6FA}" type="parTrans" cxnId="{243837AA-7DFD-4121-8274-AA422BB04771}">
      <dgm:prSet/>
      <dgm:spPr/>
      <dgm:t>
        <a:bodyPr/>
        <a:lstStyle/>
        <a:p>
          <a:pPr rtl="1"/>
          <a:endParaRPr lang="he-IL">
            <a:solidFill>
              <a:srgbClr val="660033"/>
            </a:solidFill>
          </a:endParaRPr>
        </a:p>
      </dgm:t>
    </dgm:pt>
    <dgm:pt modelId="{AD3C8F40-6DF3-4486-BF30-7E5F41635F6F}" type="sibTrans" cxnId="{243837AA-7DFD-4121-8274-AA422BB04771}">
      <dgm:prSet/>
      <dgm:spPr/>
      <dgm:t>
        <a:bodyPr/>
        <a:lstStyle/>
        <a:p>
          <a:pPr rtl="1"/>
          <a:endParaRPr lang="he-IL">
            <a:solidFill>
              <a:srgbClr val="660033"/>
            </a:solidFill>
          </a:endParaRPr>
        </a:p>
      </dgm:t>
    </dgm:pt>
    <dgm:pt modelId="{1091B8C7-BF8B-4DB6-BCCE-C20AFD013C56}" type="pres">
      <dgm:prSet presAssocID="{A098D6DB-E826-4341-937B-19A518889280}" presName="Name0" presStyleCnt="0">
        <dgm:presLayoutVars>
          <dgm:dir/>
          <dgm:animLvl val="lvl"/>
          <dgm:resizeHandles val="exact"/>
        </dgm:presLayoutVars>
      </dgm:prSet>
      <dgm:spPr/>
      <dgm:t>
        <a:bodyPr/>
        <a:lstStyle/>
        <a:p>
          <a:pPr rtl="1"/>
          <a:endParaRPr lang="he-IL"/>
        </a:p>
      </dgm:t>
    </dgm:pt>
    <dgm:pt modelId="{903860BC-A5C0-457A-91AA-6DF7EEEBF306}" type="pres">
      <dgm:prSet presAssocID="{36CB6AB4-2986-4117-9118-8B848A2F2249}" presName="linNode" presStyleCnt="0"/>
      <dgm:spPr/>
      <dgm:t>
        <a:bodyPr/>
        <a:lstStyle/>
        <a:p>
          <a:pPr rtl="1"/>
          <a:endParaRPr lang="he-IL"/>
        </a:p>
      </dgm:t>
    </dgm:pt>
    <dgm:pt modelId="{C610D57F-C3E0-48C5-870B-17365D1A6D22}" type="pres">
      <dgm:prSet presAssocID="{36CB6AB4-2986-4117-9118-8B848A2F2249}" presName="parentText" presStyleLbl="node1" presStyleIdx="0" presStyleCnt="1" custScaleX="278049" custScaleY="92644" custLinFactNeighborY="28586">
        <dgm:presLayoutVars>
          <dgm:chMax val="1"/>
          <dgm:bulletEnabled val="1"/>
        </dgm:presLayoutVars>
      </dgm:prSet>
      <dgm:spPr/>
      <dgm:t>
        <a:bodyPr/>
        <a:lstStyle/>
        <a:p>
          <a:pPr rtl="1"/>
          <a:endParaRPr lang="he-IL"/>
        </a:p>
      </dgm:t>
    </dgm:pt>
  </dgm:ptLst>
  <dgm:cxnLst>
    <dgm:cxn modelId="{93ED8457-28BF-4DE5-A712-3F8DCF3EA714}" type="presOf" srcId="{36CB6AB4-2986-4117-9118-8B848A2F2249}" destId="{C610D57F-C3E0-48C5-870B-17365D1A6D22}" srcOrd="0" destOrd="0" presId="urn:microsoft.com/office/officeart/2005/8/layout/vList5"/>
    <dgm:cxn modelId="{243837AA-7DFD-4121-8274-AA422BB04771}" srcId="{A098D6DB-E826-4341-937B-19A518889280}" destId="{36CB6AB4-2986-4117-9118-8B848A2F2249}" srcOrd="0" destOrd="0" parTransId="{28FB91C0-ACC9-4AD0-8DF5-E411ECF3E6FA}" sibTransId="{AD3C8F40-6DF3-4486-BF30-7E5F41635F6F}"/>
    <dgm:cxn modelId="{82E4EC48-54C8-4509-B8D7-19C087496DB9}" type="presOf" srcId="{A098D6DB-E826-4341-937B-19A518889280}" destId="{1091B8C7-BF8B-4DB6-BCCE-C20AFD013C56}" srcOrd="0" destOrd="0" presId="urn:microsoft.com/office/officeart/2005/8/layout/vList5"/>
    <dgm:cxn modelId="{95204154-0788-4C6B-9066-9F4A28D49AE8}" type="presParOf" srcId="{1091B8C7-BF8B-4DB6-BCCE-C20AFD013C56}" destId="{903860BC-A5C0-457A-91AA-6DF7EEEBF306}" srcOrd="0" destOrd="0" presId="urn:microsoft.com/office/officeart/2005/8/layout/vList5"/>
    <dgm:cxn modelId="{B010661A-7F7C-4713-90CB-80E3A2C52BE1}" type="presParOf" srcId="{903860BC-A5C0-457A-91AA-6DF7EEEBF306}" destId="{C610D57F-C3E0-48C5-870B-17365D1A6D22}" srcOrd="0"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098D6DB-E826-4341-937B-19A518889280}" type="doc">
      <dgm:prSet loTypeId="urn:microsoft.com/office/officeart/2008/layout/LinedList" loCatId="list" qsTypeId="urn:microsoft.com/office/officeart/2005/8/quickstyle/simple5" qsCatId="simple" csTypeId="urn:microsoft.com/office/officeart/2005/8/colors/accent3_5" csCatId="accent3" phldr="1"/>
      <dgm:spPr/>
      <dgm:t>
        <a:bodyPr/>
        <a:lstStyle/>
        <a:p>
          <a:pPr rtl="1"/>
          <a:endParaRPr lang="he-IL"/>
        </a:p>
      </dgm:t>
    </dgm:pt>
    <dgm:pt modelId="{36CB6AB4-2986-4117-9118-8B848A2F2249}">
      <dgm:prSet custT="1">
        <dgm:style>
          <a:lnRef idx="1">
            <a:schemeClr val="accent3"/>
          </a:lnRef>
          <a:fillRef idx="3">
            <a:schemeClr val="accent3"/>
          </a:fillRef>
          <a:effectRef idx="2">
            <a:schemeClr val="accent3"/>
          </a:effectRef>
          <a:fontRef idx="minor">
            <a:schemeClr val="lt1"/>
          </a:fontRef>
        </dgm:style>
      </dgm:prSet>
      <dgm:spPr>
        <a:noFill/>
        <a:ln>
          <a:noFill/>
        </a:ln>
        <a:effectLst/>
      </dgm:spPr>
      <dgm:t>
        <a:bodyPr lIns="0" tIns="36000" rIns="0" bIns="36000" anchor="t" anchorCtr="0"/>
        <a:lstStyle/>
        <a:p>
          <a:pPr marL="0" lvl="0" indent="0" algn="r" defTabSz="1422400" rtl="1">
            <a:lnSpc>
              <a:spcPct val="100000"/>
            </a:lnSpc>
            <a:spcBef>
              <a:spcPts val="600"/>
            </a:spcBef>
            <a:spcAft>
              <a:spcPts val="0"/>
            </a:spcAft>
          </a:pPr>
          <a:r>
            <a:rPr lang="he-IL" sz="1600" b="1" u="none" kern="1200" dirty="0" smtClean="0">
              <a:solidFill>
                <a:schemeClr val="accent5">
                  <a:lumMod val="50000"/>
                </a:schemeClr>
              </a:solidFill>
              <a:latin typeface="David" panose="020E0502060401010101" pitchFamily="34" charset="-79"/>
              <a:ea typeface="+mn-ea"/>
              <a:cs typeface="David" panose="020E0502060401010101" pitchFamily="34" charset="-79"/>
            </a:rPr>
            <a:t>1. </a:t>
          </a:r>
          <a:r>
            <a:rPr lang="he-IL" sz="1600" b="1" u="none" kern="1200" dirty="0" err="1" smtClean="0">
              <a:solidFill>
                <a:schemeClr val="accent5">
                  <a:lumMod val="50000"/>
                </a:schemeClr>
              </a:solidFill>
              <a:latin typeface="David" panose="020E0502060401010101" pitchFamily="34" charset="-79"/>
              <a:ea typeface="+mn-ea"/>
              <a:cs typeface="David" panose="020E0502060401010101" pitchFamily="34" charset="-79"/>
            </a:rPr>
            <a:t>תוכנית</a:t>
          </a:r>
          <a:r>
            <a:rPr lang="he-IL" sz="1600" b="1" u="none" kern="1200" dirty="0" smtClean="0">
              <a:solidFill>
                <a:schemeClr val="accent5">
                  <a:lumMod val="50000"/>
                </a:schemeClr>
              </a:solidFill>
              <a:latin typeface="David" panose="020E0502060401010101" pitchFamily="34" charset="-79"/>
              <a:ea typeface="+mn-ea"/>
              <a:cs typeface="David" panose="020E0502060401010101" pitchFamily="34" charset="-79"/>
            </a:rPr>
            <a:t> יכולות סטארט לבגרות ולמניעת נשירה</a:t>
          </a:r>
        </a:p>
        <a:p>
          <a:pPr marL="0" lvl="0" indent="0" algn="r" defTabSz="1422400" rtl="1">
            <a:lnSpc>
              <a:spcPts val="1400"/>
            </a:lnSpc>
            <a:spcBef>
              <a:spcPts val="0"/>
            </a:spcBef>
            <a:spcAft>
              <a:spcPts val="0"/>
            </a:spcAft>
          </a:pPr>
          <a:r>
            <a:rPr lang="he-IL" sz="1300" kern="1200" dirty="0" smtClean="0">
              <a:solidFill>
                <a:schemeClr val="accent5">
                  <a:lumMod val="50000"/>
                </a:schemeClr>
              </a:solidFill>
              <a:effectLst/>
              <a:latin typeface="Arial" panose="020B0604020202020204" pitchFamily="34" charset="0"/>
              <a:ea typeface="Times New Roman" panose="02020603050405020304" pitchFamily="18" charset="0"/>
              <a:cs typeface="David" panose="020E0502060401010101" pitchFamily="34" charset="-79"/>
            </a:rPr>
            <a:t>התוכנית מקבלת תלמידי כיתה ט' בסיכון,</a:t>
          </a:r>
          <a:r>
            <a:rPr lang="he-IL" sz="1300" b="1" kern="1200" dirty="0" smtClean="0">
              <a:solidFill>
                <a:schemeClr val="accent5">
                  <a:lumMod val="50000"/>
                </a:schemeClr>
              </a:solidFill>
              <a:effectLst/>
              <a:latin typeface="Arial" panose="020B0604020202020204" pitchFamily="34" charset="0"/>
              <a:ea typeface="Times New Roman" panose="02020603050405020304" pitchFamily="18" charset="0"/>
              <a:cs typeface="David" panose="020E0502060401010101" pitchFamily="34" charset="-79"/>
            </a:rPr>
            <a:t> בעלי ההישגים הנמוכים </a:t>
          </a:r>
          <a:r>
            <a:rPr lang="he-IL" sz="1300" b="1" u="sng" kern="1200" dirty="0" smtClean="0">
              <a:solidFill>
                <a:schemeClr val="accent5">
                  <a:lumMod val="50000"/>
                </a:schemeClr>
              </a:solidFill>
              <a:effectLst/>
              <a:latin typeface="Arial" panose="020B0604020202020204" pitchFamily="34" charset="0"/>
              <a:ea typeface="Times New Roman" panose="02020603050405020304" pitchFamily="18" charset="0"/>
              <a:cs typeface="David" panose="020E0502060401010101" pitchFamily="34" charset="-79"/>
            </a:rPr>
            <a:t>ביותר</a:t>
          </a:r>
          <a:r>
            <a:rPr lang="he-IL" sz="1300" b="1" kern="1200" dirty="0" smtClean="0">
              <a:solidFill>
                <a:schemeClr val="accent5">
                  <a:lumMod val="50000"/>
                </a:schemeClr>
              </a:solidFill>
              <a:effectLst/>
              <a:latin typeface="Arial" panose="020B0604020202020204" pitchFamily="34" charset="0"/>
              <a:ea typeface="Times New Roman" panose="02020603050405020304" pitchFamily="18" charset="0"/>
              <a:cs typeface="David" panose="020E0502060401010101" pitchFamily="34" charset="-79"/>
            </a:rPr>
            <a:t> בשכבה ט'</a:t>
          </a:r>
          <a:r>
            <a:rPr lang="he-IL" sz="1300" kern="1200" dirty="0" smtClean="0">
              <a:solidFill>
                <a:schemeClr val="accent5">
                  <a:lumMod val="50000"/>
                </a:schemeClr>
              </a:solidFill>
              <a:effectLst/>
              <a:latin typeface="Arial" panose="020B0604020202020204" pitchFamily="34" charset="0"/>
              <a:ea typeface="Times New Roman" panose="02020603050405020304" pitchFamily="18" charset="0"/>
              <a:cs typeface="David" panose="020E0502060401010101" pitchFamily="34" charset="-79"/>
            </a:rPr>
            <a:t>, שמרביתם בעלי לפחות 7 ציונים שליליים מתוקננים, </a:t>
          </a:r>
          <a:r>
            <a:rPr lang="he-IL" sz="1300" b="0" kern="1200" dirty="0" smtClean="0">
              <a:solidFill>
                <a:schemeClr val="accent5">
                  <a:lumMod val="50000"/>
                </a:schemeClr>
              </a:solidFill>
              <a:effectLst/>
              <a:latin typeface="Arial" panose="020B0604020202020204" pitchFamily="34" charset="0"/>
              <a:ea typeface="Times New Roman" panose="02020603050405020304" pitchFamily="18" charset="0"/>
              <a:cs typeface="David" panose="020E0502060401010101" pitchFamily="34" charset="-79"/>
            </a:rPr>
            <a:t>ובנשירה סמויה</a:t>
          </a:r>
          <a:r>
            <a:rPr lang="he-IL" sz="1300" kern="1200" dirty="0" smtClean="0">
              <a:solidFill>
                <a:schemeClr val="accent5">
                  <a:lumMod val="50000"/>
                </a:schemeClr>
              </a:solidFill>
              <a:effectLst/>
              <a:latin typeface="Arial" panose="020B0604020202020204" pitchFamily="34" charset="0"/>
              <a:ea typeface="Times New Roman" panose="02020603050405020304" pitchFamily="18" charset="0"/>
              <a:cs typeface="David" panose="020E0502060401010101" pitchFamily="34" charset="-79"/>
            </a:rPr>
            <a:t>. בתהליך תלת שנתי (מסיום ט', ועד </a:t>
          </a:r>
          <a:r>
            <a:rPr lang="he-IL" sz="1300" kern="1200" dirty="0" err="1" smtClean="0">
              <a:solidFill>
                <a:schemeClr val="accent5">
                  <a:lumMod val="50000"/>
                </a:schemeClr>
              </a:solidFill>
              <a:effectLst/>
              <a:latin typeface="Arial" panose="020B0604020202020204" pitchFamily="34" charset="0"/>
              <a:ea typeface="Times New Roman" panose="02020603050405020304" pitchFamily="18" charset="0"/>
              <a:cs typeface="David" panose="020E0502060401010101" pitchFamily="34" charset="-79"/>
            </a:rPr>
            <a:t>יב</a:t>
          </a:r>
          <a:r>
            <a:rPr lang="he-IL" sz="1300" kern="1200" dirty="0" smtClean="0">
              <a:solidFill>
                <a:schemeClr val="accent5">
                  <a:lumMod val="50000"/>
                </a:schemeClr>
              </a:solidFill>
              <a:effectLst/>
              <a:latin typeface="Arial" panose="020B0604020202020204" pitchFamily="34" charset="0"/>
              <a:ea typeface="Times New Roman" panose="02020603050405020304" pitchFamily="18" charset="0"/>
              <a:cs typeface="David" panose="020E0502060401010101" pitchFamily="34" charset="-79"/>
            </a:rPr>
            <a:t>'), מובנה ובלתי שגרתי בכיתות </a:t>
          </a:r>
          <a:r>
            <a:rPr lang="he-IL" sz="1300" kern="1200" dirty="0" err="1" smtClean="0">
              <a:solidFill>
                <a:schemeClr val="accent5">
                  <a:lumMod val="50000"/>
                </a:schemeClr>
              </a:solidFill>
              <a:effectLst/>
              <a:latin typeface="Arial" panose="020B0604020202020204" pitchFamily="34" charset="0"/>
              <a:ea typeface="Times New Roman" panose="02020603050405020304" pitchFamily="18" charset="0"/>
              <a:cs typeface="David" panose="020E0502060401010101" pitchFamily="34" charset="-79"/>
            </a:rPr>
            <a:t>יעודיות</a:t>
          </a:r>
          <a:r>
            <a:rPr lang="he-IL" sz="1300" kern="1200" dirty="0" smtClean="0">
              <a:solidFill>
                <a:schemeClr val="accent5">
                  <a:lumMod val="50000"/>
                </a:schemeClr>
              </a:solidFill>
              <a:effectLst/>
              <a:latin typeface="Arial" panose="020B0604020202020204" pitchFamily="34" charset="0"/>
              <a:ea typeface="Times New Roman" panose="02020603050405020304" pitchFamily="18" charset="0"/>
              <a:cs typeface="David" panose="020E0502060401010101" pitchFamily="34" charset="-79"/>
            </a:rPr>
            <a:t>, התלמידים רוכשים מיומנויות למידה, התנהגות, תחושת השתייכות, אמונה ביכולת, רוכשים תעודת בגרות, ונשירתם הצפויה נמנעת.</a:t>
          </a:r>
          <a:endParaRPr lang="he-IL" sz="1300" b="1" u="none" kern="1200" dirty="0" smtClean="0">
            <a:solidFill>
              <a:schemeClr val="accent5">
                <a:lumMod val="50000"/>
              </a:schemeClr>
            </a:solidFill>
            <a:latin typeface="David" panose="020E0502060401010101" pitchFamily="34" charset="-79"/>
            <a:ea typeface="+mn-ea"/>
            <a:cs typeface="David" panose="020E0502060401010101" pitchFamily="34" charset="-79"/>
          </a:endParaRPr>
        </a:p>
        <a:p>
          <a:pPr marL="0" lvl="0" indent="0" algn="r" defTabSz="1422400" rtl="1">
            <a:lnSpc>
              <a:spcPts val="1400"/>
            </a:lnSpc>
            <a:spcBef>
              <a:spcPts val="0"/>
            </a:spcBef>
            <a:spcAft>
              <a:spcPts val="0"/>
            </a:spcAft>
          </a:pPr>
          <a:r>
            <a:rPr lang="he-IL" sz="1300" kern="1200" dirty="0" smtClean="0">
              <a:solidFill>
                <a:schemeClr val="accent5">
                  <a:lumMod val="50000"/>
                </a:schemeClr>
              </a:solidFill>
              <a:latin typeface="David" panose="020E0502060401010101" pitchFamily="34" charset="-79"/>
              <a:cs typeface="David" panose="020E0502060401010101" pitchFamily="34" charset="-79"/>
            </a:rPr>
            <a:t>התכנית - מופעלת על ידי </a:t>
          </a:r>
          <a:r>
            <a:rPr lang="he-IL" sz="1300" b="0" kern="1200" dirty="0" smtClean="0">
              <a:solidFill>
                <a:schemeClr val="accent5">
                  <a:lumMod val="50000"/>
                </a:schemeClr>
              </a:solidFill>
              <a:latin typeface="David" panose="020E0502060401010101" pitchFamily="34" charset="-79"/>
              <a:cs typeface="David" panose="020E0502060401010101" pitchFamily="34" charset="-79"/>
            </a:rPr>
            <a:t>רכזים ומורים מבתיה"ס </a:t>
          </a:r>
          <a:r>
            <a:rPr lang="he-IL" sz="1300" kern="1200" dirty="0" smtClean="0">
              <a:solidFill>
                <a:schemeClr val="accent5">
                  <a:lumMod val="50000"/>
                </a:schemeClr>
              </a:solidFill>
              <a:latin typeface="David" panose="020E0502060401010101" pitchFamily="34" charset="-79"/>
              <a:cs typeface="David" panose="020E0502060401010101" pitchFamily="34" charset="-79"/>
            </a:rPr>
            <a:t>(הכשרה ולווי פדגוגי ע"י צוות המנחים של יכולות) </a:t>
          </a:r>
          <a:r>
            <a:rPr lang="he-IL" sz="1300" b="0" kern="1200" dirty="0" smtClean="0">
              <a:solidFill>
                <a:schemeClr val="accent5">
                  <a:lumMod val="50000"/>
                </a:schemeClr>
              </a:solidFill>
              <a:latin typeface="David" panose="020E0502060401010101" pitchFamily="34" charset="-79"/>
              <a:cs typeface="David" panose="020E0502060401010101" pitchFamily="34" charset="-79"/>
            </a:rPr>
            <a:t>ובהנהגת מנהלי בתיה"ס</a:t>
          </a:r>
          <a:r>
            <a:rPr lang="he-IL" sz="1300" kern="1200" dirty="0" smtClean="0">
              <a:solidFill>
                <a:schemeClr val="accent5">
                  <a:lumMod val="50000"/>
                </a:schemeClr>
              </a:solidFill>
              <a:latin typeface="David" panose="020E0502060401010101" pitchFamily="34" charset="-79"/>
              <a:cs typeface="David" panose="020E0502060401010101" pitchFamily="34" charset="-79"/>
            </a:rPr>
            <a:t>, בשיתוף אגפי החינוך, הפיקוח במשרד החינוך, אגף לנוער בסיכון ורשתות. במסגרת התכנית התלמידים לומדים בשעות הפעילות של ביה"ס, אחה"צ, בשעות הערב ובחלק מחופשות ביה"ס, בכיתות ייעודיות בהם מופעלים עקרונות הלמידה המואצת של יכולות, כשינוי מבני צומח ומסלול עיוני מואץ.</a:t>
          </a:r>
          <a:endParaRPr lang="he-IL" sz="1300" b="0" u="none" kern="1200" dirty="0" smtClean="0">
            <a:solidFill>
              <a:schemeClr val="accent5">
                <a:lumMod val="50000"/>
              </a:schemeClr>
            </a:solidFill>
            <a:latin typeface="David" panose="020E0502060401010101" pitchFamily="34" charset="-79"/>
            <a:ea typeface="+mn-ea"/>
            <a:cs typeface="David" panose="020E0502060401010101" pitchFamily="34" charset="-79"/>
          </a:endParaRPr>
        </a:p>
        <a:p>
          <a:pPr marL="0" lvl="0" indent="0" algn="r" defTabSz="1422400" rtl="1">
            <a:lnSpc>
              <a:spcPct val="100000"/>
            </a:lnSpc>
            <a:spcBef>
              <a:spcPts val="0"/>
            </a:spcBef>
            <a:spcAft>
              <a:spcPts val="0"/>
            </a:spcAft>
            <a:tabLst>
              <a:tab pos="1701800" algn="l"/>
            </a:tabLst>
          </a:pPr>
          <a:endParaRPr lang="he-IL" sz="1400" b="1" u="none" kern="1200" dirty="0" smtClean="0">
            <a:solidFill>
              <a:prstClr val="white"/>
            </a:solidFill>
            <a:latin typeface="David" panose="020E0502060401010101" pitchFamily="34" charset="-79"/>
            <a:ea typeface="+mn-ea"/>
            <a:cs typeface="David" panose="020E0502060401010101" pitchFamily="34" charset="-79"/>
            <a:sym typeface="Wingdings 2" panose="05020102010507070707" pitchFamily="18" charset="2"/>
          </a:endParaRPr>
        </a:p>
      </dgm:t>
    </dgm:pt>
    <dgm:pt modelId="{AD3C8F40-6DF3-4486-BF30-7E5F41635F6F}" type="sibTrans" cxnId="{243837AA-7DFD-4121-8274-AA422BB04771}">
      <dgm:prSet/>
      <dgm:spPr/>
      <dgm:t>
        <a:bodyPr/>
        <a:lstStyle/>
        <a:p>
          <a:pPr rtl="1"/>
          <a:endParaRPr lang="he-IL"/>
        </a:p>
      </dgm:t>
    </dgm:pt>
    <dgm:pt modelId="{28FB91C0-ACC9-4AD0-8DF5-E411ECF3E6FA}" type="parTrans" cxnId="{243837AA-7DFD-4121-8274-AA422BB04771}">
      <dgm:prSet/>
      <dgm:spPr/>
      <dgm:t>
        <a:bodyPr/>
        <a:lstStyle/>
        <a:p>
          <a:pPr rtl="1"/>
          <a:endParaRPr lang="he-IL"/>
        </a:p>
      </dgm:t>
    </dgm:pt>
    <dgm:pt modelId="{CDA0B967-8ABD-4839-ACBC-A2DCDB4F880C}" type="pres">
      <dgm:prSet presAssocID="{A098D6DB-E826-4341-937B-19A518889280}" presName="vert0" presStyleCnt="0">
        <dgm:presLayoutVars>
          <dgm:dir/>
          <dgm:animOne val="branch"/>
          <dgm:animLvl val="lvl"/>
        </dgm:presLayoutVars>
      </dgm:prSet>
      <dgm:spPr/>
      <dgm:t>
        <a:bodyPr/>
        <a:lstStyle/>
        <a:p>
          <a:pPr rtl="1"/>
          <a:endParaRPr lang="he-IL"/>
        </a:p>
      </dgm:t>
    </dgm:pt>
    <dgm:pt modelId="{C0934912-F59D-4EAC-96B1-81A0DF0C213F}" type="pres">
      <dgm:prSet presAssocID="{36CB6AB4-2986-4117-9118-8B848A2F2249}" presName="thickLine" presStyleLbl="alignNode1" presStyleIdx="0" presStyleCnt="1"/>
      <dgm:spPr/>
    </dgm:pt>
    <dgm:pt modelId="{1360E392-AD57-434E-9F01-52F64467926A}" type="pres">
      <dgm:prSet presAssocID="{36CB6AB4-2986-4117-9118-8B848A2F2249}" presName="horz1" presStyleCnt="0"/>
      <dgm:spPr/>
    </dgm:pt>
    <dgm:pt modelId="{359905C3-E0A5-4156-A038-0E75045AD44F}" type="pres">
      <dgm:prSet presAssocID="{36CB6AB4-2986-4117-9118-8B848A2F2249}" presName="tx1" presStyleLbl="revTx" presStyleIdx="0" presStyleCnt="1"/>
      <dgm:spPr/>
      <dgm:t>
        <a:bodyPr/>
        <a:lstStyle/>
        <a:p>
          <a:pPr rtl="1"/>
          <a:endParaRPr lang="he-IL"/>
        </a:p>
      </dgm:t>
    </dgm:pt>
    <dgm:pt modelId="{727BE264-430E-48FF-AAB7-500331EC2108}" type="pres">
      <dgm:prSet presAssocID="{36CB6AB4-2986-4117-9118-8B848A2F2249}" presName="vert1" presStyleCnt="0"/>
      <dgm:spPr/>
    </dgm:pt>
  </dgm:ptLst>
  <dgm:cxnLst>
    <dgm:cxn modelId="{2DF5CD14-327A-4995-BF9C-0994BB79F56A}" type="presOf" srcId="{36CB6AB4-2986-4117-9118-8B848A2F2249}" destId="{359905C3-E0A5-4156-A038-0E75045AD44F}" srcOrd="0" destOrd="0" presId="urn:microsoft.com/office/officeart/2008/layout/LinedList"/>
    <dgm:cxn modelId="{FA8208B8-FB98-4F8C-84B5-567DF1CCDBA3}" type="presOf" srcId="{A098D6DB-E826-4341-937B-19A518889280}" destId="{CDA0B967-8ABD-4839-ACBC-A2DCDB4F880C}" srcOrd="0" destOrd="0" presId="urn:microsoft.com/office/officeart/2008/layout/LinedList"/>
    <dgm:cxn modelId="{243837AA-7DFD-4121-8274-AA422BB04771}" srcId="{A098D6DB-E826-4341-937B-19A518889280}" destId="{36CB6AB4-2986-4117-9118-8B848A2F2249}" srcOrd="0" destOrd="0" parTransId="{28FB91C0-ACC9-4AD0-8DF5-E411ECF3E6FA}" sibTransId="{AD3C8F40-6DF3-4486-BF30-7E5F41635F6F}"/>
    <dgm:cxn modelId="{11109B29-42CD-450C-9EEA-805F94E4E7AC}" type="presParOf" srcId="{CDA0B967-8ABD-4839-ACBC-A2DCDB4F880C}" destId="{C0934912-F59D-4EAC-96B1-81A0DF0C213F}" srcOrd="0" destOrd="0" presId="urn:microsoft.com/office/officeart/2008/layout/LinedList"/>
    <dgm:cxn modelId="{0708994A-4BA5-4AA6-B6D8-60B06780D758}" type="presParOf" srcId="{CDA0B967-8ABD-4839-ACBC-A2DCDB4F880C}" destId="{1360E392-AD57-434E-9F01-52F64467926A}" srcOrd="1" destOrd="0" presId="urn:microsoft.com/office/officeart/2008/layout/LinedList"/>
    <dgm:cxn modelId="{2B90608A-416D-4D1B-BF5C-97B7101493A2}" type="presParOf" srcId="{1360E392-AD57-434E-9F01-52F64467926A}" destId="{359905C3-E0A5-4156-A038-0E75045AD44F}" srcOrd="0" destOrd="0" presId="urn:microsoft.com/office/officeart/2008/layout/LinedList"/>
    <dgm:cxn modelId="{F5C2BFDE-6475-4CC6-90EC-A59A65E0202C}" type="presParOf" srcId="{1360E392-AD57-434E-9F01-52F64467926A}" destId="{727BE264-430E-48FF-AAB7-500331EC2108}"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098D6DB-E826-4341-937B-19A518889280}" type="doc">
      <dgm:prSet loTypeId="urn:microsoft.com/office/officeart/2008/layout/LinedList" loCatId="list" qsTypeId="urn:microsoft.com/office/officeart/2005/8/quickstyle/simple5" qsCatId="simple" csTypeId="urn:microsoft.com/office/officeart/2005/8/colors/accent3_5" csCatId="accent3" phldr="1"/>
      <dgm:spPr/>
      <dgm:t>
        <a:bodyPr/>
        <a:lstStyle/>
        <a:p>
          <a:pPr rtl="1"/>
          <a:endParaRPr lang="he-IL"/>
        </a:p>
      </dgm:t>
    </dgm:pt>
    <dgm:pt modelId="{36CB6AB4-2986-4117-9118-8B848A2F2249}">
      <dgm:prSet custT="1">
        <dgm:style>
          <a:lnRef idx="1">
            <a:schemeClr val="accent3"/>
          </a:lnRef>
          <a:fillRef idx="3">
            <a:schemeClr val="accent3"/>
          </a:fillRef>
          <a:effectRef idx="2">
            <a:schemeClr val="accent3"/>
          </a:effectRef>
          <a:fontRef idx="minor">
            <a:schemeClr val="lt1"/>
          </a:fontRef>
        </dgm:style>
      </dgm:prSet>
      <dgm:spPr>
        <a:noFill/>
        <a:ln>
          <a:noFill/>
        </a:ln>
        <a:effectLst/>
      </dgm:spPr>
      <dgm:t>
        <a:bodyPr lIns="0" tIns="36000" rIns="0" bIns="36000" anchor="t" anchorCtr="0"/>
        <a:lstStyle/>
        <a:p>
          <a:pPr marL="0" lvl="0" indent="0" algn="r" defTabSz="1422400" rtl="1">
            <a:lnSpc>
              <a:spcPts val="1500"/>
            </a:lnSpc>
            <a:spcBef>
              <a:spcPts val="0"/>
            </a:spcBef>
            <a:spcAft>
              <a:spcPts val="0"/>
            </a:spcAft>
            <a:tabLst>
              <a:tab pos="1701800" algn="l"/>
            </a:tabLst>
          </a:pPr>
          <a:r>
            <a:rPr lang="he-IL" sz="1600" b="1" u="none" kern="1200" dirty="0" smtClean="0">
              <a:solidFill>
                <a:srgbClr val="82794A"/>
              </a:solidFill>
              <a:latin typeface="David" panose="020E0502060401010101" pitchFamily="34" charset="-79"/>
              <a:ea typeface="+mn-ea"/>
              <a:cs typeface="David" panose="020E0502060401010101" pitchFamily="34" charset="-79"/>
              <a:sym typeface="Wingdings 2" panose="05020102010507070707" pitchFamily="18" charset="2"/>
            </a:rPr>
            <a:t>2. </a:t>
          </a:r>
          <a:r>
            <a:rPr lang="he-IL" sz="1600" b="1" u="none" kern="1200" dirty="0" err="1" smtClean="0">
              <a:solidFill>
                <a:srgbClr val="82794A"/>
              </a:solidFill>
              <a:latin typeface="David" panose="020E0502060401010101" pitchFamily="34" charset="-79"/>
              <a:ea typeface="+mn-ea"/>
              <a:cs typeface="David" panose="020E0502060401010101" pitchFamily="34" charset="-79"/>
              <a:sym typeface="Wingdings 2" panose="05020102010507070707" pitchFamily="18" charset="2"/>
            </a:rPr>
            <a:t>תוכנית</a:t>
          </a:r>
          <a:r>
            <a:rPr lang="he-IL" sz="1600" b="1" u="none" kern="1200" dirty="0" smtClean="0">
              <a:solidFill>
                <a:srgbClr val="82794A"/>
              </a:solidFill>
              <a:latin typeface="David" panose="020E0502060401010101" pitchFamily="34" charset="-79"/>
              <a:ea typeface="+mn-ea"/>
              <a:cs typeface="David" panose="020E0502060401010101" pitchFamily="34" charset="-79"/>
              <a:sym typeface="Wingdings 2" panose="05020102010507070707" pitchFamily="18" charset="2"/>
            </a:rPr>
            <a:t> יכולות לבגרות – מקצוע/</a:t>
          </a:r>
          <a:r>
            <a:rPr lang="he-IL" sz="1600" b="1" u="none" kern="1200" dirty="0" err="1" smtClean="0">
              <a:solidFill>
                <a:srgbClr val="82794A"/>
              </a:solidFill>
              <a:latin typeface="David" panose="020E0502060401010101" pitchFamily="34" charset="-79"/>
              <a:ea typeface="+mn-ea"/>
              <a:cs typeface="David" panose="020E0502060401010101" pitchFamily="34" charset="-79"/>
              <a:sym typeface="Wingdings 2" panose="05020102010507070707" pitchFamily="18" charset="2"/>
            </a:rPr>
            <a:t>ות</a:t>
          </a:r>
          <a:r>
            <a:rPr lang="he-IL" sz="1600" b="1" u="none" kern="1200" dirty="0" smtClean="0">
              <a:solidFill>
                <a:srgbClr val="82794A"/>
              </a:solidFill>
              <a:latin typeface="David" panose="020E0502060401010101" pitchFamily="34" charset="-79"/>
              <a:ea typeface="+mn-ea"/>
              <a:cs typeface="David" panose="020E0502060401010101" pitchFamily="34" charset="-79"/>
              <a:sym typeface="Wingdings 2" panose="05020102010507070707" pitchFamily="18" charset="2"/>
            </a:rPr>
            <a:t> חסם</a:t>
          </a:r>
        </a:p>
        <a:p>
          <a:pPr marL="0" lvl="0" indent="0" algn="r" defTabSz="1422400" rtl="1">
            <a:lnSpc>
              <a:spcPts val="1500"/>
            </a:lnSpc>
            <a:spcBef>
              <a:spcPts val="0"/>
            </a:spcBef>
            <a:spcAft>
              <a:spcPts val="0"/>
            </a:spcAft>
            <a:tabLst>
              <a:tab pos="1701800" algn="l"/>
            </a:tabLst>
          </a:pPr>
          <a:r>
            <a:rPr lang="he-IL" sz="1200" kern="1200" dirty="0" smtClean="0">
              <a:solidFill>
                <a:srgbClr val="82794A"/>
              </a:solidFill>
              <a:effectLst/>
              <a:latin typeface="David" panose="020E0502060401010101" pitchFamily="34" charset="-79"/>
              <a:ea typeface="Times New Roman" panose="02020603050405020304" pitchFamily="18" charset="0"/>
              <a:cs typeface="David" panose="020E0502060401010101" pitchFamily="34" charset="-79"/>
            </a:rPr>
            <a:t>התכנית מקבלת אליה תלמידי יא'-</a:t>
          </a:r>
          <a:r>
            <a:rPr lang="he-IL" sz="1200" kern="1200" dirty="0" err="1" smtClean="0">
              <a:solidFill>
                <a:srgbClr val="82794A"/>
              </a:solidFill>
              <a:effectLst/>
              <a:latin typeface="David" panose="020E0502060401010101" pitchFamily="34" charset="-79"/>
              <a:ea typeface="Times New Roman" panose="02020603050405020304" pitchFamily="18" charset="0"/>
              <a:cs typeface="David" panose="020E0502060401010101" pitchFamily="34" charset="-79"/>
            </a:rPr>
            <a:t>יב</a:t>
          </a:r>
          <a:r>
            <a:rPr lang="he-IL" sz="1200" kern="1200" dirty="0" smtClean="0">
              <a:solidFill>
                <a:srgbClr val="82794A"/>
              </a:solidFill>
              <a:effectLst/>
              <a:latin typeface="David" panose="020E0502060401010101" pitchFamily="34" charset="-79"/>
              <a:ea typeface="Times New Roman" panose="02020603050405020304" pitchFamily="18" charset="0"/>
              <a:cs typeface="David" panose="020E0502060401010101" pitchFamily="34" charset="-79"/>
            </a:rPr>
            <a:t>' שנכשלו ו/ או שעפ"י חוות הדעת של ביה"ס לא יעמדו בהצלחה באחד או שניים ממקצועות הבגרות, המהווה/ים עבורם חסם לרכישת תעודת בגרות. בתהליך סימסטריאלי, בו מיושמת שיטת הלמידה המואצת של יכולות, צוותי הוראה מבתיה"ס מובילים תלמידים אלו להצלחה בבחינת הבגרות במקצוע/</a:t>
          </a:r>
          <a:r>
            <a:rPr lang="he-IL" sz="1200" kern="1200" dirty="0" err="1" smtClean="0">
              <a:solidFill>
                <a:srgbClr val="82794A"/>
              </a:solidFill>
              <a:effectLst/>
              <a:latin typeface="David" panose="020E0502060401010101" pitchFamily="34" charset="-79"/>
              <a:ea typeface="Times New Roman" panose="02020603050405020304" pitchFamily="18" charset="0"/>
              <a:cs typeface="David" panose="020E0502060401010101" pitchFamily="34" charset="-79"/>
            </a:rPr>
            <a:t>ות</a:t>
          </a:r>
          <a:r>
            <a:rPr lang="he-IL" sz="1200" kern="1200" dirty="0" smtClean="0">
              <a:solidFill>
                <a:srgbClr val="82794A"/>
              </a:solidFill>
              <a:effectLst/>
              <a:latin typeface="David" panose="020E0502060401010101" pitchFamily="34" charset="-79"/>
              <a:ea typeface="Times New Roman" panose="02020603050405020304" pitchFamily="18" charset="0"/>
              <a:cs typeface="David" panose="020E0502060401010101" pitchFamily="34" charset="-79"/>
            </a:rPr>
            <a:t> החסם, ובכך גם לזכאות לתעודת בגרות.</a:t>
          </a:r>
          <a:endParaRPr lang="en-US" sz="1200" kern="1200" dirty="0" smtClean="0">
            <a:solidFill>
              <a:srgbClr val="82794A"/>
            </a:solidFill>
            <a:effectLst/>
            <a:latin typeface="David" panose="020E0502060401010101" pitchFamily="34" charset="-79"/>
            <a:ea typeface="Times New Roman" panose="02020603050405020304" pitchFamily="18" charset="0"/>
            <a:cs typeface="David" panose="020E0502060401010101" pitchFamily="34" charset="-79"/>
          </a:endParaRPr>
        </a:p>
        <a:p>
          <a:pPr marL="0" lvl="0" indent="0" algn="r" defTabSz="1422400" rtl="1">
            <a:lnSpc>
              <a:spcPts val="1500"/>
            </a:lnSpc>
            <a:spcBef>
              <a:spcPts val="0"/>
            </a:spcBef>
            <a:spcAft>
              <a:spcPts val="0"/>
            </a:spcAft>
          </a:pPr>
          <a:r>
            <a:rPr lang="he-IL" sz="1200" kern="1200" dirty="0" smtClean="0">
              <a:solidFill>
                <a:srgbClr val="82794A"/>
              </a:solidFill>
              <a:effectLst/>
              <a:latin typeface="Arial" panose="020B0604020202020204" pitchFamily="34" charset="0"/>
              <a:ea typeface="Times New Roman" panose="02020603050405020304" pitchFamily="18" charset="0"/>
              <a:cs typeface="David" panose="020E0502060401010101" pitchFamily="34" charset="-79"/>
            </a:rPr>
            <a:t>התכנית מופעלת ע"י </a:t>
          </a:r>
          <a:r>
            <a:rPr lang="he-IL" sz="1200" b="1" kern="1200" dirty="0" smtClean="0">
              <a:solidFill>
                <a:srgbClr val="82794A"/>
              </a:solidFill>
              <a:effectLst/>
              <a:latin typeface="Arial" panose="020B0604020202020204" pitchFamily="34" charset="0"/>
              <a:ea typeface="Times New Roman" panose="02020603050405020304" pitchFamily="18" charset="0"/>
              <a:cs typeface="David" panose="020E0502060401010101" pitchFamily="34" charset="-79"/>
            </a:rPr>
            <a:t>רכזים ומורים מבתיה"ס התיכוניים</a:t>
          </a:r>
          <a:r>
            <a:rPr lang="he-IL" sz="1200" kern="1200" dirty="0" smtClean="0">
              <a:solidFill>
                <a:srgbClr val="82794A"/>
              </a:solidFill>
              <a:effectLst/>
              <a:latin typeface="Arial" panose="020B0604020202020204" pitchFamily="34" charset="0"/>
              <a:ea typeface="Times New Roman" panose="02020603050405020304" pitchFamily="18" charset="0"/>
              <a:cs typeface="David" panose="020E0502060401010101" pitchFamily="34" charset="-79"/>
            </a:rPr>
            <a:t> (הכשרה ולווי פדגוגי ע"י צוות המנחים של עמותת יכולות) ובהנהגת מנהלי בתיה"ס </a:t>
          </a:r>
          <a:r>
            <a:rPr lang="he-IL" sz="1200" kern="1200" dirty="0" smtClean="0">
              <a:solidFill>
                <a:srgbClr val="82794A"/>
              </a:solidFill>
              <a:latin typeface="David" panose="020E0502060401010101" pitchFamily="34" charset="-79"/>
              <a:cs typeface="David" panose="020E0502060401010101" pitchFamily="34" charset="-79"/>
            </a:rPr>
            <a:t>, בשיתוף אגפי החינוך, הפיקוח במשרד החינוך ורשתות. </a:t>
          </a:r>
          <a:r>
            <a:rPr lang="he-IL" sz="1200" kern="1200" dirty="0" smtClean="0">
              <a:solidFill>
                <a:srgbClr val="82794A"/>
              </a:solidFill>
              <a:effectLst/>
              <a:latin typeface="Arial" panose="020B0604020202020204" pitchFamily="34" charset="0"/>
              <a:ea typeface="Times New Roman" panose="02020603050405020304" pitchFamily="18" charset="0"/>
              <a:cs typeface="David" panose="020E0502060401010101" pitchFamily="34" charset="-79"/>
            </a:rPr>
            <a:t>במסגרת התכנית התלמידים לומדים בשעות אחה"צ והערב, ובחלק מחופשות ביה"ס, בקבוצות ייעודיות. </a:t>
          </a:r>
          <a:endParaRPr lang="he-IL" sz="1200" b="1" u="none" kern="1200" dirty="0" smtClean="0">
            <a:solidFill>
              <a:srgbClr val="82794A"/>
            </a:solidFill>
            <a:latin typeface="David" panose="020E0502060401010101" pitchFamily="34" charset="-79"/>
            <a:ea typeface="+mn-ea"/>
            <a:cs typeface="David" panose="020E0502060401010101" pitchFamily="34" charset="-79"/>
            <a:sym typeface="Wingdings 2" panose="05020102010507070707" pitchFamily="18" charset="2"/>
          </a:endParaRPr>
        </a:p>
      </dgm:t>
    </dgm:pt>
    <dgm:pt modelId="{AD3C8F40-6DF3-4486-BF30-7E5F41635F6F}" type="sibTrans" cxnId="{243837AA-7DFD-4121-8274-AA422BB04771}">
      <dgm:prSet/>
      <dgm:spPr/>
      <dgm:t>
        <a:bodyPr/>
        <a:lstStyle/>
        <a:p>
          <a:pPr rtl="1"/>
          <a:endParaRPr lang="he-IL"/>
        </a:p>
      </dgm:t>
    </dgm:pt>
    <dgm:pt modelId="{28FB91C0-ACC9-4AD0-8DF5-E411ECF3E6FA}" type="parTrans" cxnId="{243837AA-7DFD-4121-8274-AA422BB04771}">
      <dgm:prSet/>
      <dgm:spPr/>
      <dgm:t>
        <a:bodyPr/>
        <a:lstStyle/>
        <a:p>
          <a:pPr rtl="1"/>
          <a:endParaRPr lang="he-IL"/>
        </a:p>
      </dgm:t>
    </dgm:pt>
    <dgm:pt modelId="{DB61A628-813B-4544-8794-4C538BB7C9DC}" type="pres">
      <dgm:prSet presAssocID="{A098D6DB-E826-4341-937B-19A518889280}" presName="vert0" presStyleCnt="0">
        <dgm:presLayoutVars>
          <dgm:dir/>
          <dgm:animOne val="branch"/>
          <dgm:animLvl val="lvl"/>
        </dgm:presLayoutVars>
      </dgm:prSet>
      <dgm:spPr/>
      <dgm:t>
        <a:bodyPr/>
        <a:lstStyle/>
        <a:p>
          <a:pPr rtl="1"/>
          <a:endParaRPr lang="he-IL"/>
        </a:p>
      </dgm:t>
    </dgm:pt>
    <dgm:pt modelId="{1DF9AF4A-6449-4C73-80D1-CC7B2C97D0D6}" type="pres">
      <dgm:prSet presAssocID="{36CB6AB4-2986-4117-9118-8B848A2F2249}" presName="thickLine" presStyleLbl="alignNode1" presStyleIdx="0" presStyleCnt="1"/>
      <dgm:spPr/>
    </dgm:pt>
    <dgm:pt modelId="{D5C5E092-490D-48F7-AF73-5586182CED2A}" type="pres">
      <dgm:prSet presAssocID="{36CB6AB4-2986-4117-9118-8B848A2F2249}" presName="horz1" presStyleCnt="0"/>
      <dgm:spPr/>
    </dgm:pt>
    <dgm:pt modelId="{7FAB2E4A-E393-45E4-8CE9-8D1C3E6DFD5F}" type="pres">
      <dgm:prSet presAssocID="{36CB6AB4-2986-4117-9118-8B848A2F2249}" presName="tx1" presStyleLbl="revTx" presStyleIdx="0" presStyleCnt="1"/>
      <dgm:spPr/>
      <dgm:t>
        <a:bodyPr/>
        <a:lstStyle/>
        <a:p>
          <a:pPr rtl="1"/>
          <a:endParaRPr lang="he-IL"/>
        </a:p>
      </dgm:t>
    </dgm:pt>
    <dgm:pt modelId="{8B5BD08A-4064-4D75-9D74-124BE5F41C14}" type="pres">
      <dgm:prSet presAssocID="{36CB6AB4-2986-4117-9118-8B848A2F2249}" presName="vert1" presStyleCnt="0"/>
      <dgm:spPr/>
    </dgm:pt>
  </dgm:ptLst>
  <dgm:cxnLst>
    <dgm:cxn modelId="{3C885BF5-1B41-4B89-9816-54042089A4BD}" type="presOf" srcId="{A098D6DB-E826-4341-937B-19A518889280}" destId="{DB61A628-813B-4544-8794-4C538BB7C9DC}" srcOrd="0" destOrd="0" presId="urn:microsoft.com/office/officeart/2008/layout/LinedList"/>
    <dgm:cxn modelId="{82DB96B4-552C-4A9B-A22E-65B449288119}" type="presOf" srcId="{36CB6AB4-2986-4117-9118-8B848A2F2249}" destId="{7FAB2E4A-E393-45E4-8CE9-8D1C3E6DFD5F}" srcOrd="0" destOrd="0" presId="urn:microsoft.com/office/officeart/2008/layout/LinedList"/>
    <dgm:cxn modelId="{243837AA-7DFD-4121-8274-AA422BB04771}" srcId="{A098D6DB-E826-4341-937B-19A518889280}" destId="{36CB6AB4-2986-4117-9118-8B848A2F2249}" srcOrd="0" destOrd="0" parTransId="{28FB91C0-ACC9-4AD0-8DF5-E411ECF3E6FA}" sibTransId="{AD3C8F40-6DF3-4486-BF30-7E5F41635F6F}"/>
    <dgm:cxn modelId="{C36E6BC8-7C12-4EF4-9E62-A30740E31B60}" type="presParOf" srcId="{DB61A628-813B-4544-8794-4C538BB7C9DC}" destId="{1DF9AF4A-6449-4C73-80D1-CC7B2C97D0D6}" srcOrd="0" destOrd="0" presId="urn:microsoft.com/office/officeart/2008/layout/LinedList"/>
    <dgm:cxn modelId="{197C1627-E8D2-4BCF-AE4F-B97E4BB4ABAB}" type="presParOf" srcId="{DB61A628-813B-4544-8794-4C538BB7C9DC}" destId="{D5C5E092-490D-48F7-AF73-5586182CED2A}" srcOrd="1" destOrd="0" presId="urn:microsoft.com/office/officeart/2008/layout/LinedList"/>
    <dgm:cxn modelId="{724D6415-8819-4B2A-8C72-4A6BB7F06677}" type="presParOf" srcId="{D5C5E092-490D-48F7-AF73-5586182CED2A}" destId="{7FAB2E4A-E393-45E4-8CE9-8D1C3E6DFD5F}" srcOrd="0" destOrd="0" presId="urn:microsoft.com/office/officeart/2008/layout/LinedList"/>
    <dgm:cxn modelId="{19AF3F99-CA36-46D7-A2B6-1CEC910D456E}" type="presParOf" srcId="{D5C5E092-490D-48F7-AF73-5586182CED2A}" destId="{8B5BD08A-4064-4D75-9D74-124BE5F41C14}" srcOrd="1" destOrd="0" presId="urn:microsoft.com/office/officeart/2008/layout/LinedList"/>
  </dgm:cxnLst>
  <dgm:bg/>
  <dgm:whole/>
  <dgm:extLst>
    <a:ext uri="http://schemas.microsoft.com/office/drawing/2008/diagram">
      <dsp:dataModelExt xmlns:dsp="http://schemas.microsoft.com/office/drawing/2008/diagram" relId="rId15"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098D6DB-E826-4341-937B-19A518889280}" type="doc">
      <dgm:prSet loTypeId="urn:microsoft.com/office/officeart/2005/8/layout/vList5" loCatId="list" qsTypeId="urn:microsoft.com/office/officeart/2005/8/quickstyle/simple5" qsCatId="simple" csTypeId="urn:microsoft.com/office/officeart/2005/8/colors/accent3_5" csCatId="accent3" phldr="1"/>
      <dgm:spPr/>
      <dgm:t>
        <a:bodyPr/>
        <a:lstStyle/>
        <a:p>
          <a:pPr rtl="1"/>
          <a:endParaRPr lang="he-IL"/>
        </a:p>
      </dgm:t>
    </dgm:pt>
    <dgm:pt modelId="{36CB6AB4-2986-4117-9118-8B848A2F2249}">
      <dgm:prSet custT="1">
        <dgm:style>
          <a:lnRef idx="1">
            <a:schemeClr val="accent3"/>
          </a:lnRef>
          <a:fillRef idx="3">
            <a:schemeClr val="accent3"/>
          </a:fillRef>
          <a:effectRef idx="2">
            <a:schemeClr val="accent3"/>
          </a:effectRef>
          <a:fontRef idx="minor">
            <a:schemeClr val="lt1"/>
          </a:fontRef>
        </dgm:style>
      </dgm:prSet>
      <dgm:spPr>
        <a:noFill/>
        <a:ln>
          <a:noFill/>
        </a:ln>
        <a:effectLst/>
      </dgm:spPr>
      <dgm:t>
        <a:bodyPr lIns="0" tIns="36000" rIns="0" bIns="36000" anchor="t" anchorCtr="0"/>
        <a:lstStyle/>
        <a:p>
          <a:pPr marL="0" lvl="0" indent="0" algn="r" defTabSz="1422400" rtl="1">
            <a:lnSpc>
              <a:spcPct val="100000"/>
            </a:lnSpc>
            <a:spcBef>
              <a:spcPts val="0"/>
            </a:spcBef>
            <a:spcAft>
              <a:spcPts val="0"/>
            </a:spcAft>
            <a:tabLst>
              <a:tab pos="1701800" algn="l"/>
            </a:tabLst>
          </a:pPr>
          <a:r>
            <a:rPr lang="he-IL" sz="1800" b="1" u="none" kern="1200" dirty="0" err="1" smtClean="0">
              <a:solidFill>
                <a:schemeClr val="accent5">
                  <a:lumMod val="50000"/>
                </a:schemeClr>
              </a:solidFill>
              <a:latin typeface="David" panose="020E0502060401010101" pitchFamily="34" charset="-79"/>
              <a:ea typeface="+mn-ea"/>
              <a:cs typeface="David" panose="020E0502060401010101" pitchFamily="34" charset="-79"/>
              <a:sym typeface="Wingdings 2" panose="05020102010507070707" pitchFamily="18" charset="2"/>
            </a:rPr>
            <a:t>תוכניות</a:t>
          </a:r>
          <a:r>
            <a:rPr lang="he-IL" sz="1800" b="1" u="none" kern="1200" dirty="0" smtClean="0">
              <a:solidFill>
                <a:schemeClr val="accent5">
                  <a:lumMod val="50000"/>
                </a:schemeClr>
              </a:solidFill>
              <a:latin typeface="David" panose="020E0502060401010101" pitchFamily="34" charset="-79"/>
              <a:ea typeface="+mn-ea"/>
              <a:cs typeface="David" panose="020E0502060401010101" pitchFamily="34" charset="-79"/>
              <a:sym typeface="Wingdings 2" panose="05020102010507070707" pitchFamily="18" charset="2"/>
            </a:rPr>
            <a:t> מרכזיות</a:t>
          </a:r>
        </a:p>
      </dgm:t>
    </dgm:pt>
    <dgm:pt modelId="{AD3C8F40-6DF3-4486-BF30-7E5F41635F6F}" type="sibTrans" cxnId="{243837AA-7DFD-4121-8274-AA422BB04771}">
      <dgm:prSet/>
      <dgm:spPr/>
      <dgm:t>
        <a:bodyPr/>
        <a:lstStyle/>
        <a:p>
          <a:pPr rtl="1"/>
          <a:endParaRPr lang="he-IL"/>
        </a:p>
      </dgm:t>
    </dgm:pt>
    <dgm:pt modelId="{28FB91C0-ACC9-4AD0-8DF5-E411ECF3E6FA}" type="parTrans" cxnId="{243837AA-7DFD-4121-8274-AA422BB04771}">
      <dgm:prSet/>
      <dgm:spPr/>
      <dgm:t>
        <a:bodyPr/>
        <a:lstStyle/>
        <a:p>
          <a:pPr rtl="1"/>
          <a:endParaRPr lang="he-IL"/>
        </a:p>
      </dgm:t>
    </dgm:pt>
    <dgm:pt modelId="{1091B8C7-BF8B-4DB6-BCCE-C20AFD013C56}" type="pres">
      <dgm:prSet presAssocID="{A098D6DB-E826-4341-937B-19A518889280}" presName="Name0" presStyleCnt="0">
        <dgm:presLayoutVars>
          <dgm:dir/>
          <dgm:animLvl val="lvl"/>
          <dgm:resizeHandles val="exact"/>
        </dgm:presLayoutVars>
      </dgm:prSet>
      <dgm:spPr/>
      <dgm:t>
        <a:bodyPr/>
        <a:lstStyle/>
        <a:p>
          <a:pPr rtl="1"/>
          <a:endParaRPr lang="he-IL"/>
        </a:p>
      </dgm:t>
    </dgm:pt>
    <dgm:pt modelId="{903860BC-A5C0-457A-91AA-6DF7EEEBF306}" type="pres">
      <dgm:prSet presAssocID="{36CB6AB4-2986-4117-9118-8B848A2F2249}" presName="linNode" presStyleCnt="0"/>
      <dgm:spPr/>
      <dgm:t>
        <a:bodyPr/>
        <a:lstStyle/>
        <a:p>
          <a:pPr rtl="1"/>
          <a:endParaRPr lang="he-IL"/>
        </a:p>
      </dgm:t>
    </dgm:pt>
    <dgm:pt modelId="{C610D57F-C3E0-48C5-870B-17365D1A6D22}" type="pres">
      <dgm:prSet presAssocID="{36CB6AB4-2986-4117-9118-8B848A2F2249}" presName="parentText" presStyleLbl="node1" presStyleIdx="0" presStyleCnt="1" custScaleX="277778" custScaleY="97138" custLinFactNeighborX="568" custLinFactNeighborY="-24547">
        <dgm:presLayoutVars>
          <dgm:chMax val="1"/>
          <dgm:bulletEnabled val="1"/>
        </dgm:presLayoutVars>
      </dgm:prSet>
      <dgm:spPr/>
      <dgm:t>
        <a:bodyPr/>
        <a:lstStyle/>
        <a:p>
          <a:pPr rtl="1"/>
          <a:endParaRPr lang="he-IL"/>
        </a:p>
      </dgm:t>
    </dgm:pt>
  </dgm:ptLst>
  <dgm:cxnLst>
    <dgm:cxn modelId="{93ED8457-28BF-4DE5-A712-3F8DCF3EA714}" type="presOf" srcId="{36CB6AB4-2986-4117-9118-8B848A2F2249}" destId="{C610D57F-C3E0-48C5-870B-17365D1A6D22}" srcOrd="0" destOrd="0" presId="urn:microsoft.com/office/officeart/2005/8/layout/vList5"/>
    <dgm:cxn modelId="{82E4EC48-54C8-4509-B8D7-19C087496DB9}" type="presOf" srcId="{A098D6DB-E826-4341-937B-19A518889280}" destId="{1091B8C7-BF8B-4DB6-BCCE-C20AFD013C56}" srcOrd="0" destOrd="0" presId="urn:microsoft.com/office/officeart/2005/8/layout/vList5"/>
    <dgm:cxn modelId="{243837AA-7DFD-4121-8274-AA422BB04771}" srcId="{A098D6DB-E826-4341-937B-19A518889280}" destId="{36CB6AB4-2986-4117-9118-8B848A2F2249}" srcOrd="0" destOrd="0" parTransId="{28FB91C0-ACC9-4AD0-8DF5-E411ECF3E6FA}" sibTransId="{AD3C8F40-6DF3-4486-BF30-7E5F41635F6F}"/>
    <dgm:cxn modelId="{95204154-0788-4C6B-9066-9F4A28D49AE8}" type="presParOf" srcId="{1091B8C7-BF8B-4DB6-BCCE-C20AFD013C56}" destId="{903860BC-A5C0-457A-91AA-6DF7EEEBF306}" srcOrd="0" destOrd="0" presId="urn:microsoft.com/office/officeart/2005/8/layout/vList5"/>
    <dgm:cxn modelId="{B010661A-7F7C-4713-90CB-80E3A2C52BE1}" type="presParOf" srcId="{903860BC-A5C0-457A-91AA-6DF7EEEBF306}" destId="{C610D57F-C3E0-48C5-870B-17365D1A6D22}" srcOrd="0" destOrd="0" presId="urn:microsoft.com/office/officeart/2005/8/layout/vList5"/>
  </dgm:cxnLst>
  <dgm:bg/>
  <dgm:whole/>
  <dgm:extLst>
    <a:ext uri="http://schemas.microsoft.com/office/drawing/2008/diagram">
      <dsp:dataModelExt xmlns:dsp="http://schemas.microsoft.com/office/drawing/2008/diagram" relId="rId20"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098D6DB-E826-4341-937B-19A518889280}" type="doc">
      <dgm:prSet loTypeId="urn:microsoft.com/office/officeart/2008/layout/LinedList" loCatId="list" qsTypeId="urn:microsoft.com/office/officeart/2005/8/quickstyle/simple5" qsCatId="simple" csTypeId="urn:microsoft.com/office/officeart/2005/8/colors/accent3_5" csCatId="accent3" phldr="1"/>
      <dgm:spPr/>
      <dgm:t>
        <a:bodyPr/>
        <a:lstStyle/>
        <a:p>
          <a:pPr rtl="1"/>
          <a:endParaRPr lang="he-IL"/>
        </a:p>
      </dgm:t>
    </dgm:pt>
    <dgm:pt modelId="{36CB6AB4-2986-4117-9118-8B848A2F2249}">
      <dgm:prSet custT="1">
        <dgm:style>
          <a:lnRef idx="1">
            <a:schemeClr val="accent3"/>
          </a:lnRef>
          <a:fillRef idx="3">
            <a:schemeClr val="accent3"/>
          </a:fillRef>
          <a:effectRef idx="2">
            <a:schemeClr val="accent3"/>
          </a:effectRef>
          <a:fontRef idx="minor">
            <a:schemeClr val="lt1"/>
          </a:fontRef>
        </dgm:style>
      </dgm:prSet>
      <dgm:spPr>
        <a:noFill/>
        <a:ln>
          <a:noFill/>
        </a:ln>
        <a:effectLst/>
      </dgm:spPr>
      <dgm:t>
        <a:bodyPr lIns="0" tIns="36000" rIns="0" bIns="36000" anchor="t" anchorCtr="0"/>
        <a:lstStyle/>
        <a:p>
          <a:pPr marL="0" lvl="0" indent="0" algn="r" defTabSz="1422400" rtl="1">
            <a:lnSpc>
              <a:spcPct val="100000"/>
            </a:lnSpc>
            <a:spcBef>
              <a:spcPts val="600"/>
            </a:spcBef>
            <a:spcAft>
              <a:spcPts val="0"/>
            </a:spcAft>
          </a:pPr>
          <a:r>
            <a:rPr lang="he-IL" sz="1800" b="1" u="none" kern="1200" dirty="0" smtClean="0">
              <a:solidFill>
                <a:schemeClr val="accent5">
                  <a:lumMod val="50000"/>
                </a:schemeClr>
              </a:solidFill>
              <a:latin typeface="David" panose="020E0502060401010101" pitchFamily="34" charset="-79"/>
              <a:ea typeface="+mn-ea"/>
              <a:cs typeface="David" panose="020E0502060401010101" pitchFamily="34" charset="-79"/>
            </a:rPr>
            <a:t>1. </a:t>
          </a:r>
          <a:r>
            <a:rPr lang="he-IL" sz="1800" b="1" u="none" kern="1200" dirty="0" err="1" smtClean="0">
              <a:solidFill>
                <a:schemeClr val="accent5">
                  <a:lumMod val="50000"/>
                </a:schemeClr>
              </a:solidFill>
              <a:latin typeface="David" panose="020E0502060401010101" pitchFamily="34" charset="-79"/>
              <a:ea typeface="+mn-ea"/>
              <a:cs typeface="David" panose="020E0502060401010101" pitchFamily="34" charset="-79"/>
            </a:rPr>
            <a:t>תוכנית</a:t>
          </a:r>
          <a:r>
            <a:rPr lang="he-IL" sz="1800" b="1" u="none" kern="1200" dirty="0" smtClean="0">
              <a:solidFill>
                <a:schemeClr val="accent5">
                  <a:lumMod val="50000"/>
                </a:schemeClr>
              </a:solidFill>
              <a:latin typeface="David" panose="020E0502060401010101" pitchFamily="34" charset="-79"/>
              <a:ea typeface="+mn-ea"/>
              <a:cs typeface="David" panose="020E0502060401010101" pitchFamily="34" charset="-79"/>
            </a:rPr>
            <a:t> יכולות סטארט לבגרות ולמניעת נשירה - תוצאות 2017</a:t>
          </a:r>
        </a:p>
        <a:p>
          <a:pPr marL="0" lvl="0" indent="0" algn="r" defTabSz="1422400" rtl="1">
            <a:lnSpc>
              <a:spcPct val="100000"/>
            </a:lnSpc>
            <a:spcBef>
              <a:spcPts val="0"/>
            </a:spcBef>
            <a:spcAft>
              <a:spcPts val="0"/>
            </a:spcAft>
            <a:tabLst>
              <a:tab pos="1701800" algn="l"/>
            </a:tabLst>
          </a:pPr>
          <a:r>
            <a:rPr lang="he-IL" sz="1400" b="1" u="none" kern="1200" dirty="0" smtClean="0">
              <a:solidFill>
                <a:prstClr val="white"/>
              </a:solidFill>
              <a:latin typeface="David" panose="020E0502060401010101" pitchFamily="34" charset="-79"/>
              <a:ea typeface="+mn-ea"/>
              <a:cs typeface="David" panose="020E0502060401010101" pitchFamily="34" charset="-79"/>
              <a:sym typeface="Wingdings 2" panose="05020102010507070707" pitchFamily="18" charset="2"/>
            </a:rPr>
            <a:t>584 </a:t>
          </a:r>
        </a:p>
      </dgm:t>
    </dgm:pt>
    <dgm:pt modelId="{AD3C8F40-6DF3-4486-BF30-7E5F41635F6F}" type="sibTrans" cxnId="{243837AA-7DFD-4121-8274-AA422BB04771}">
      <dgm:prSet/>
      <dgm:spPr/>
      <dgm:t>
        <a:bodyPr/>
        <a:lstStyle/>
        <a:p>
          <a:pPr rtl="1"/>
          <a:endParaRPr lang="he-IL"/>
        </a:p>
      </dgm:t>
    </dgm:pt>
    <dgm:pt modelId="{28FB91C0-ACC9-4AD0-8DF5-E411ECF3E6FA}" type="parTrans" cxnId="{243837AA-7DFD-4121-8274-AA422BB04771}">
      <dgm:prSet/>
      <dgm:spPr/>
      <dgm:t>
        <a:bodyPr/>
        <a:lstStyle/>
        <a:p>
          <a:pPr rtl="1"/>
          <a:endParaRPr lang="he-IL"/>
        </a:p>
      </dgm:t>
    </dgm:pt>
    <dgm:pt modelId="{CDA0B967-8ABD-4839-ACBC-A2DCDB4F880C}" type="pres">
      <dgm:prSet presAssocID="{A098D6DB-E826-4341-937B-19A518889280}" presName="vert0" presStyleCnt="0">
        <dgm:presLayoutVars>
          <dgm:dir/>
          <dgm:animOne val="branch"/>
          <dgm:animLvl val="lvl"/>
        </dgm:presLayoutVars>
      </dgm:prSet>
      <dgm:spPr/>
      <dgm:t>
        <a:bodyPr/>
        <a:lstStyle/>
        <a:p>
          <a:pPr rtl="1"/>
          <a:endParaRPr lang="he-IL"/>
        </a:p>
      </dgm:t>
    </dgm:pt>
    <dgm:pt modelId="{C0934912-F59D-4EAC-96B1-81A0DF0C213F}" type="pres">
      <dgm:prSet presAssocID="{36CB6AB4-2986-4117-9118-8B848A2F2249}" presName="thickLine" presStyleLbl="alignNode1" presStyleIdx="0" presStyleCnt="1" custLinFactNeighborX="-1310" custLinFactNeighborY="-49121"/>
      <dgm:spPr/>
    </dgm:pt>
    <dgm:pt modelId="{1360E392-AD57-434E-9F01-52F64467926A}" type="pres">
      <dgm:prSet presAssocID="{36CB6AB4-2986-4117-9118-8B848A2F2249}" presName="horz1" presStyleCnt="0"/>
      <dgm:spPr/>
    </dgm:pt>
    <dgm:pt modelId="{359905C3-E0A5-4156-A038-0E75045AD44F}" type="pres">
      <dgm:prSet presAssocID="{36CB6AB4-2986-4117-9118-8B848A2F2249}" presName="tx1" presStyleLbl="revTx" presStyleIdx="0" presStyleCnt="1"/>
      <dgm:spPr/>
      <dgm:t>
        <a:bodyPr/>
        <a:lstStyle/>
        <a:p>
          <a:pPr rtl="1"/>
          <a:endParaRPr lang="he-IL"/>
        </a:p>
      </dgm:t>
    </dgm:pt>
    <dgm:pt modelId="{727BE264-430E-48FF-AAB7-500331EC2108}" type="pres">
      <dgm:prSet presAssocID="{36CB6AB4-2986-4117-9118-8B848A2F2249}" presName="vert1" presStyleCnt="0"/>
      <dgm:spPr/>
    </dgm:pt>
  </dgm:ptLst>
  <dgm:cxnLst>
    <dgm:cxn modelId="{2DF5CD14-327A-4995-BF9C-0994BB79F56A}" type="presOf" srcId="{36CB6AB4-2986-4117-9118-8B848A2F2249}" destId="{359905C3-E0A5-4156-A038-0E75045AD44F}" srcOrd="0" destOrd="0" presId="urn:microsoft.com/office/officeart/2008/layout/LinedList"/>
    <dgm:cxn modelId="{FA8208B8-FB98-4F8C-84B5-567DF1CCDBA3}" type="presOf" srcId="{A098D6DB-E826-4341-937B-19A518889280}" destId="{CDA0B967-8ABD-4839-ACBC-A2DCDB4F880C}" srcOrd="0" destOrd="0" presId="urn:microsoft.com/office/officeart/2008/layout/LinedList"/>
    <dgm:cxn modelId="{243837AA-7DFD-4121-8274-AA422BB04771}" srcId="{A098D6DB-E826-4341-937B-19A518889280}" destId="{36CB6AB4-2986-4117-9118-8B848A2F2249}" srcOrd="0" destOrd="0" parTransId="{28FB91C0-ACC9-4AD0-8DF5-E411ECF3E6FA}" sibTransId="{AD3C8F40-6DF3-4486-BF30-7E5F41635F6F}"/>
    <dgm:cxn modelId="{11109B29-42CD-450C-9EEA-805F94E4E7AC}" type="presParOf" srcId="{CDA0B967-8ABD-4839-ACBC-A2DCDB4F880C}" destId="{C0934912-F59D-4EAC-96B1-81A0DF0C213F}" srcOrd="0" destOrd="0" presId="urn:microsoft.com/office/officeart/2008/layout/LinedList"/>
    <dgm:cxn modelId="{0708994A-4BA5-4AA6-B6D8-60B06780D758}" type="presParOf" srcId="{CDA0B967-8ABD-4839-ACBC-A2DCDB4F880C}" destId="{1360E392-AD57-434E-9F01-52F64467926A}" srcOrd="1" destOrd="0" presId="urn:microsoft.com/office/officeart/2008/layout/LinedList"/>
    <dgm:cxn modelId="{2B90608A-416D-4D1B-BF5C-97B7101493A2}" type="presParOf" srcId="{1360E392-AD57-434E-9F01-52F64467926A}" destId="{359905C3-E0A5-4156-A038-0E75045AD44F}" srcOrd="0" destOrd="0" presId="urn:microsoft.com/office/officeart/2008/layout/LinedList"/>
    <dgm:cxn modelId="{F5C2BFDE-6475-4CC6-90EC-A59A65E0202C}" type="presParOf" srcId="{1360E392-AD57-434E-9F01-52F64467926A}" destId="{727BE264-430E-48FF-AAB7-500331EC2108}" srcOrd="1" destOrd="0" presId="urn:microsoft.com/office/officeart/2008/layout/Lined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098D6DB-E826-4341-937B-19A518889280}" type="doc">
      <dgm:prSet loTypeId="urn:microsoft.com/office/officeart/2008/layout/LinedList" loCatId="list" qsTypeId="urn:microsoft.com/office/officeart/2005/8/quickstyle/simple5" qsCatId="simple" csTypeId="urn:microsoft.com/office/officeart/2005/8/colors/accent3_5" csCatId="accent3" phldr="1"/>
      <dgm:spPr/>
      <dgm:t>
        <a:bodyPr/>
        <a:lstStyle/>
        <a:p>
          <a:pPr rtl="1"/>
          <a:endParaRPr lang="he-IL"/>
        </a:p>
      </dgm:t>
    </dgm:pt>
    <dgm:pt modelId="{36CB6AB4-2986-4117-9118-8B848A2F2249}">
      <dgm:prSet custT="1">
        <dgm:style>
          <a:lnRef idx="1">
            <a:schemeClr val="accent3"/>
          </a:lnRef>
          <a:fillRef idx="3">
            <a:schemeClr val="accent3"/>
          </a:fillRef>
          <a:effectRef idx="2">
            <a:schemeClr val="accent3"/>
          </a:effectRef>
          <a:fontRef idx="minor">
            <a:schemeClr val="lt1"/>
          </a:fontRef>
        </dgm:style>
      </dgm:prSet>
      <dgm:spPr>
        <a:noFill/>
        <a:ln>
          <a:noFill/>
        </a:ln>
        <a:effectLst/>
      </dgm:spPr>
      <dgm:t>
        <a:bodyPr lIns="0" tIns="36000" rIns="0" bIns="36000" anchor="t" anchorCtr="0"/>
        <a:lstStyle/>
        <a:p>
          <a:pPr marL="0" lvl="0" indent="0" algn="r" defTabSz="1422400" rtl="1">
            <a:lnSpc>
              <a:spcPts val="1500"/>
            </a:lnSpc>
            <a:spcBef>
              <a:spcPts val="0"/>
            </a:spcBef>
            <a:spcAft>
              <a:spcPts val="0"/>
            </a:spcAft>
            <a:tabLst>
              <a:tab pos="1701800" algn="l"/>
            </a:tabLst>
          </a:pPr>
          <a:r>
            <a:rPr lang="he-IL" sz="1800" b="1" u="none" kern="1200" dirty="0" smtClean="0">
              <a:solidFill>
                <a:srgbClr val="605936"/>
              </a:solidFill>
              <a:latin typeface="David" panose="020E0502060401010101" pitchFamily="34" charset="-79"/>
              <a:ea typeface="+mn-ea"/>
              <a:cs typeface="David" panose="020E0502060401010101" pitchFamily="34" charset="-79"/>
              <a:sym typeface="Wingdings 2" panose="05020102010507070707" pitchFamily="18" charset="2"/>
            </a:rPr>
            <a:t>2. </a:t>
          </a:r>
          <a:r>
            <a:rPr lang="he-IL" sz="1800" b="1" u="none" kern="1200" dirty="0" err="1" smtClean="0">
              <a:solidFill>
                <a:srgbClr val="605936"/>
              </a:solidFill>
              <a:latin typeface="David" panose="020E0502060401010101" pitchFamily="34" charset="-79"/>
              <a:ea typeface="+mn-ea"/>
              <a:cs typeface="David" panose="020E0502060401010101" pitchFamily="34" charset="-79"/>
              <a:sym typeface="Wingdings 2" panose="05020102010507070707" pitchFamily="18" charset="2"/>
            </a:rPr>
            <a:t>תוכנית</a:t>
          </a:r>
          <a:r>
            <a:rPr lang="he-IL" sz="1800" b="1" u="none" kern="1200" dirty="0" smtClean="0">
              <a:solidFill>
                <a:srgbClr val="605936"/>
              </a:solidFill>
              <a:latin typeface="David" panose="020E0502060401010101" pitchFamily="34" charset="-79"/>
              <a:ea typeface="+mn-ea"/>
              <a:cs typeface="David" panose="020E0502060401010101" pitchFamily="34" charset="-79"/>
              <a:sym typeface="Wingdings 2" panose="05020102010507070707" pitchFamily="18" charset="2"/>
            </a:rPr>
            <a:t> יכולות לבגרות – מקצוע/</a:t>
          </a:r>
          <a:r>
            <a:rPr lang="he-IL" sz="1800" b="1" u="none" kern="1200" dirty="0" err="1" smtClean="0">
              <a:solidFill>
                <a:srgbClr val="605936"/>
              </a:solidFill>
              <a:latin typeface="David" panose="020E0502060401010101" pitchFamily="34" charset="-79"/>
              <a:ea typeface="+mn-ea"/>
              <a:cs typeface="David" panose="020E0502060401010101" pitchFamily="34" charset="-79"/>
              <a:sym typeface="Wingdings 2" panose="05020102010507070707" pitchFamily="18" charset="2"/>
            </a:rPr>
            <a:t>ות</a:t>
          </a:r>
          <a:r>
            <a:rPr lang="he-IL" sz="1800" b="1" u="none" kern="1200" dirty="0" smtClean="0">
              <a:solidFill>
                <a:srgbClr val="605936"/>
              </a:solidFill>
              <a:latin typeface="David" panose="020E0502060401010101" pitchFamily="34" charset="-79"/>
              <a:ea typeface="+mn-ea"/>
              <a:cs typeface="David" panose="020E0502060401010101" pitchFamily="34" charset="-79"/>
              <a:sym typeface="Wingdings 2" panose="05020102010507070707" pitchFamily="18" charset="2"/>
            </a:rPr>
            <a:t> חסם – תוצאות 2017</a:t>
          </a:r>
        </a:p>
      </dgm:t>
    </dgm:pt>
    <dgm:pt modelId="{AD3C8F40-6DF3-4486-BF30-7E5F41635F6F}" type="sibTrans" cxnId="{243837AA-7DFD-4121-8274-AA422BB04771}">
      <dgm:prSet/>
      <dgm:spPr/>
      <dgm:t>
        <a:bodyPr/>
        <a:lstStyle/>
        <a:p>
          <a:pPr rtl="1"/>
          <a:endParaRPr lang="he-IL"/>
        </a:p>
      </dgm:t>
    </dgm:pt>
    <dgm:pt modelId="{28FB91C0-ACC9-4AD0-8DF5-E411ECF3E6FA}" type="parTrans" cxnId="{243837AA-7DFD-4121-8274-AA422BB04771}">
      <dgm:prSet/>
      <dgm:spPr/>
      <dgm:t>
        <a:bodyPr/>
        <a:lstStyle/>
        <a:p>
          <a:pPr rtl="1"/>
          <a:endParaRPr lang="he-IL"/>
        </a:p>
      </dgm:t>
    </dgm:pt>
    <dgm:pt modelId="{DB61A628-813B-4544-8794-4C538BB7C9DC}" type="pres">
      <dgm:prSet presAssocID="{A098D6DB-E826-4341-937B-19A518889280}" presName="vert0" presStyleCnt="0">
        <dgm:presLayoutVars>
          <dgm:dir/>
          <dgm:animOne val="branch"/>
          <dgm:animLvl val="lvl"/>
        </dgm:presLayoutVars>
      </dgm:prSet>
      <dgm:spPr/>
      <dgm:t>
        <a:bodyPr/>
        <a:lstStyle/>
        <a:p>
          <a:pPr rtl="1"/>
          <a:endParaRPr lang="he-IL"/>
        </a:p>
      </dgm:t>
    </dgm:pt>
    <dgm:pt modelId="{1DF9AF4A-6449-4C73-80D1-CC7B2C97D0D6}" type="pres">
      <dgm:prSet presAssocID="{36CB6AB4-2986-4117-9118-8B848A2F2249}" presName="thickLine" presStyleLbl="alignNode1" presStyleIdx="0" presStyleCnt="1"/>
      <dgm:spPr/>
    </dgm:pt>
    <dgm:pt modelId="{D5C5E092-490D-48F7-AF73-5586182CED2A}" type="pres">
      <dgm:prSet presAssocID="{36CB6AB4-2986-4117-9118-8B848A2F2249}" presName="horz1" presStyleCnt="0"/>
      <dgm:spPr/>
    </dgm:pt>
    <dgm:pt modelId="{7FAB2E4A-E393-45E4-8CE9-8D1C3E6DFD5F}" type="pres">
      <dgm:prSet presAssocID="{36CB6AB4-2986-4117-9118-8B848A2F2249}" presName="tx1" presStyleLbl="revTx" presStyleIdx="0" presStyleCnt="1"/>
      <dgm:spPr/>
      <dgm:t>
        <a:bodyPr/>
        <a:lstStyle/>
        <a:p>
          <a:pPr rtl="1"/>
          <a:endParaRPr lang="he-IL"/>
        </a:p>
      </dgm:t>
    </dgm:pt>
    <dgm:pt modelId="{8B5BD08A-4064-4D75-9D74-124BE5F41C14}" type="pres">
      <dgm:prSet presAssocID="{36CB6AB4-2986-4117-9118-8B848A2F2249}" presName="vert1" presStyleCnt="0"/>
      <dgm:spPr/>
    </dgm:pt>
  </dgm:ptLst>
  <dgm:cxnLst>
    <dgm:cxn modelId="{3C885BF5-1B41-4B89-9816-54042089A4BD}" type="presOf" srcId="{A098D6DB-E826-4341-937B-19A518889280}" destId="{DB61A628-813B-4544-8794-4C538BB7C9DC}" srcOrd="0" destOrd="0" presId="urn:microsoft.com/office/officeart/2008/layout/LinedList"/>
    <dgm:cxn modelId="{82DB96B4-552C-4A9B-A22E-65B449288119}" type="presOf" srcId="{36CB6AB4-2986-4117-9118-8B848A2F2249}" destId="{7FAB2E4A-E393-45E4-8CE9-8D1C3E6DFD5F}" srcOrd="0" destOrd="0" presId="urn:microsoft.com/office/officeart/2008/layout/LinedList"/>
    <dgm:cxn modelId="{243837AA-7DFD-4121-8274-AA422BB04771}" srcId="{A098D6DB-E826-4341-937B-19A518889280}" destId="{36CB6AB4-2986-4117-9118-8B848A2F2249}" srcOrd="0" destOrd="0" parTransId="{28FB91C0-ACC9-4AD0-8DF5-E411ECF3E6FA}" sibTransId="{AD3C8F40-6DF3-4486-BF30-7E5F41635F6F}"/>
    <dgm:cxn modelId="{C36E6BC8-7C12-4EF4-9E62-A30740E31B60}" type="presParOf" srcId="{DB61A628-813B-4544-8794-4C538BB7C9DC}" destId="{1DF9AF4A-6449-4C73-80D1-CC7B2C97D0D6}" srcOrd="0" destOrd="0" presId="urn:microsoft.com/office/officeart/2008/layout/LinedList"/>
    <dgm:cxn modelId="{197C1627-E8D2-4BCF-AE4F-B97E4BB4ABAB}" type="presParOf" srcId="{DB61A628-813B-4544-8794-4C538BB7C9DC}" destId="{D5C5E092-490D-48F7-AF73-5586182CED2A}" srcOrd="1" destOrd="0" presId="urn:microsoft.com/office/officeart/2008/layout/LinedList"/>
    <dgm:cxn modelId="{724D6415-8819-4B2A-8C72-4A6BB7F06677}" type="presParOf" srcId="{D5C5E092-490D-48F7-AF73-5586182CED2A}" destId="{7FAB2E4A-E393-45E4-8CE9-8D1C3E6DFD5F}" srcOrd="0" destOrd="0" presId="urn:microsoft.com/office/officeart/2008/layout/LinedList"/>
    <dgm:cxn modelId="{19AF3F99-CA36-46D7-A2B6-1CEC910D456E}" type="presParOf" srcId="{D5C5E092-490D-48F7-AF73-5586182CED2A}" destId="{8B5BD08A-4064-4D75-9D74-124BE5F41C14}" srcOrd="1" destOrd="0" presId="urn:microsoft.com/office/officeart/2008/layout/Lined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F59E66F-DB6F-4381-B62B-91EB72911469}" type="doc">
      <dgm:prSet loTypeId="urn:microsoft.com/office/officeart/2005/8/layout/chevron2" loCatId="list" qsTypeId="urn:microsoft.com/office/officeart/2005/8/quickstyle/simple1" qsCatId="simple" csTypeId="urn:microsoft.com/office/officeart/2005/8/colors/colorful2" csCatId="colorful" phldr="1"/>
      <dgm:spPr/>
      <dgm:t>
        <a:bodyPr/>
        <a:lstStyle/>
        <a:p>
          <a:pPr rtl="1"/>
          <a:endParaRPr lang="he-IL"/>
        </a:p>
      </dgm:t>
    </dgm:pt>
    <dgm:pt modelId="{11BB170C-A6B4-4758-AFBE-D5675CA2907E}">
      <dgm:prSet phldrT="[טקסט]" custT="1"/>
      <dgm:spPr/>
      <dgm:t>
        <a:bodyPr/>
        <a:lstStyle/>
        <a:p>
          <a:pPr rtl="1"/>
          <a:r>
            <a:rPr lang="he-IL" sz="1600" dirty="0" smtClean="0">
              <a:latin typeface="David" panose="020E0502060401010101" pitchFamily="34" charset="-79"/>
              <a:cs typeface="David" panose="020E0502060401010101" pitchFamily="34" charset="-79"/>
            </a:rPr>
            <a:t>רכיב 1</a:t>
          </a:r>
          <a:endParaRPr lang="he-IL" sz="1600" dirty="0">
            <a:latin typeface="David" panose="020E0502060401010101" pitchFamily="34" charset="-79"/>
            <a:cs typeface="David" panose="020E0502060401010101" pitchFamily="34" charset="-79"/>
          </a:endParaRPr>
        </a:p>
      </dgm:t>
    </dgm:pt>
    <dgm:pt modelId="{7D12492B-EB99-4C01-810E-432ACD1F3D3F}" type="parTrans" cxnId="{E1EC9BD7-B266-443C-83CC-411E78C83704}">
      <dgm:prSet/>
      <dgm:spPr/>
      <dgm:t>
        <a:bodyPr/>
        <a:lstStyle/>
        <a:p>
          <a:pPr rtl="1"/>
          <a:endParaRPr lang="he-IL" sz="1100"/>
        </a:p>
      </dgm:t>
    </dgm:pt>
    <dgm:pt modelId="{9CA8CB27-82E1-4C0F-9D54-099D4C54A0C6}" type="sibTrans" cxnId="{E1EC9BD7-B266-443C-83CC-411E78C83704}">
      <dgm:prSet/>
      <dgm:spPr/>
      <dgm:t>
        <a:bodyPr/>
        <a:lstStyle/>
        <a:p>
          <a:pPr rtl="1"/>
          <a:endParaRPr lang="he-IL" sz="1100"/>
        </a:p>
      </dgm:t>
    </dgm:pt>
    <dgm:pt modelId="{04910F59-CF79-47C8-A6EA-CEDC8348EBBA}">
      <dgm:prSet phldrT="[טקסט]" custT="1"/>
      <dgm:spPr>
        <a:solidFill>
          <a:schemeClr val="accent6">
            <a:lumMod val="20000"/>
            <a:lumOff val="80000"/>
            <a:alpha val="90000"/>
          </a:schemeClr>
        </a:solidFill>
        <a:ln w="12700">
          <a:solidFill>
            <a:schemeClr val="accent2"/>
          </a:solidFill>
        </a:ln>
      </dgm:spPr>
      <dgm:t>
        <a:bodyPr/>
        <a:lstStyle/>
        <a:p>
          <a:pPr rtl="1"/>
          <a:r>
            <a:rPr lang="he-IL" sz="1800" b="1" dirty="0" smtClean="0">
              <a:solidFill>
                <a:schemeClr val="tx1"/>
              </a:solidFill>
              <a:latin typeface="David" panose="020E0502060401010101" pitchFamily="34" charset="-79"/>
              <a:cs typeface="David" panose="020E0502060401010101" pitchFamily="34" charset="-79"/>
            </a:rPr>
            <a:t>1. שיטה – שיטת צמצום הפערים המואץ של יכולות</a:t>
          </a:r>
          <a:endParaRPr lang="he-IL" sz="1800" dirty="0">
            <a:solidFill>
              <a:schemeClr val="tx1"/>
            </a:solidFill>
          </a:endParaRPr>
        </a:p>
      </dgm:t>
    </dgm:pt>
    <dgm:pt modelId="{8B40C2C2-DCE3-431C-B004-C1502316508D}" type="parTrans" cxnId="{8515AF58-E435-4622-BF97-5B0EEA431C73}">
      <dgm:prSet/>
      <dgm:spPr/>
      <dgm:t>
        <a:bodyPr/>
        <a:lstStyle/>
        <a:p>
          <a:pPr rtl="1"/>
          <a:endParaRPr lang="he-IL" sz="1100"/>
        </a:p>
      </dgm:t>
    </dgm:pt>
    <dgm:pt modelId="{818FB54E-74EA-4A92-9C89-D1920B00426D}" type="sibTrans" cxnId="{8515AF58-E435-4622-BF97-5B0EEA431C73}">
      <dgm:prSet/>
      <dgm:spPr/>
      <dgm:t>
        <a:bodyPr/>
        <a:lstStyle/>
        <a:p>
          <a:pPr rtl="1"/>
          <a:endParaRPr lang="he-IL" sz="1100"/>
        </a:p>
      </dgm:t>
    </dgm:pt>
    <dgm:pt modelId="{C7ACC180-E991-495F-A9FA-B742F17ECAC1}">
      <dgm:prSet phldrT="[טקסט]" custT="1"/>
      <dgm:spPr>
        <a:solidFill>
          <a:schemeClr val="bg2">
            <a:lumMod val="75000"/>
            <a:alpha val="90000"/>
          </a:schemeClr>
        </a:solidFill>
        <a:ln w="12700">
          <a:solidFill>
            <a:schemeClr val="accent6">
              <a:lumMod val="50000"/>
            </a:schemeClr>
          </a:solidFill>
        </a:ln>
      </dgm:spPr>
      <dgm:t>
        <a:bodyPr/>
        <a:lstStyle/>
        <a:p>
          <a:pPr rtl="1"/>
          <a:r>
            <a:rPr lang="he-IL" sz="1600" b="1" dirty="0" smtClean="0">
              <a:solidFill>
                <a:schemeClr val="tx1"/>
              </a:solidFill>
              <a:latin typeface="David" panose="020E0502060401010101" pitchFamily="34" charset="-79"/>
              <a:cs typeface="David" panose="020E0502060401010101" pitchFamily="34" charset="-79"/>
            </a:rPr>
            <a:t>3. משאבים תוספתיים ואיגום משאבים</a:t>
          </a:r>
          <a:endParaRPr lang="he-IL" sz="1600" dirty="0">
            <a:solidFill>
              <a:schemeClr val="tx1"/>
            </a:solidFill>
          </a:endParaRPr>
        </a:p>
      </dgm:t>
    </dgm:pt>
    <dgm:pt modelId="{40DABA4B-91BD-4DF0-97A6-9E7622E32A66}" type="parTrans" cxnId="{E6E49C5B-F49E-408E-8281-2B526238F35F}">
      <dgm:prSet/>
      <dgm:spPr/>
      <dgm:t>
        <a:bodyPr/>
        <a:lstStyle/>
        <a:p>
          <a:pPr rtl="1"/>
          <a:endParaRPr lang="he-IL" sz="1100"/>
        </a:p>
      </dgm:t>
    </dgm:pt>
    <dgm:pt modelId="{A672D446-B0B8-4835-9B56-5531B9511C71}" type="sibTrans" cxnId="{E6E49C5B-F49E-408E-8281-2B526238F35F}">
      <dgm:prSet/>
      <dgm:spPr/>
      <dgm:t>
        <a:bodyPr/>
        <a:lstStyle/>
        <a:p>
          <a:pPr rtl="1"/>
          <a:endParaRPr lang="he-IL" sz="1100"/>
        </a:p>
      </dgm:t>
    </dgm:pt>
    <dgm:pt modelId="{635F4B59-D2A8-4399-A718-88C24475C5A6}">
      <dgm:prSet phldrT="[טקסט]" custT="1"/>
      <dgm:spPr/>
      <dgm:t>
        <a:bodyPr/>
        <a:lstStyle/>
        <a:p>
          <a:pPr rtl="1"/>
          <a:r>
            <a:rPr lang="he-IL" sz="1600" dirty="0" smtClean="0">
              <a:latin typeface="David" panose="020E0502060401010101" pitchFamily="34" charset="-79"/>
              <a:cs typeface="David" panose="020E0502060401010101" pitchFamily="34" charset="-79"/>
            </a:rPr>
            <a:t>רכיב  4 </a:t>
          </a:r>
          <a:endParaRPr lang="he-IL" sz="1600" dirty="0">
            <a:latin typeface="David" panose="020E0502060401010101" pitchFamily="34" charset="-79"/>
            <a:cs typeface="David" panose="020E0502060401010101" pitchFamily="34" charset="-79"/>
          </a:endParaRPr>
        </a:p>
      </dgm:t>
    </dgm:pt>
    <dgm:pt modelId="{A3322285-EDAF-41F8-9B29-94633857FC5C}" type="parTrans" cxnId="{62300C43-2051-4222-9232-7384E8060B25}">
      <dgm:prSet/>
      <dgm:spPr/>
      <dgm:t>
        <a:bodyPr/>
        <a:lstStyle/>
        <a:p>
          <a:pPr rtl="1"/>
          <a:endParaRPr lang="he-IL" sz="1100"/>
        </a:p>
      </dgm:t>
    </dgm:pt>
    <dgm:pt modelId="{1C41C469-513A-4748-A056-DA764CBFD62B}" type="sibTrans" cxnId="{62300C43-2051-4222-9232-7384E8060B25}">
      <dgm:prSet/>
      <dgm:spPr/>
      <dgm:t>
        <a:bodyPr/>
        <a:lstStyle/>
        <a:p>
          <a:pPr rtl="1"/>
          <a:endParaRPr lang="he-IL" sz="1100"/>
        </a:p>
      </dgm:t>
    </dgm:pt>
    <dgm:pt modelId="{9F79138B-7BA0-42DB-938B-C0FEB6AF1A59}">
      <dgm:prSet phldrT="[טקסט]" custT="1"/>
      <dgm:spPr>
        <a:solidFill>
          <a:schemeClr val="accent3">
            <a:lumMod val="60000"/>
            <a:lumOff val="40000"/>
            <a:alpha val="90000"/>
          </a:schemeClr>
        </a:solidFill>
        <a:ln w="12700">
          <a:solidFill>
            <a:schemeClr val="accent3">
              <a:lumMod val="50000"/>
            </a:schemeClr>
          </a:solidFill>
        </a:ln>
      </dgm:spPr>
      <dgm:t>
        <a:bodyPr/>
        <a:lstStyle/>
        <a:p>
          <a:pPr rtl="1"/>
          <a:r>
            <a:rPr lang="he-IL" sz="1600" b="1" dirty="0" smtClean="0">
              <a:latin typeface="David" panose="020E0502060401010101" pitchFamily="34" charset="-79"/>
              <a:cs typeface="David" panose="020E0502060401010101" pitchFamily="34" charset="-79"/>
            </a:rPr>
            <a:t>4. לא לבד! קואליציה – הריבון והמגזר השלישי/גוף מתערב ובית הספר</a:t>
          </a:r>
          <a:endParaRPr lang="he-IL" sz="1600" b="1" dirty="0">
            <a:latin typeface="David" panose="020E0502060401010101" pitchFamily="34" charset="-79"/>
            <a:cs typeface="David" panose="020E0502060401010101" pitchFamily="34" charset="-79"/>
          </a:endParaRPr>
        </a:p>
      </dgm:t>
    </dgm:pt>
    <dgm:pt modelId="{ECFFF330-2F17-4855-B2D3-8493194ADBE8}" type="parTrans" cxnId="{11A91A58-2B4E-4CDA-AF20-541739085DFA}">
      <dgm:prSet/>
      <dgm:spPr/>
      <dgm:t>
        <a:bodyPr/>
        <a:lstStyle/>
        <a:p>
          <a:pPr rtl="1"/>
          <a:endParaRPr lang="he-IL" sz="1100"/>
        </a:p>
      </dgm:t>
    </dgm:pt>
    <dgm:pt modelId="{4B01CB84-2B62-4C71-8B9A-096E7F4FEDAB}" type="sibTrans" cxnId="{11A91A58-2B4E-4CDA-AF20-541739085DFA}">
      <dgm:prSet/>
      <dgm:spPr/>
      <dgm:t>
        <a:bodyPr/>
        <a:lstStyle/>
        <a:p>
          <a:pPr rtl="1"/>
          <a:endParaRPr lang="he-IL" sz="1100"/>
        </a:p>
      </dgm:t>
    </dgm:pt>
    <dgm:pt modelId="{7D281A26-3BBD-42B7-9783-8FC5A9C29D52}">
      <dgm:prSet phldrT="[טקסט]" custT="1"/>
      <dgm:spPr/>
      <dgm:t>
        <a:bodyPr/>
        <a:lstStyle/>
        <a:p>
          <a:pPr rtl="1"/>
          <a:r>
            <a:rPr lang="he-IL" sz="1600" dirty="0" smtClean="0">
              <a:latin typeface="David" panose="020E0502060401010101" pitchFamily="34" charset="-79"/>
              <a:cs typeface="David" panose="020E0502060401010101" pitchFamily="34" charset="-79"/>
            </a:rPr>
            <a:t>רכיב 3</a:t>
          </a:r>
          <a:endParaRPr lang="he-IL" sz="1600" dirty="0">
            <a:latin typeface="David" panose="020E0502060401010101" pitchFamily="34" charset="-79"/>
            <a:cs typeface="David" panose="020E0502060401010101" pitchFamily="34" charset="-79"/>
          </a:endParaRPr>
        </a:p>
      </dgm:t>
    </dgm:pt>
    <dgm:pt modelId="{DF3D5996-7132-44B1-AA1F-DFCA2477C2E1}" type="sibTrans" cxnId="{5F6D6593-DCFF-4F7B-8210-D71DA54A5D83}">
      <dgm:prSet/>
      <dgm:spPr/>
      <dgm:t>
        <a:bodyPr/>
        <a:lstStyle/>
        <a:p>
          <a:pPr rtl="1"/>
          <a:endParaRPr lang="he-IL" sz="1100"/>
        </a:p>
      </dgm:t>
    </dgm:pt>
    <dgm:pt modelId="{25DC8D0A-F89F-4791-B5BD-65200FE3554E}" type="parTrans" cxnId="{5F6D6593-DCFF-4F7B-8210-D71DA54A5D83}">
      <dgm:prSet/>
      <dgm:spPr/>
      <dgm:t>
        <a:bodyPr/>
        <a:lstStyle/>
        <a:p>
          <a:pPr rtl="1"/>
          <a:endParaRPr lang="he-IL" sz="1100"/>
        </a:p>
      </dgm:t>
    </dgm:pt>
    <dgm:pt modelId="{9F23E650-EF6D-4111-8C1D-748CE5F4BC18}">
      <dgm:prSet phldrT="[טקסט]" custT="1"/>
      <dgm:spPr>
        <a:solidFill>
          <a:schemeClr val="accent6">
            <a:lumMod val="20000"/>
            <a:lumOff val="80000"/>
            <a:alpha val="90000"/>
          </a:schemeClr>
        </a:solidFill>
      </dgm:spPr>
      <dgm:t>
        <a:bodyPr/>
        <a:lstStyle/>
        <a:p>
          <a:pPr rtl="1"/>
          <a:r>
            <a:rPr lang="he-IL" sz="1400" dirty="0" smtClean="0">
              <a:solidFill>
                <a:schemeClr val="accent1">
                  <a:lumMod val="50000"/>
                </a:schemeClr>
              </a:solidFill>
              <a:latin typeface="David" panose="020E0502060401010101" pitchFamily="34" charset="-79"/>
              <a:cs typeface="David" panose="020E0502060401010101" pitchFamily="34" charset="-79"/>
            </a:rPr>
            <a:t>רכיב 2</a:t>
          </a:r>
          <a:endParaRPr lang="he-IL" sz="1400" dirty="0">
            <a:solidFill>
              <a:schemeClr val="accent1">
                <a:lumMod val="50000"/>
              </a:schemeClr>
            </a:solidFill>
            <a:latin typeface="David" panose="020E0502060401010101" pitchFamily="34" charset="-79"/>
            <a:cs typeface="David" panose="020E0502060401010101" pitchFamily="34" charset="-79"/>
          </a:endParaRPr>
        </a:p>
      </dgm:t>
    </dgm:pt>
    <dgm:pt modelId="{0DAA363F-6054-4DEC-864F-51E2B9307C63}" type="parTrans" cxnId="{328C5908-8C57-4968-9FAB-73515E8EAB24}">
      <dgm:prSet/>
      <dgm:spPr/>
      <dgm:t>
        <a:bodyPr/>
        <a:lstStyle/>
        <a:p>
          <a:pPr rtl="1"/>
          <a:endParaRPr lang="he-IL"/>
        </a:p>
      </dgm:t>
    </dgm:pt>
    <dgm:pt modelId="{3165E6D1-8308-4922-8366-622DDC7B7D0D}" type="sibTrans" cxnId="{328C5908-8C57-4968-9FAB-73515E8EAB24}">
      <dgm:prSet/>
      <dgm:spPr/>
      <dgm:t>
        <a:bodyPr/>
        <a:lstStyle/>
        <a:p>
          <a:pPr rtl="1"/>
          <a:endParaRPr lang="he-IL"/>
        </a:p>
      </dgm:t>
    </dgm:pt>
    <dgm:pt modelId="{5E52B4B8-831C-4960-9E76-FF8E2BF79A31}">
      <dgm:prSet custT="1"/>
      <dgm:spPr>
        <a:solidFill>
          <a:schemeClr val="accent2">
            <a:lumMod val="20000"/>
            <a:lumOff val="80000"/>
            <a:alpha val="90000"/>
          </a:schemeClr>
        </a:solidFill>
        <a:ln w="12700">
          <a:solidFill>
            <a:schemeClr val="accent2"/>
          </a:solidFill>
        </a:ln>
      </dgm:spPr>
      <dgm:t>
        <a:bodyPr/>
        <a:lstStyle/>
        <a:p>
          <a:pPr rtl="1"/>
          <a:r>
            <a:rPr lang="he-IL" sz="1800" b="1" dirty="0" smtClean="0">
              <a:latin typeface="David" panose="020E0502060401010101" pitchFamily="34" charset="-79"/>
              <a:cs typeface="David" panose="020E0502060401010101" pitchFamily="34" charset="-79"/>
            </a:rPr>
            <a:t>2. אסטרטגיה – צדק. </a:t>
          </a:r>
          <a:r>
            <a:rPr lang="he-IL" sz="1400" b="1" dirty="0" smtClean="0">
              <a:latin typeface="David" panose="020E0502060401010101" pitchFamily="34" charset="-79"/>
              <a:cs typeface="David" panose="020E0502060401010101" pitchFamily="34" charset="-79"/>
            </a:rPr>
            <a:t>מתחילים מבעלי ההישגים הנמוכים ביותר.</a:t>
          </a:r>
          <a:endParaRPr lang="he-IL" sz="1400" b="1" dirty="0">
            <a:latin typeface="David" panose="020E0502060401010101" pitchFamily="34" charset="-79"/>
            <a:cs typeface="David" panose="020E0502060401010101" pitchFamily="34" charset="-79"/>
          </a:endParaRPr>
        </a:p>
      </dgm:t>
    </dgm:pt>
    <dgm:pt modelId="{2DD42398-ED05-45DE-8D46-CDAB63B78C21}" type="parTrans" cxnId="{DF2823EE-491D-4FAD-B148-9A3B7DAD0139}">
      <dgm:prSet/>
      <dgm:spPr/>
      <dgm:t>
        <a:bodyPr/>
        <a:lstStyle/>
        <a:p>
          <a:pPr rtl="1"/>
          <a:endParaRPr lang="he-IL"/>
        </a:p>
      </dgm:t>
    </dgm:pt>
    <dgm:pt modelId="{BB7911E3-AE38-4004-9E02-72DBC2C4A2AA}" type="sibTrans" cxnId="{DF2823EE-491D-4FAD-B148-9A3B7DAD0139}">
      <dgm:prSet/>
      <dgm:spPr/>
      <dgm:t>
        <a:bodyPr/>
        <a:lstStyle/>
        <a:p>
          <a:pPr rtl="1"/>
          <a:endParaRPr lang="he-IL"/>
        </a:p>
      </dgm:t>
    </dgm:pt>
    <dgm:pt modelId="{5A8C62B3-441A-461A-9D21-A0EABDA77EED}" type="pres">
      <dgm:prSet presAssocID="{DF59E66F-DB6F-4381-B62B-91EB72911469}" presName="linearFlow" presStyleCnt="0">
        <dgm:presLayoutVars>
          <dgm:dir/>
          <dgm:animLvl val="lvl"/>
          <dgm:resizeHandles val="exact"/>
        </dgm:presLayoutVars>
      </dgm:prSet>
      <dgm:spPr/>
      <dgm:t>
        <a:bodyPr/>
        <a:lstStyle/>
        <a:p>
          <a:pPr rtl="1"/>
          <a:endParaRPr lang="he-IL"/>
        </a:p>
      </dgm:t>
    </dgm:pt>
    <dgm:pt modelId="{80EC8A53-6572-45F3-AE0F-B22FAB80288C}" type="pres">
      <dgm:prSet presAssocID="{11BB170C-A6B4-4758-AFBE-D5675CA2907E}" presName="composite" presStyleCnt="0"/>
      <dgm:spPr/>
    </dgm:pt>
    <dgm:pt modelId="{4CE3EFC2-F4F1-415C-8EE2-F7D4E3AD243D}" type="pres">
      <dgm:prSet presAssocID="{11BB170C-A6B4-4758-AFBE-D5675CA2907E}" presName="parentText" presStyleLbl="alignNode1" presStyleIdx="0" presStyleCnt="4">
        <dgm:presLayoutVars>
          <dgm:chMax val="1"/>
          <dgm:bulletEnabled val="1"/>
        </dgm:presLayoutVars>
      </dgm:prSet>
      <dgm:spPr/>
      <dgm:t>
        <a:bodyPr/>
        <a:lstStyle/>
        <a:p>
          <a:pPr rtl="1"/>
          <a:endParaRPr lang="he-IL"/>
        </a:p>
      </dgm:t>
    </dgm:pt>
    <dgm:pt modelId="{FDA2F6EC-ED7C-4221-9348-5177C6CBD24A}" type="pres">
      <dgm:prSet presAssocID="{11BB170C-A6B4-4758-AFBE-D5675CA2907E}" presName="descendantText" presStyleLbl="alignAcc1" presStyleIdx="0" presStyleCnt="4" custLinFactY="-67684" custLinFactNeighborX="52455" custLinFactNeighborY="-100000">
        <dgm:presLayoutVars>
          <dgm:bulletEnabled val="1"/>
        </dgm:presLayoutVars>
      </dgm:prSet>
      <dgm:spPr/>
      <dgm:t>
        <a:bodyPr/>
        <a:lstStyle/>
        <a:p>
          <a:pPr rtl="1"/>
          <a:endParaRPr lang="he-IL"/>
        </a:p>
      </dgm:t>
    </dgm:pt>
    <dgm:pt modelId="{5E61D8BB-3CFB-4575-8A21-53651D249652}" type="pres">
      <dgm:prSet presAssocID="{9CA8CB27-82E1-4C0F-9D54-099D4C54A0C6}" presName="sp" presStyleCnt="0"/>
      <dgm:spPr/>
    </dgm:pt>
    <dgm:pt modelId="{8740E7E7-D080-4081-B6E2-8D001EA76CB8}" type="pres">
      <dgm:prSet presAssocID="{9F23E650-EF6D-4111-8C1D-748CE5F4BC18}" presName="composite" presStyleCnt="0"/>
      <dgm:spPr/>
    </dgm:pt>
    <dgm:pt modelId="{8ECD336B-D682-49A4-B579-4551735C1703}" type="pres">
      <dgm:prSet presAssocID="{9F23E650-EF6D-4111-8C1D-748CE5F4BC18}" presName="parentText" presStyleLbl="alignNode1" presStyleIdx="1" presStyleCnt="4">
        <dgm:presLayoutVars>
          <dgm:chMax val="1"/>
          <dgm:bulletEnabled val="1"/>
        </dgm:presLayoutVars>
      </dgm:prSet>
      <dgm:spPr/>
      <dgm:t>
        <a:bodyPr/>
        <a:lstStyle/>
        <a:p>
          <a:pPr rtl="1"/>
          <a:endParaRPr lang="he-IL"/>
        </a:p>
      </dgm:t>
    </dgm:pt>
    <dgm:pt modelId="{FF34CA1F-7A84-4513-A8AC-EC2B3ED6774C}" type="pres">
      <dgm:prSet presAssocID="{9F23E650-EF6D-4111-8C1D-748CE5F4BC18}" presName="descendantText" presStyleLbl="alignAcc1" presStyleIdx="1" presStyleCnt="4">
        <dgm:presLayoutVars>
          <dgm:bulletEnabled val="1"/>
        </dgm:presLayoutVars>
      </dgm:prSet>
      <dgm:spPr/>
      <dgm:t>
        <a:bodyPr/>
        <a:lstStyle/>
        <a:p>
          <a:pPr rtl="1"/>
          <a:endParaRPr lang="he-IL"/>
        </a:p>
      </dgm:t>
    </dgm:pt>
    <dgm:pt modelId="{D4756298-E7BA-4EA7-AAB2-45C248FDD78D}" type="pres">
      <dgm:prSet presAssocID="{3165E6D1-8308-4922-8366-622DDC7B7D0D}" presName="sp" presStyleCnt="0"/>
      <dgm:spPr/>
    </dgm:pt>
    <dgm:pt modelId="{75995182-D9CF-4C8A-AD91-144DF8BA06F0}" type="pres">
      <dgm:prSet presAssocID="{7D281A26-3BBD-42B7-9783-8FC5A9C29D52}" presName="composite" presStyleCnt="0"/>
      <dgm:spPr/>
    </dgm:pt>
    <dgm:pt modelId="{FCFA2CF7-1454-47B5-BF6C-B1D5ADC661A3}" type="pres">
      <dgm:prSet presAssocID="{7D281A26-3BBD-42B7-9783-8FC5A9C29D52}" presName="parentText" presStyleLbl="alignNode1" presStyleIdx="2" presStyleCnt="4">
        <dgm:presLayoutVars>
          <dgm:chMax val="1"/>
          <dgm:bulletEnabled val="1"/>
        </dgm:presLayoutVars>
      </dgm:prSet>
      <dgm:spPr/>
      <dgm:t>
        <a:bodyPr/>
        <a:lstStyle/>
        <a:p>
          <a:pPr rtl="1"/>
          <a:endParaRPr lang="he-IL"/>
        </a:p>
      </dgm:t>
    </dgm:pt>
    <dgm:pt modelId="{58047615-9C90-4B87-9169-0D252C73C5EE}" type="pres">
      <dgm:prSet presAssocID="{7D281A26-3BBD-42B7-9783-8FC5A9C29D52}" presName="descendantText" presStyleLbl="alignAcc1" presStyleIdx="2" presStyleCnt="4">
        <dgm:presLayoutVars>
          <dgm:bulletEnabled val="1"/>
        </dgm:presLayoutVars>
      </dgm:prSet>
      <dgm:spPr/>
      <dgm:t>
        <a:bodyPr/>
        <a:lstStyle/>
        <a:p>
          <a:pPr rtl="1"/>
          <a:endParaRPr lang="he-IL"/>
        </a:p>
      </dgm:t>
    </dgm:pt>
    <dgm:pt modelId="{A9DD3A0A-A8B7-4B0C-9B89-C58C5B6CA2CE}" type="pres">
      <dgm:prSet presAssocID="{DF3D5996-7132-44B1-AA1F-DFCA2477C2E1}" presName="sp" presStyleCnt="0"/>
      <dgm:spPr/>
    </dgm:pt>
    <dgm:pt modelId="{BA61E50B-4790-400E-9D9C-D03C121344E2}" type="pres">
      <dgm:prSet presAssocID="{635F4B59-D2A8-4399-A718-88C24475C5A6}" presName="composite" presStyleCnt="0"/>
      <dgm:spPr/>
    </dgm:pt>
    <dgm:pt modelId="{1A7259C4-8797-4519-AF07-BD80AEF54216}" type="pres">
      <dgm:prSet presAssocID="{635F4B59-D2A8-4399-A718-88C24475C5A6}" presName="parentText" presStyleLbl="alignNode1" presStyleIdx="3" presStyleCnt="4">
        <dgm:presLayoutVars>
          <dgm:chMax val="1"/>
          <dgm:bulletEnabled val="1"/>
        </dgm:presLayoutVars>
      </dgm:prSet>
      <dgm:spPr/>
      <dgm:t>
        <a:bodyPr/>
        <a:lstStyle/>
        <a:p>
          <a:pPr rtl="1"/>
          <a:endParaRPr lang="he-IL"/>
        </a:p>
      </dgm:t>
    </dgm:pt>
    <dgm:pt modelId="{2597B65B-E26D-4CA1-8C58-6DC4E639BA1B}" type="pres">
      <dgm:prSet presAssocID="{635F4B59-D2A8-4399-A718-88C24475C5A6}" presName="descendantText" presStyleLbl="alignAcc1" presStyleIdx="3" presStyleCnt="4">
        <dgm:presLayoutVars>
          <dgm:bulletEnabled val="1"/>
        </dgm:presLayoutVars>
      </dgm:prSet>
      <dgm:spPr/>
      <dgm:t>
        <a:bodyPr/>
        <a:lstStyle/>
        <a:p>
          <a:pPr rtl="1"/>
          <a:endParaRPr lang="he-IL"/>
        </a:p>
      </dgm:t>
    </dgm:pt>
  </dgm:ptLst>
  <dgm:cxnLst>
    <dgm:cxn modelId="{D5942BA8-8FA0-4999-BF15-43FDCA2E39B7}" type="presOf" srcId="{9F23E650-EF6D-4111-8C1D-748CE5F4BC18}" destId="{8ECD336B-D682-49A4-B579-4551735C1703}" srcOrd="0" destOrd="0" presId="urn:microsoft.com/office/officeart/2005/8/layout/chevron2"/>
    <dgm:cxn modelId="{8515AF58-E435-4622-BF97-5B0EEA431C73}" srcId="{11BB170C-A6B4-4758-AFBE-D5675CA2907E}" destId="{04910F59-CF79-47C8-A6EA-CEDC8348EBBA}" srcOrd="0" destOrd="0" parTransId="{8B40C2C2-DCE3-431C-B004-C1502316508D}" sibTransId="{818FB54E-74EA-4A92-9C89-D1920B00426D}"/>
    <dgm:cxn modelId="{DF2823EE-491D-4FAD-B148-9A3B7DAD0139}" srcId="{9F23E650-EF6D-4111-8C1D-748CE5F4BC18}" destId="{5E52B4B8-831C-4960-9E76-FF8E2BF79A31}" srcOrd="0" destOrd="0" parTransId="{2DD42398-ED05-45DE-8D46-CDAB63B78C21}" sibTransId="{BB7911E3-AE38-4004-9E02-72DBC2C4A2AA}"/>
    <dgm:cxn modelId="{CA091EB9-9EC3-45B7-8BA4-7ACD1F53438A}" type="presOf" srcId="{5E52B4B8-831C-4960-9E76-FF8E2BF79A31}" destId="{FF34CA1F-7A84-4513-A8AC-EC2B3ED6774C}" srcOrd="0" destOrd="0" presId="urn:microsoft.com/office/officeart/2005/8/layout/chevron2"/>
    <dgm:cxn modelId="{678F450A-958D-4939-81EA-551CFEA35AE0}" type="presOf" srcId="{04910F59-CF79-47C8-A6EA-CEDC8348EBBA}" destId="{FDA2F6EC-ED7C-4221-9348-5177C6CBD24A}" srcOrd="0" destOrd="0" presId="urn:microsoft.com/office/officeart/2005/8/layout/chevron2"/>
    <dgm:cxn modelId="{5F6D6593-DCFF-4F7B-8210-D71DA54A5D83}" srcId="{DF59E66F-DB6F-4381-B62B-91EB72911469}" destId="{7D281A26-3BBD-42B7-9783-8FC5A9C29D52}" srcOrd="2" destOrd="0" parTransId="{25DC8D0A-F89F-4791-B5BD-65200FE3554E}" sibTransId="{DF3D5996-7132-44B1-AA1F-DFCA2477C2E1}"/>
    <dgm:cxn modelId="{62300C43-2051-4222-9232-7384E8060B25}" srcId="{DF59E66F-DB6F-4381-B62B-91EB72911469}" destId="{635F4B59-D2A8-4399-A718-88C24475C5A6}" srcOrd="3" destOrd="0" parTransId="{A3322285-EDAF-41F8-9B29-94633857FC5C}" sibTransId="{1C41C469-513A-4748-A056-DA764CBFD62B}"/>
    <dgm:cxn modelId="{E6E49C5B-F49E-408E-8281-2B526238F35F}" srcId="{7D281A26-3BBD-42B7-9783-8FC5A9C29D52}" destId="{C7ACC180-E991-495F-A9FA-B742F17ECAC1}" srcOrd="0" destOrd="0" parTransId="{40DABA4B-91BD-4DF0-97A6-9E7622E32A66}" sibTransId="{A672D446-B0B8-4835-9B56-5531B9511C71}"/>
    <dgm:cxn modelId="{672A72FF-A166-410B-BBE5-8EDD5E005520}" type="presOf" srcId="{11BB170C-A6B4-4758-AFBE-D5675CA2907E}" destId="{4CE3EFC2-F4F1-415C-8EE2-F7D4E3AD243D}" srcOrd="0" destOrd="0" presId="urn:microsoft.com/office/officeart/2005/8/layout/chevron2"/>
    <dgm:cxn modelId="{11A91A58-2B4E-4CDA-AF20-541739085DFA}" srcId="{635F4B59-D2A8-4399-A718-88C24475C5A6}" destId="{9F79138B-7BA0-42DB-938B-C0FEB6AF1A59}" srcOrd="0" destOrd="0" parTransId="{ECFFF330-2F17-4855-B2D3-8493194ADBE8}" sibTransId="{4B01CB84-2B62-4C71-8B9A-096E7F4FEDAB}"/>
    <dgm:cxn modelId="{5D3BBF5B-E08F-4A27-9838-F004B408F2E1}" type="presOf" srcId="{DF59E66F-DB6F-4381-B62B-91EB72911469}" destId="{5A8C62B3-441A-461A-9D21-A0EABDA77EED}" srcOrd="0" destOrd="0" presId="urn:microsoft.com/office/officeart/2005/8/layout/chevron2"/>
    <dgm:cxn modelId="{834E2996-6FC8-412B-88C9-77186B3EC16C}" type="presOf" srcId="{C7ACC180-E991-495F-A9FA-B742F17ECAC1}" destId="{58047615-9C90-4B87-9169-0D252C73C5EE}" srcOrd="0" destOrd="0" presId="urn:microsoft.com/office/officeart/2005/8/layout/chevron2"/>
    <dgm:cxn modelId="{6CAB4629-C1D9-494A-AA88-F099A75F37A4}" type="presOf" srcId="{635F4B59-D2A8-4399-A718-88C24475C5A6}" destId="{1A7259C4-8797-4519-AF07-BD80AEF54216}" srcOrd="0" destOrd="0" presId="urn:microsoft.com/office/officeart/2005/8/layout/chevron2"/>
    <dgm:cxn modelId="{B6AADA78-5D97-4EA8-AFDD-B2DD42CE7CA3}" type="presOf" srcId="{9F79138B-7BA0-42DB-938B-C0FEB6AF1A59}" destId="{2597B65B-E26D-4CA1-8C58-6DC4E639BA1B}" srcOrd="0" destOrd="0" presId="urn:microsoft.com/office/officeart/2005/8/layout/chevron2"/>
    <dgm:cxn modelId="{328C5908-8C57-4968-9FAB-73515E8EAB24}" srcId="{DF59E66F-DB6F-4381-B62B-91EB72911469}" destId="{9F23E650-EF6D-4111-8C1D-748CE5F4BC18}" srcOrd="1" destOrd="0" parTransId="{0DAA363F-6054-4DEC-864F-51E2B9307C63}" sibTransId="{3165E6D1-8308-4922-8366-622DDC7B7D0D}"/>
    <dgm:cxn modelId="{299B7FFD-A4A1-43D9-9380-68C00A5E0E2B}" type="presOf" srcId="{7D281A26-3BBD-42B7-9783-8FC5A9C29D52}" destId="{FCFA2CF7-1454-47B5-BF6C-B1D5ADC661A3}" srcOrd="0" destOrd="0" presId="urn:microsoft.com/office/officeart/2005/8/layout/chevron2"/>
    <dgm:cxn modelId="{E1EC9BD7-B266-443C-83CC-411E78C83704}" srcId="{DF59E66F-DB6F-4381-B62B-91EB72911469}" destId="{11BB170C-A6B4-4758-AFBE-D5675CA2907E}" srcOrd="0" destOrd="0" parTransId="{7D12492B-EB99-4C01-810E-432ACD1F3D3F}" sibTransId="{9CA8CB27-82E1-4C0F-9D54-099D4C54A0C6}"/>
    <dgm:cxn modelId="{10A9B26B-4695-4704-84AF-94CD8F6F898C}" type="presParOf" srcId="{5A8C62B3-441A-461A-9D21-A0EABDA77EED}" destId="{80EC8A53-6572-45F3-AE0F-B22FAB80288C}" srcOrd="0" destOrd="0" presId="urn:microsoft.com/office/officeart/2005/8/layout/chevron2"/>
    <dgm:cxn modelId="{4B0C9053-6D21-422D-936F-04FDD674E9FE}" type="presParOf" srcId="{80EC8A53-6572-45F3-AE0F-B22FAB80288C}" destId="{4CE3EFC2-F4F1-415C-8EE2-F7D4E3AD243D}" srcOrd="0" destOrd="0" presId="urn:microsoft.com/office/officeart/2005/8/layout/chevron2"/>
    <dgm:cxn modelId="{D7787D3B-D62D-4C44-B462-B64DBF3516DA}" type="presParOf" srcId="{80EC8A53-6572-45F3-AE0F-B22FAB80288C}" destId="{FDA2F6EC-ED7C-4221-9348-5177C6CBD24A}" srcOrd="1" destOrd="0" presId="urn:microsoft.com/office/officeart/2005/8/layout/chevron2"/>
    <dgm:cxn modelId="{3D61FD23-663E-49D6-BF10-9A6653133E73}" type="presParOf" srcId="{5A8C62B3-441A-461A-9D21-A0EABDA77EED}" destId="{5E61D8BB-3CFB-4575-8A21-53651D249652}" srcOrd="1" destOrd="0" presId="urn:microsoft.com/office/officeart/2005/8/layout/chevron2"/>
    <dgm:cxn modelId="{4F3AA568-C0EC-4709-9C0E-C9B03A146203}" type="presParOf" srcId="{5A8C62B3-441A-461A-9D21-A0EABDA77EED}" destId="{8740E7E7-D080-4081-B6E2-8D001EA76CB8}" srcOrd="2" destOrd="0" presId="urn:microsoft.com/office/officeart/2005/8/layout/chevron2"/>
    <dgm:cxn modelId="{71024475-AAEB-4ED5-8B4A-5230266CC7D0}" type="presParOf" srcId="{8740E7E7-D080-4081-B6E2-8D001EA76CB8}" destId="{8ECD336B-D682-49A4-B579-4551735C1703}" srcOrd="0" destOrd="0" presId="urn:microsoft.com/office/officeart/2005/8/layout/chevron2"/>
    <dgm:cxn modelId="{4B3689C9-DDB6-4A07-82E8-5EC89A9A968B}" type="presParOf" srcId="{8740E7E7-D080-4081-B6E2-8D001EA76CB8}" destId="{FF34CA1F-7A84-4513-A8AC-EC2B3ED6774C}" srcOrd="1" destOrd="0" presId="urn:microsoft.com/office/officeart/2005/8/layout/chevron2"/>
    <dgm:cxn modelId="{5B643D02-38AC-45F5-B01B-58A489419F78}" type="presParOf" srcId="{5A8C62B3-441A-461A-9D21-A0EABDA77EED}" destId="{D4756298-E7BA-4EA7-AAB2-45C248FDD78D}" srcOrd="3" destOrd="0" presId="urn:microsoft.com/office/officeart/2005/8/layout/chevron2"/>
    <dgm:cxn modelId="{D8F43F20-B433-4181-B8E1-D4C2B3B914ED}" type="presParOf" srcId="{5A8C62B3-441A-461A-9D21-A0EABDA77EED}" destId="{75995182-D9CF-4C8A-AD91-144DF8BA06F0}" srcOrd="4" destOrd="0" presId="urn:microsoft.com/office/officeart/2005/8/layout/chevron2"/>
    <dgm:cxn modelId="{256C0C56-57B2-476F-881F-50A0AB47F7FC}" type="presParOf" srcId="{75995182-D9CF-4C8A-AD91-144DF8BA06F0}" destId="{FCFA2CF7-1454-47B5-BF6C-B1D5ADC661A3}" srcOrd="0" destOrd="0" presId="urn:microsoft.com/office/officeart/2005/8/layout/chevron2"/>
    <dgm:cxn modelId="{776BA23C-F29E-46AA-9629-C4F431B509E5}" type="presParOf" srcId="{75995182-D9CF-4C8A-AD91-144DF8BA06F0}" destId="{58047615-9C90-4B87-9169-0D252C73C5EE}" srcOrd="1" destOrd="0" presId="urn:microsoft.com/office/officeart/2005/8/layout/chevron2"/>
    <dgm:cxn modelId="{E66330E9-4400-4407-9B34-74C7A17DC7FF}" type="presParOf" srcId="{5A8C62B3-441A-461A-9D21-A0EABDA77EED}" destId="{A9DD3A0A-A8B7-4B0C-9B89-C58C5B6CA2CE}" srcOrd="5" destOrd="0" presId="urn:microsoft.com/office/officeart/2005/8/layout/chevron2"/>
    <dgm:cxn modelId="{3B2ECCE2-4EFA-4044-BD81-033AECD1A10A}" type="presParOf" srcId="{5A8C62B3-441A-461A-9D21-A0EABDA77EED}" destId="{BA61E50B-4790-400E-9D9C-D03C121344E2}" srcOrd="6" destOrd="0" presId="urn:microsoft.com/office/officeart/2005/8/layout/chevron2"/>
    <dgm:cxn modelId="{A425B761-5819-442C-A264-F6009EDB6261}" type="presParOf" srcId="{BA61E50B-4790-400E-9D9C-D03C121344E2}" destId="{1A7259C4-8797-4519-AF07-BD80AEF54216}" srcOrd="0" destOrd="0" presId="urn:microsoft.com/office/officeart/2005/8/layout/chevron2"/>
    <dgm:cxn modelId="{23BDB9E6-63BD-418B-8175-DE848963CDE9}" type="presParOf" srcId="{BA61E50B-4790-400E-9D9C-D03C121344E2}" destId="{2597B65B-E26D-4CA1-8C58-6DC4E639BA1B}" srcOrd="1" destOrd="0" presId="urn:microsoft.com/office/officeart/2005/8/layout/chevron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10D57F-C3E0-48C5-870B-17365D1A6D22}">
      <dsp:nvSpPr>
        <dsp:cNvPr id="0" name=""/>
        <dsp:cNvSpPr/>
      </dsp:nvSpPr>
      <dsp:spPr>
        <a:xfrm>
          <a:off x="4" y="97981"/>
          <a:ext cx="7559991" cy="1234018"/>
        </a:xfrm>
        <a:prstGeom prst="roundRect">
          <a:avLst/>
        </a:prstGeom>
        <a:noFill/>
        <a:ln w="9525" cap="flat" cmpd="sng" algn="ctr">
          <a:noFill/>
          <a:prstDash val="solid"/>
        </a:ln>
        <a:effectLst/>
      </dsp:spPr>
      <dsp:style>
        <a:lnRef idx="1">
          <a:schemeClr val="accent3"/>
        </a:lnRef>
        <a:fillRef idx="3">
          <a:schemeClr val="accent3"/>
        </a:fillRef>
        <a:effectRef idx="2">
          <a:schemeClr val="accent3"/>
        </a:effectRef>
        <a:fontRef idx="minor">
          <a:schemeClr val="lt1"/>
        </a:fontRef>
      </dsp:style>
      <dsp:txBody>
        <a:bodyPr spcFirstLastPara="0" vert="horz" wrap="square" lIns="0" tIns="144000" rIns="0" bIns="36000" numCol="1" spcCol="1270" anchor="ctr" anchorCtr="0">
          <a:noAutofit/>
        </a:bodyPr>
        <a:lstStyle/>
        <a:p>
          <a:pPr marL="0" lvl="0" indent="0" algn="ctr" defTabSz="1422400" rtl="1">
            <a:lnSpc>
              <a:spcPts val="2400"/>
            </a:lnSpc>
            <a:spcBef>
              <a:spcPct val="0"/>
            </a:spcBef>
            <a:spcAft>
              <a:spcPts val="0"/>
            </a:spcAft>
          </a:pPr>
          <a:r>
            <a:rPr lang="he-IL" sz="2400" b="0" u="none" kern="1200" dirty="0" smtClean="0">
              <a:solidFill>
                <a:srgbClr val="660033"/>
              </a:solidFill>
              <a:latin typeface="David" panose="020E0502060401010101" pitchFamily="34" charset="-79"/>
              <a:ea typeface="+mn-ea"/>
              <a:cs typeface="David" panose="020E0502060401010101" pitchFamily="34" charset="-79"/>
            </a:rPr>
            <a:t>אכן, בבית הספר הציבורי</a:t>
          </a:r>
        </a:p>
        <a:p>
          <a:pPr marL="0" lvl="0" indent="0" algn="ctr" defTabSz="1422400" rtl="1">
            <a:lnSpc>
              <a:spcPts val="2400"/>
            </a:lnSpc>
            <a:spcBef>
              <a:spcPct val="0"/>
            </a:spcBef>
            <a:spcAft>
              <a:spcPts val="0"/>
            </a:spcAft>
          </a:pPr>
          <a:r>
            <a:rPr lang="he-IL" sz="2400" b="0" u="none" kern="1200" dirty="0" smtClean="0">
              <a:solidFill>
                <a:srgbClr val="660033"/>
              </a:solidFill>
              <a:latin typeface="David" panose="020E0502060401010101" pitchFamily="34" charset="-79"/>
              <a:ea typeface="+mn-ea"/>
              <a:cs typeface="David" panose="020E0502060401010101" pitchFamily="34" charset="-79"/>
            </a:rPr>
            <a:t>ניתן לנתק הקשר שבין השיוך החברתי – כלכלי </a:t>
          </a:r>
        </a:p>
        <a:p>
          <a:pPr marL="0" lvl="0" indent="0" algn="ctr" defTabSz="1422400" rtl="1">
            <a:lnSpc>
              <a:spcPts val="2400"/>
            </a:lnSpc>
            <a:spcBef>
              <a:spcPct val="0"/>
            </a:spcBef>
            <a:spcAft>
              <a:spcPts val="0"/>
            </a:spcAft>
          </a:pPr>
          <a:r>
            <a:rPr lang="he-IL" sz="2400" b="0" u="none" kern="1200" dirty="0" smtClean="0">
              <a:solidFill>
                <a:srgbClr val="660033"/>
              </a:solidFill>
              <a:latin typeface="David" panose="020E0502060401010101" pitchFamily="34" charset="-79"/>
              <a:ea typeface="+mn-ea"/>
              <a:cs typeface="David" panose="020E0502060401010101" pitchFamily="34" charset="-79"/>
            </a:rPr>
            <a:t>להישגים לימודיים</a:t>
          </a:r>
        </a:p>
      </dsp:txBody>
      <dsp:txXfrm>
        <a:off x="60244" y="158221"/>
        <a:ext cx="7439511" cy="111353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934912-F59D-4EAC-96B1-81A0DF0C213F}">
      <dsp:nvSpPr>
        <dsp:cNvPr id="0" name=""/>
        <dsp:cNvSpPr/>
      </dsp:nvSpPr>
      <dsp:spPr>
        <a:xfrm>
          <a:off x="0" y="771"/>
          <a:ext cx="8280000" cy="0"/>
        </a:xfrm>
        <a:prstGeom prst="line">
          <a:avLst/>
        </a:prstGeom>
        <a:gradFill rotWithShape="0">
          <a:gsLst>
            <a:gs pos="0">
              <a:schemeClr val="accent3">
                <a:alpha val="90000"/>
                <a:hueOff val="0"/>
                <a:satOff val="0"/>
                <a:lumOff val="0"/>
                <a:alphaOff val="0"/>
                <a:shade val="51000"/>
                <a:satMod val="130000"/>
              </a:schemeClr>
            </a:gs>
            <a:gs pos="80000">
              <a:schemeClr val="accent3">
                <a:alpha val="90000"/>
                <a:hueOff val="0"/>
                <a:satOff val="0"/>
                <a:lumOff val="0"/>
                <a:alphaOff val="0"/>
                <a:shade val="93000"/>
                <a:satMod val="130000"/>
              </a:schemeClr>
            </a:gs>
            <a:gs pos="100000">
              <a:schemeClr val="accent3">
                <a:alpha val="90000"/>
                <a:hueOff val="0"/>
                <a:satOff val="0"/>
                <a:lumOff val="0"/>
                <a:alphaOff val="0"/>
                <a:shade val="94000"/>
                <a:satMod val="135000"/>
              </a:schemeClr>
            </a:gs>
          </a:gsLst>
          <a:lin ang="16200000" scaled="0"/>
        </a:gradFill>
        <a:ln w="9525" cap="flat" cmpd="sng" algn="ctr">
          <a:solidFill>
            <a:schemeClr val="accent3">
              <a:alpha val="9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sp>
    <dsp:sp modelId="{359905C3-E0A5-4156-A038-0E75045AD44F}">
      <dsp:nvSpPr>
        <dsp:cNvPr id="0" name=""/>
        <dsp:cNvSpPr/>
      </dsp:nvSpPr>
      <dsp:spPr>
        <a:xfrm>
          <a:off x="0" y="771"/>
          <a:ext cx="8280000" cy="1578895"/>
        </a:xfrm>
        <a:prstGeom prst="rect">
          <a:avLst/>
        </a:prstGeom>
        <a:noFill/>
        <a:ln w="9525" cap="flat" cmpd="sng" algn="ctr">
          <a:noFill/>
          <a:prstDash val="solid"/>
        </a:ln>
        <a:effectLst/>
      </dsp:spPr>
      <dsp:style>
        <a:lnRef idx="1">
          <a:schemeClr val="accent3"/>
        </a:lnRef>
        <a:fillRef idx="3">
          <a:schemeClr val="accent3"/>
        </a:fillRef>
        <a:effectRef idx="2">
          <a:schemeClr val="accent3"/>
        </a:effectRef>
        <a:fontRef idx="minor">
          <a:schemeClr val="lt1"/>
        </a:fontRef>
      </dsp:style>
      <dsp:txBody>
        <a:bodyPr spcFirstLastPara="0" vert="horz" wrap="square" lIns="0" tIns="36000" rIns="0" bIns="36000" numCol="1" spcCol="1270" anchor="t" anchorCtr="0">
          <a:noAutofit/>
        </a:bodyPr>
        <a:lstStyle/>
        <a:p>
          <a:pPr marL="0" lvl="0" indent="0" algn="r" defTabSz="1422400" rtl="1">
            <a:lnSpc>
              <a:spcPct val="100000"/>
            </a:lnSpc>
            <a:spcBef>
              <a:spcPct val="0"/>
            </a:spcBef>
            <a:spcAft>
              <a:spcPts val="0"/>
            </a:spcAft>
          </a:pPr>
          <a:r>
            <a:rPr lang="he-IL" sz="1600" b="1" u="none" kern="1200" dirty="0" smtClean="0">
              <a:solidFill>
                <a:schemeClr val="accent5">
                  <a:lumMod val="50000"/>
                </a:schemeClr>
              </a:solidFill>
              <a:latin typeface="David" panose="020E0502060401010101" pitchFamily="34" charset="-79"/>
              <a:ea typeface="+mn-ea"/>
              <a:cs typeface="David" panose="020E0502060401010101" pitchFamily="34" charset="-79"/>
            </a:rPr>
            <a:t>1. </a:t>
          </a:r>
          <a:r>
            <a:rPr lang="he-IL" sz="1600" b="1" u="none" kern="1200" dirty="0" err="1" smtClean="0">
              <a:solidFill>
                <a:schemeClr val="accent5">
                  <a:lumMod val="50000"/>
                </a:schemeClr>
              </a:solidFill>
              <a:latin typeface="David" panose="020E0502060401010101" pitchFamily="34" charset="-79"/>
              <a:ea typeface="+mn-ea"/>
              <a:cs typeface="David" panose="020E0502060401010101" pitchFamily="34" charset="-79"/>
            </a:rPr>
            <a:t>תוכנית</a:t>
          </a:r>
          <a:r>
            <a:rPr lang="he-IL" sz="1600" b="1" u="none" kern="1200" dirty="0" smtClean="0">
              <a:solidFill>
                <a:schemeClr val="accent5">
                  <a:lumMod val="50000"/>
                </a:schemeClr>
              </a:solidFill>
              <a:latin typeface="David" panose="020E0502060401010101" pitchFamily="34" charset="-79"/>
              <a:ea typeface="+mn-ea"/>
              <a:cs typeface="David" panose="020E0502060401010101" pitchFamily="34" charset="-79"/>
            </a:rPr>
            <a:t> יכולות סטארט לבגרות ולמניעת נשירה</a:t>
          </a:r>
        </a:p>
        <a:p>
          <a:pPr marL="0" lvl="0" indent="0" algn="r" defTabSz="1422400" rtl="1">
            <a:lnSpc>
              <a:spcPts val="1400"/>
            </a:lnSpc>
            <a:spcBef>
              <a:spcPct val="0"/>
            </a:spcBef>
            <a:spcAft>
              <a:spcPts val="0"/>
            </a:spcAft>
          </a:pPr>
          <a:r>
            <a:rPr lang="he-IL" sz="1300" kern="1200" dirty="0" smtClean="0">
              <a:solidFill>
                <a:schemeClr val="accent5">
                  <a:lumMod val="50000"/>
                </a:schemeClr>
              </a:solidFill>
              <a:effectLst/>
              <a:latin typeface="Arial" panose="020B0604020202020204" pitchFamily="34" charset="0"/>
              <a:ea typeface="Times New Roman" panose="02020603050405020304" pitchFamily="18" charset="0"/>
              <a:cs typeface="David" panose="020E0502060401010101" pitchFamily="34" charset="-79"/>
            </a:rPr>
            <a:t>התוכנית מקבלת תלמידי כיתה ט' בסיכון,</a:t>
          </a:r>
          <a:r>
            <a:rPr lang="he-IL" sz="1300" b="1" kern="1200" dirty="0" smtClean="0">
              <a:solidFill>
                <a:schemeClr val="accent5">
                  <a:lumMod val="50000"/>
                </a:schemeClr>
              </a:solidFill>
              <a:effectLst/>
              <a:latin typeface="Arial" panose="020B0604020202020204" pitchFamily="34" charset="0"/>
              <a:ea typeface="Times New Roman" panose="02020603050405020304" pitchFamily="18" charset="0"/>
              <a:cs typeface="David" panose="020E0502060401010101" pitchFamily="34" charset="-79"/>
            </a:rPr>
            <a:t> בעלי ההישגים הנמוכים </a:t>
          </a:r>
          <a:r>
            <a:rPr lang="he-IL" sz="1300" b="1" u="sng" kern="1200" dirty="0" smtClean="0">
              <a:solidFill>
                <a:schemeClr val="accent5">
                  <a:lumMod val="50000"/>
                </a:schemeClr>
              </a:solidFill>
              <a:effectLst/>
              <a:latin typeface="Arial" panose="020B0604020202020204" pitchFamily="34" charset="0"/>
              <a:ea typeface="Times New Roman" panose="02020603050405020304" pitchFamily="18" charset="0"/>
              <a:cs typeface="David" panose="020E0502060401010101" pitchFamily="34" charset="-79"/>
            </a:rPr>
            <a:t>ביותר</a:t>
          </a:r>
          <a:r>
            <a:rPr lang="he-IL" sz="1300" b="1" kern="1200" dirty="0" smtClean="0">
              <a:solidFill>
                <a:schemeClr val="accent5">
                  <a:lumMod val="50000"/>
                </a:schemeClr>
              </a:solidFill>
              <a:effectLst/>
              <a:latin typeface="Arial" panose="020B0604020202020204" pitchFamily="34" charset="0"/>
              <a:ea typeface="Times New Roman" panose="02020603050405020304" pitchFamily="18" charset="0"/>
              <a:cs typeface="David" panose="020E0502060401010101" pitchFamily="34" charset="-79"/>
            </a:rPr>
            <a:t> בשכבה ט'</a:t>
          </a:r>
          <a:r>
            <a:rPr lang="he-IL" sz="1300" kern="1200" dirty="0" smtClean="0">
              <a:solidFill>
                <a:schemeClr val="accent5">
                  <a:lumMod val="50000"/>
                </a:schemeClr>
              </a:solidFill>
              <a:effectLst/>
              <a:latin typeface="Arial" panose="020B0604020202020204" pitchFamily="34" charset="0"/>
              <a:ea typeface="Times New Roman" panose="02020603050405020304" pitchFamily="18" charset="0"/>
              <a:cs typeface="David" panose="020E0502060401010101" pitchFamily="34" charset="-79"/>
            </a:rPr>
            <a:t>, שמרביתם בעלי לפחות 7 ציונים שליליים מתוקננים, </a:t>
          </a:r>
          <a:r>
            <a:rPr lang="he-IL" sz="1300" b="0" kern="1200" dirty="0" smtClean="0">
              <a:solidFill>
                <a:schemeClr val="accent5">
                  <a:lumMod val="50000"/>
                </a:schemeClr>
              </a:solidFill>
              <a:effectLst/>
              <a:latin typeface="Arial" panose="020B0604020202020204" pitchFamily="34" charset="0"/>
              <a:ea typeface="Times New Roman" panose="02020603050405020304" pitchFamily="18" charset="0"/>
              <a:cs typeface="David" panose="020E0502060401010101" pitchFamily="34" charset="-79"/>
            </a:rPr>
            <a:t>ובנשירה סמויה</a:t>
          </a:r>
          <a:r>
            <a:rPr lang="he-IL" sz="1300" kern="1200" dirty="0" smtClean="0">
              <a:solidFill>
                <a:schemeClr val="accent5">
                  <a:lumMod val="50000"/>
                </a:schemeClr>
              </a:solidFill>
              <a:effectLst/>
              <a:latin typeface="Arial" panose="020B0604020202020204" pitchFamily="34" charset="0"/>
              <a:ea typeface="Times New Roman" panose="02020603050405020304" pitchFamily="18" charset="0"/>
              <a:cs typeface="David" panose="020E0502060401010101" pitchFamily="34" charset="-79"/>
            </a:rPr>
            <a:t>. בתהליך תלת שנתי (מסיום ט', ועד </a:t>
          </a:r>
          <a:r>
            <a:rPr lang="he-IL" sz="1300" kern="1200" dirty="0" err="1" smtClean="0">
              <a:solidFill>
                <a:schemeClr val="accent5">
                  <a:lumMod val="50000"/>
                </a:schemeClr>
              </a:solidFill>
              <a:effectLst/>
              <a:latin typeface="Arial" panose="020B0604020202020204" pitchFamily="34" charset="0"/>
              <a:ea typeface="Times New Roman" panose="02020603050405020304" pitchFamily="18" charset="0"/>
              <a:cs typeface="David" panose="020E0502060401010101" pitchFamily="34" charset="-79"/>
            </a:rPr>
            <a:t>יב</a:t>
          </a:r>
          <a:r>
            <a:rPr lang="he-IL" sz="1300" kern="1200" dirty="0" smtClean="0">
              <a:solidFill>
                <a:schemeClr val="accent5">
                  <a:lumMod val="50000"/>
                </a:schemeClr>
              </a:solidFill>
              <a:effectLst/>
              <a:latin typeface="Arial" panose="020B0604020202020204" pitchFamily="34" charset="0"/>
              <a:ea typeface="Times New Roman" panose="02020603050405020304" pitchFamily="18" charset="0"/>
              <a:cs typeface="David" panose="020E0502060401010101" pitchFamily="34" charset="-79"/>
            </a:rPr>
            <a:t>'), מובנה ובלתי שגרתי בכיתות </a:t>
          </a:r>
          <a:r>
            <a:rPr lang="he-IL" sz="1300" kern="1200" dirty="0" err="1" smtClean="0">
              <a:solidFill>
                <a:schemeClr val="accent5">
                  <a:lumMod val="50000"/>
                </a:schemeClr>
              </a:solidFill>
              <a:effectLst/>
              <a:latin typeface="Arial" panose="020B0604020202020204" pitchFamily="34" charset="0"/>
              <a:ea typeface="Times New Roman" panose="02020603050405020304" pitchFamily="18" charset="0"/>
              <a:cs typeface="David" panose="020E0502060401010101" pitchFamily="34" charset="-79"/>
            </a:rPr>
            <a:t>יעודיות</a:t>
          </a:r>
          <a:r>
            <a:rPr lang="he-IL" sz="1300" kern="1200" dirty="0" smtClean="0">
              <a:solidFill>
                <a:schemeClr val="accent5">
                  <a:lumMod val="50000"/>
                </a:schemeClr>
              </a:solidFill>
              <a:effectLst/>
              <a:latin typeface="Arial" panose="020B0604020202020204" pitchFamily="34" charset="0"/>
              <a:ea typeface="Times New Roman" panose="02020603050405020304" pitchFamily="18" charset="0"/>
              <a:cs typeface="David" panose="020E0502060401010101" pitchFamily="34" charset="-79"/>
            </a:rPr>
            <a:t>, התלמידים רוכשים מיומנויות למידה, התנהגות, תחושת השתייכות, אמונה ביכולת, רוכשים תעודת בגרות, ונשירתם הצפויה נמנעת.</a:t>
          </a:r>
          <a:endParaRPr lang="he-IL" sz="1300" b="1" u="none" kern="1200" dirty="0" smtClean="0">
            <a:solidFill>
              <a:schemeClr val="accent5">
                <a:lumMod val="50000"/>
              </a:schemeClr>
            </a:solidFill>
            <a:latin typeface="David" panose="020E0502060401010101" pitchFamily="34" charset="-79"/>
            <a:ea typeface="+mn-ea"/>
            <a:cs typeface="David" panose="020E0502060401010101" pitchFamily="34" charset="-79"/>
          </a:endParaRPr>
        </a:p>
        <a:p>
          <a:pPr marL="0" lvl="0" indent="0" algn="r" defTabSz="1422400" rtl="1">
            <a:lnSpc>
              <a:spcPts val="1400"/>
            </a:lnSpc>
            <a:spcBef>
              <a:spcPct val="0"/>
            </a:spcBef>
            <a:spcAft>
              <a:spcPts val="0"/>
            </a:spcAft>
          </a:pPr>
          <a:r>
            <a:rPr lang="he-IL" sz="1300" kern="1200" dirty="0" smtClean="0">
              <a:solidFill>
                <a:schemeClr val="accent5">
                  <a:lumMod val="50000"/>
                </a:schemeClr>
              </a:solidFill>
              <a:latin typeface="David" panose="020E0502060401010101" pitchFamily="34" charset="-79"/>
              <a:cs typeface="David" panose="020E0502060401010101" pitchFamily="34" charset="-79"/>
            </a:rPr>
            <a:t>התכנית - מופעלת על ידי </a:t>
          </a:r>
          <a:r>
            <a:rPr lang="he-IL" sz="1300" b="0" kern="1200" dirty="0" smtClean="0">
              <a:solidFill>
                <a:schemeClr val="accent5">
                  <a:lumMod val="50000"/>
                </a:schemeClr>
              </a:solidFill>
              <a:latin typeface="David" panose="020E0502060401010101" pitchFamily="34" charset="-79"/>
              <a:cs typeface="David" panose="020E0502060401010101" pitchFamily="34" charset="-79"/>
            </a:rPr>
            <a:t>רכזים ומורים מבתיה"ס </a:t>
          </a:r>
          <a:r>
            <a:rPr lang="he-IL" sz="1300" kern="1200" dirty="0" smtClean="0">
              <a:solidFill>
                <a:schemeClr val="accent5">
                  <a:lumMod val="50000"/>
                </a:schemeClr>
              </a:solidFill>
              <a:latin typeface="David" panose="020E0502060401010101" pitchFamily="34" charset="-79"/>
              <a:cs typeface="David" panose="020E0502060401010101" pitchFamily="34" charset="-79"/>
            </a:rPr>
            <a:t>(הכשרה ולווי פדגוגי ע"י צוות המנחים של יכולות) </a:t>
          </a:r>
          <a:r>
            <a:rPr lang="he-IL" sz="1300" b="0" kern="1200" dirty="0" smtClean="0">
              <a:solidFill>
                <a:schemeClr val="accent5">
                  <a:lumMod val="50000"/>
                </a:schemeClr>
              </a:solidFill>
              <a:latin typeface="David" panose="020E0502060401010101" pitchFamily="34" charset="-79"/>
              <a:cs typeface="David" panose="020E0502060401010101" pitchFamily="34" charset="-79"/>
            </a:rPr>
            <a:t>ובהנהגת מנהלי בתיה"ס</a:t>
          </a:r>
          <a:r>
            <a:rPr lang="he-IL" sz="1300" kern="1200" dirty="0" smtClean="0">
              <a:solidFill>
                <a:schemeClr val="accent5">
                  <a:lumMod val="50000"/>
                </a:schemeClr>
              </a:solidFill>
              <a:latin typeface="David" panose="020E0502060401010101" pitchFamily="34" charset="-79"/>
              <a:cs typeface="David" panose="020E0502060401010101" pitchFamily="34" charset="-79"/>
            </a:rPr>
            <a:t>, בשיתוף אגפי החינוך, הפיקוח במשרד החינוך, אגף לנוער בסיכון ורשתות. במסגרת התכנית התלמידים לומדים בשעות הפעילות של ביה"ס, אחה"צ, בשעות הערב ובחלק מחופשות ביה"ס, בכיתות ייעודיות בהם מופעלים עקרונות הלמידה המואצת של יכולות, כשינוי מבני צומח ומסלול עיוני מואץ.</a:t>
          </a:r>
          <a:endParaRPr lang="he-IL" sz="1300" b="0" u="none" kern="1200" dirty="0" smtClean="0">
            <a:solidFill>
              <a:schemeClr val="accent5">
                <a:lumMod val="50000"/>
              </a:schemeClr>
            </a:solidFill>
            <a:latin typeface="David" panose="020E0502060401010101" pitchFamily="34" charset="-79"/>
            <a:ea typeface="+mn-ea"/>
            <a:cs typeface="David" panose="020E0502060401010101" pitchFamily="34" charset="-79"/>
          </a:endParaRPr>
        </a:p>
        <a:p>
          <a:pPr marL="0" lvl="0" indent="0" algn="r" defTabSz="1422400" rtl="1">
            <a:lnSpc>
              <a:spcPct val="100000"/>
            </a:lnSpc>
            <a:spcBef>
              <a:spcPct val="0"/>
            </a:spcBef>
            <a:spcAft>
              <a:spcPts val="0"/>
            </a:spcAft>
            <a:tabLst>
              <a:tab pos="1701800" algn="l"/>
            </a:tabLst>
          </a:pPr>
          <a:endParaRPr lang="he-IL" sz="1400" b="1" u="none" kern="1200" dirty="0" smtClean="0">
            <a:solidFill>
              <a:prstClr val="white"/>
            </a:solidFill>
            <a:latin typeface="David" panose="020E0502060401010101" pitchFamily="34" charset="-79"/>
            <a:ea typeface="+mn-ea"/>
            <a:cs typeface="David" panose="020E0502060401010101" pitchFamily="34" charset="-79"/>
            <a:sym typeface="Wingdings 2" panose="05020102010507070707" pitchFamily="18" charset="2"/>
          </a:endParaRPr>
        </a:p>
      </dsp:txBody>
      <dsp:txXfrm>
        <a:off x="0" y="771"/>
        <a:ext cx="8280000" cy="157889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F9AF4A-6449-4C73-80D1-CC7B2C97D0D6}">
      <dsp:nvSpPr>
        <dsp:cNvPr id="0" name=""/>
        <dsp:cNvSpPr/>
      </dsp:nvSpPr>
      <dsp:spPr>
        <a:xfrm>
          <a:off x="0" y="0"/>
          <a:ext cx="8280000" cy="0"/>
        </a:xfrm>
        <a:prstGeom prst="line">
          <a:avLst/>
        </a:prstGeom>
        <a:gradFill rotWithShape="0">
          <a:gsLst>
            <a:gs pos="0">
              <a:schemeClr val="accent3">
                <a:alpha val="90000"/>
                <a:hueOff val="0"/>
                <a:satOff val="0"/>
                <a:lumOff val="0"/>
                <a:alphaOff val="0"/>
                <a:shade val="51000"/>
                <a:satMod val="130000"/>
              </a:schemeClr>
            </a:gs>
            <a:gs pos="80000">
              <a:schemeClr val="accent3">
                <a:alpha val="90000"/>
                <a:hueOff val="0"/>
                <a:satOff val="0"/>
                <a:lumOff val="0"/>
                <a:alphaOff val="0"/>
                <a:shade val="93000"/>
                <a:satMod val="130000"/>
              </a:schemeClr>
            </a:gs>
            <a:gs pos="100000">
              <a:schemeClr val="accent3">
                <a:alpha val="90000"/>
                <a:hueOff val="0"/>
                <a:satOff val="0"/>
                <a:lumOff val="0"/>
                <a:alphaOff val="0"/>
                <a:shade val="94000"/>
                <a:satMod val="135000"/>
              </a:schemeClr>
            </a:gs>
          </a:gsLst>
          <a:lin ang="16200000" scaled="0"/>
        </a:gradFill>
        <a:ln w="9525" cap="flat" cmpd="sng" algn="ctr">
          <a:solidFill>
            <a:schemeClr val="accent3">
              <a:alpha val="9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sp>
    <dsp:sp modelId="{7FAB2E4A-E393-45E4-8CE9-8D1C3E6DFD5F}">
      <dsp:nvSpPr>
        <dsp:cNvPr id="0" name=""/>
        <dsp:cNvSpPr/>
      </dsp:nvSpPr>
      <dsp:spPr>
        <a:xfrm>
          <a:off x="0" y="0"/>
          <a:ext cx="8280000" cy="1332011"/>
        </a:xfrm>
        <a:prstGeom prst="rect">
          <a:avLst/>
        </a:prstGeom>
        <a:noFill/>
        <a:ln w="9525" cap="flat" cmpd="sng" algn="ctr">
          <a:noFill/>
          <a:prstDash val="solid"/>
        </a:ln>
        <a:effectLst/>
      </dsp:spPr>
      <dsp:style>
        <a:lnRef idx="1">
          <a:schemeClr val="accent3"/>
        </a:lnRef>
        <a:fillRef idx="3">
          <a:schemeClr val="accent3"/>
        </a:fillRef>
        <a:effectRef idx="2">
          <a:schemeClr val="accent3"/>
        </a:effectRef>
        <a:fontRef idx="minor">
          <a:schemeClr val="lt1"/>
        </a:fontRef>
      </dsp:style>
      <dsp:txBody>
        <a:bodyPr spcFirstLastPara="0" vert="horz" wrap="square" lIns="0" tIns="36000" rIns="0" bIns="36000" numCol="1" spcCol="1270" anchor="t" anchorCtr="0">
          <a:noAutofit/>
        </a:bodyPr>
        <a:lstStyle/>
        <a:p>
          <a:pPr marL="0" lvl="0" indent="0" algn="r" defTabSz="1422400" rtl="1">
            <a:lnSpc>
              <a:spcPts val="1500"/>
            </a:lnSpc>
            <a:spcBef>
              <a:spcPct val="0"/>
            </a:spcBef>
            <a:spcAft>
              <a:spcPts val="0"/>
            </a:spcAft>
            <a:tabLst>
              <a:tab pos="1701800" algn="l"/>
            </a:tabLst>
          </a:pPr>
          <a:r>
            <a:rPr lang="he-IL" sz="1600" b="1" u="none" kern="1200" dirty="0" smtClean="0">
              <a:solidFill>
                <a:srgbClr val="82794A"/>
              </a:solidFill>
              <a:latin typeface="David" panose="020E0502060401010101" pitchFamily="34" charset="-79"/>
              <a:ea typeface="+mn-ea"/>
              <a:cs typeface="David" panose="020E0502060401010101" pitchFamily="34" charset="-79"/>
              <a:sym typeface="Wingdings 2" panose="05020102010507070707" pitchFamily="18" charset="2"/>
            </a:rPr>
            <a:t>2. </a:t>
          </a:r>
          <a:r>
            <a:rPr lang="he-IL" sz="1600" b="1" u="none" kern="1200" dirty="0" err="1" smtClean="0">
              <a:solidFill>
                <a:srgbClr val="82794A"/>
              </a:solidFill>
              <a:latin typeface="David" panose="020E0502060401010101" pitchFamily="34" charset="-79"/>
              <a:ea typeface="+mn-ea"/>
              <a:cs typeface="David" panose="020E0502060401010101" pitchFamily="34" charset="-79"/>
              <a:sym typeface="Wingdings 2" panose="05020102010507070707" pitchFamily="18" charset="2"/>
            </a:rPr>
            <a:t>תוכנית</a:t>
          </a:r>
          <a:r>
            <a:rPr lang="he-IL" sz="1600" b="1" u="none" kern="1200" dirty="0" smtClean="0">
              <a:solidFill>
                <a:srgbClr val="82794A"/>
              </a:solidFill>
              <a:latin typeface="David" panose="020E0502060401010101" pitchFamily="34" charset="-79"/>
              <a:ea typeface="+mn-ea"/>
              <a:cs typeface="David" panose="020E0502060401010101" pitchFamily="34" charset="-79"/>
              <a:sym typeface="Wingdings 2" panose="05020102010507070707" pitchFamily="18" charset="2"/>
            </a:rPr>
            <a:t> יכולות לבגרות – מקצוע/</a:t>
          </a:r>
          <a:r>
            <a:rPr lang="he-IL" sz="1600" b="1" u="none" kern="1200" dirty="0" err="1" smtClean="0">
              <a:solidFill>
                <a:srgbClr val="82794A"/>
              </a:solidFill>
              <a:latin typeface="David" panose="020E0502060401010101" pitchFamily="34" charset="-79"/>
              <a:ea typeface="+mn-ea"/>
              <a:cs typeface="David" panose="020E0502060401010101" pitchFamily="34" charset="-79"/>
              <a:sym typeface="Wingdings 2" panose="05020102010507070707" pitchFamily="18" charset="2"/>
            </a:rPr>
            <a:t>ות</a:t>
          </a:r>
          <a:r>
            <a:rPr lang="he-IL" sz="1600" b="1" u="none" kern="1200" dirty="0" smtClean="0">
              <a:solidFill>
                <a:srgbClr val="82794A"/>
              </a:solidFill>
              <a:latin typeface="David" panose="020E0502060401010101" pitchFamily="34" charset="-79"/>
              <a:ea typeface="+mn-ea"/>
              <a:cs typeface="David" panose="020E0502060401010101" pitchFamily="34" charset="-79"/>
              <a:sym typeface="Wingdings 2" panose="05020102010507070707" pitchFamily="18" charset="2"/>
            </a:rPr>
            <a:t> חסם</a:t>
          </a:r>
        </a:p>
        <a:p>
          <a:pPr marL="0" lvl="0" indent="0" algn="r" defTabSz="1422400" rtl="1">
            <a:lnSpc>
              <a:spcPts val="1500"/>
            </a:lnSpc>
            <a:spcBef>
              <a:spcPct val="0"/>
            </a:spcBef>
            <a:spcAft>
              <a:spcPts val="0"/>
            </a:spcAft>
            <a:tabLst>
              <a:tab pos="1701800" algn="l"/>
            </a:tabLst>
          </a:pPr>
          <a:r>
            <a:rPr lang="he-IL" sz="1200" kern="1200" dirty="0" smtClean="0">
              <a:solidFill>
                <a:srgbClr val="82794A"/>
              </a:solidFill>
              <a:effectLst/>
              <a:latin typeface="David" panose="020E0502060401010101" pitchFamily="34" charset="-79"/>
              <a:ea typeface="Times New Roman" panose="02020603050405020304" pitchFamily="18" charset="0"/>
              <a:cs typeface="David" panose="020E0502060401010101" pitchFamily="34" charset="-79"/>
            </a:rPr>
            <a:t>התכנית מקבלת אליה תלמידי יא'-</a:t>
          </a:r>
          <a:r>
            <a:rPr lang="he-IL" sz="1200" kern="1200" dirty="0" err="1" smtClean="0">
              <a:solidFill>
                <a:srgbClr val="82794A"/>
              </a:solidFill>
              <a:effectLst/>
              <a:latin typeface="David" panose="020E0502060401010101" pitchFamily="34" charset="-79"/>
              <a:ea typeface="Times New Roman" panose="02020603050405020304" pitchFamily="18" charset="0"/>
              <a:cs typeface="David" panose="020E0502060401010101" pitchFamily="34" charset="-79"/>
            </a:rPr>
            <a:t>יב</a:t>
          </a:r>
          <a:r>
            <a:rPr lang="he-IL" sz="1200" kern="1200" dirty="0" smtClean="0">
              <a:solidFill>
                <a:srgbClr val="82794A"/>
              </a:solidFill>
              <a:effectLst/>
              <a:latin typeface="David" panose="020E0502060401010101" pitchFamily="34" charset="-79"/>
              <a:ea typeface="Times New Roman" panose="02020603050405020304" pitchFamily="18" charset="0"/>
              <a:cs typeface="David" panose="020E0502060401010101" pitchFamily="34" charset="-79"/>
            </a:rPr>
            <a:t>' שנכשלו ו/ או שעפ"י חוות הדעת של ביה"ס לא יעמדו בהצלחה באחד או שניים ממקצועות הבגרות, המהווה/ים עבורם חסם לרכישת תעודת בגרות. בתהליך סימסטריאלי, בו מיושמת שיטת הלמידה המואצת של יכולות, צוותי הוראה מבתיה"ס מובילים תלמידים אלו להצלחה בבחינת הבגרות במקצוע/</a:t>
          </a:r>
          <a:r>
            <a:rPr lang="he-IL" sz="1200" kern="1200" dirty="0" err="1" smtClean="0">
              <a:solidFill>
                <a:srgbClr val="82794A"/>
              </a:solidFill>
              <a:effectLst/>
              <a:latin typeface="David" panose="020E0502060401010101" pitchFamily="34" charset="-79"/>
              <a:ea typeface="Times New Roman" panose="02020603050405020304" pitchFamily="18" charset="0"/>
              <a:cs typeface="David" panose="020E0502060401010101" pitchFamily="34" charset="-79"/>
            </a:rPr>
            <a:t>ות</a:t>
          </a:r>
          <a:r>
            <a:rPr lang="he-IL" sz="1200" kern="1200" dirty="0" smtClean="0">
              <a:solidFill>
                <a:srgbClr val="82794A"/>
              </a:solidFill>
              <a:effectLst/>
              <a:latin typeface="David" panose="020E0502060401010101" pitchFamily="34" charset="-79"/>
              <a:ea typeface="Times New Roman" panose="02020603050405020304" pitchFamily="18" charset="0"/>
              <a:cs typeface="David" panose="020E0502060401010101" pitchFamily="34" charset="-79"/>
            </a:rPr>
            <a:t> החסם, ובכך גם לזכאות לתעודת בגרות.</a:t>
          </a:r>
          <a:endParaRPr lang="en-US" sz="1200" kern="1200" dirty="0" smtClean="0">
            <a:solidFill>
              <a:srgbClr val="82794A"/>
            </a:solidFill>
            <a:effectLst/>
            <a:latin typeface="David" panose="020E0502060401010101" pitchFamily="34" charset="-79"/>
            <a:ea typeface="Times New Roman" panose="02020603050405020304" pitchFamily="18" charset="0"/>
            <a:cs typeface="David" panose="020E0502060401010101" pitchFamily="34" charset="-79"/>
          </a:endParaRPr>
        </a:p>
        <a:p>
          <a:pPr marL="0" lvl="0" indent="0" algn="r" defTabSz="1422400" rtl="1">
            <a:lnSpc>
              <a:spcPts val="1500"/>
            </a:lnSpc>
            <a:spcBef>
              <a:spcPct val="0"/>
            </a:spcBef>
            <a:spcAft>
              <a:spcPts val="0"/>
            </a:spcAft>
          </a:pPr>
          <a:r>
            <a:rPr lang="he-IL" sz="1200" kern="1200" dirty="0" smtClean="0">
              <a:solidFill>
                <a:srgbClr val="82794A"/>
              </a:solidFill>
              <a:effectLst/>
              <a:latin typeface="Arial" panose="020B0604020202020204" pitchFamily="34" charset="0"/>
              <a:ea typeface="Times New Roman" panose="02020603050405020304" pitchFamily="18" charset="0"/>
              <a:cs typeface="David" panose="020E0502060401010101" pitchFamily="34" charset="-79"/>
            </a:rPr>
            <a:t>התכנית מופעלת ע"י </a:t>
          </a:r>
          <a:r>
            <a:rPr lang="he-IL" sz="1200" b="1" kern="1200" dirty="0" smtClean="0">
              <a:solidFill>
                <a:srgbClr val="82794A"/>
              </a:solidFill>
              <a:effectLst/>
              <a:latin typeface="Arial" panose="020B0604020202020204" pitchFamily="34" charset="0"/>
              <a:ea typeface="Times New Roman" panose="02020603050405020304" pitchFamily="18" charset="0"/>
              <a:cs typeface="David" panose="020E0502060401010101" pitchFamily="34" charset="-79"/>
            </a:rPr>
            <a:t>רכזים ומורים מבתיה"ס התיכוניים</a:t>
          </a:r>
          <a:r>
            <a:rPr lang="he-IL" sz="1200" kern="1200" dirty="0" smtClean="0">
              <a:solidFill>
                <a:srgbClr val="82794A"/>
              </a:solidFill>
              <a:effectLst/>
              <a:latin typeface="Arial" panose="020B0604020202020204" pitchFamily="34" charset="0"/>
              <a:ea typeface="Times New Roman" panose="02020603050405020304" pitchFamily="18" charset="0"/>
              <a:cs typeface="David" panose="020E0502060401010101" pitchFamily="34" charset="-79"/>
            </a:rPr>
            <a:t> (הכשרה ולווי פדגוגי ע"י צוות המנחים של עמותת יכולות) ובהנהגת מנהלי בתיה"ס </a:t>
          </a:r>
          <a:r>
            <a:rPr lang="he-IL" sz="1200" kern="1200" dirty="0" smtClean="0">
              <a:solidFill>
                <a:srgbClr val="82794A"/>
              </a:solidFill>
              <a:latin typeface="David" panose="020E0502060401010101" pitchFamily="34" charset="-79"/>
              <a:cs typeface="David" panose="020E0502060401010101" pitchFamily="34" charset="-79"/>
            </a:rPr>
            <a:t>, בשיתוף אגפי החינוך, הפיקוח במשרד החינוך ורשתות. </a:t>
          </a:r>
          <a:r>
            <a:rPr lang="he-IL" sz="1200" kern="1200" dirty="0" smtClean="0">
              <a:solidFill>
                <a:srgbClr val="82794A"/>
              </a:solidFill>
              <a:effectLst/>
              <a:latin typeface="Arial" panose="020B0604020202020204" pitchFamily="34" charset="0"/>
              <a:ea typeface="Times New Roman" panose="02020603050405020304" pitchFamily="18" charset="0"/>
              <a:cs typeface="David" panose="020E0502060401010101" pitchFamily="34" charset="-79"/>
            </a:rPr>
            <a:t>במסגרת התכנית התלמידים לומדים בשעות אחה"צ והערב, ובחלק מחופשות ביה"ס, בקבוצות ייעודיות. </a:t>
          </a:r>
          <a:endParaRPr lang="he-IL" sz="1200" b="1" u="none" kern="1200" dirty="0" smtClean="0">
            <a:solidFill>
              <a:srgbClr val="82794A"/>
            </a:solidFill>
            <a:latin typeface="David" panose="020E0502060401010101" pitchFamily="34" charset="-79"/>
            <a:ea typeface="+mn-ea"/>
            <a:cs typeface="David" panose="020E0502060401010101" pitchFamily="34" charset="-79"/>
            <a:sym typeface="Wingdings 2" panose="05020102010507070707" pitchFamily="18" charset="2"/>
          </a:endParaRPr>
        </a:p>
      </dsp:txBody>
      <dsp:txXfrm>
        <a:off x="0" y="0"/>
        <a:ext cx="8280000" cy="133201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10D57F-C3E0-48C5-870B-17365D1A6D22}">
      <dsp:nvSpPr>
        <dsp:cNvPr id="0" name=""/>
        <dsp:cNvSpPr/>
      </dsp:nvSpPr>
      <dsp:spPr>
        <a:xfrm>
          <a:off x="8079" y="0"/>
          <a:ext cx="8271920" cy="395521"/>
        </a:xfrm>
        <a:prstGeom prst="roundRect">
          <a:avLst/>
        </a:prstGeom>
        <a:noFill/>
        <a:ln w="9525" cap="flat" cmpd="sng" algn="ctr">
          <a:noFill/>
          <a:prstDash val="solid"/>
        </a:ln>
        <a:effectLst/>
      </dsp:spPr>
      <dsp:style>
        <a:lnRef idx="1">
          <a:schemeClr val="accent3"/>
        </a:lnRef>
        <a:fillRef idx="3">
          <a:schemeClr val="accent3"/>
        </a:fillRef>
        <a:effectRef idx="2">
          <a:schemeClr val="accent3"/>
        </a:effectRef>
        <a:fontRef idx="minor">
          <a:schemeClr val="lt1"/>
        </a:fontRef>
      </dsp:style>
      <dsp:txBody>
        <a:bodyPr spcFirstLastPara="0" vert="horz" wrap="square" lIns="0" tIns="36000" rIns="0" bIns="36000" numCol="1" spcCol="1270" anchor="t" anchorCtr="0">
          <a:noAutofit/>
        </a:bodyPr>
        <a:lstStyle/>
        <a:p>
          <a:pPr marL="0" lvl="0" indent="0" algn="r" defTabSz="1422400" rtl="1">
            <a:lnSpc>
              <a:spcPct val="100000"/>
            </a:lnSpc>
            <a:spcBef>
              <a:spcPct val="0"/>
            </a:spcBef>
            <a:spcAft>
              <a:spcPts val="0"/>
            </a:spcAft>
            <a:tabLst>
              <a:tab pos="1701800" algn="l"/>
            </a:tabLst>
          </a:pPr>
          <a:r>
            <a:rPr lang="he-IL" sz="1800" b="1" u="none" kern="1200" dirty="0" err="1" smtClean="0">
              <a:solidFill>
                <a:schemeClr val="accent5">
                  <a:lumMod val="50000"/>
                </a:schemeClr>
              </a:solidFill>
              <a:latin typeface="David" panose="020E0502060401010101" pitchFamily="34" charset="-79"/>
              <a:ea typeface="+mn-ea"/>
              <a:cs typeface="David" panose="020E0502060401010101" pitchFamily="34" charset="-79"/>
              <a:sym typeface="Wingdings 2" panose="05020102010507070707" pitchFamily="18" charset="2"/>
            </a:rPr>
            <a:t>תוכניות</a:t>
          </a:r>
          <a:r>
            <a:rPr lang="he-IL" sz="1800" b="1" u="none" kern="1200" dirty="0" smtClean="0">
              <a:solidFill>
                <a:schemeClr val="accent5">
                  <a:lumMod val="50000"/>
                </a:schemeClr>
              </a:solidFill>
              <a:latin typeface="David" panose="020E0502060401010101" pitchFamily="34" charset="-79"/>
              <a:ea typeface="+mn-ea"/>
              <a:cs typeface="David" panose="020E0502060401010101" pitchFamily="34" charset="-79"/>
              <a:sym typeface="Wingdings 2" panose="05020102010507070707" pitchFamily="18" charset="2"/>
            </a:rPr>
            <a:t> מרכזיות</a:t>
          </a:r>
        </a:p>
      </dsp:txBody>
      <dsp:txXfrm>
        <a:off x="27387" y="19308"/>
        <a:ext cx="8233304" cy="35690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934912-F59D-4EAC-96B1-81A0DF0C213F}">
      <dsp:nvSpPr>
        <dsp:cNvPr id="0" name=""/>
        <dsp:cNvSpPr/>
      </dsp:nvSpPr>
      <dsp:spPr>
        <a:xfrm>
          <a:off x="0" y="0"/>
          <a:ext cx="7643742" cy="0"/>
        </a:xfrm>
        <a:prstGeom prst="line">
          <a:avLst/>
        </a:prstGeom>
        <a:gradFill rotWithShape="0">
          <a:gsLst>
            <a:gs pos="0">
              <a:schemeClr val="accent3">
                <a:alpha val="90000"/>
                <a:hueOff val="0"/>
                <a:satOff val="0"/>
                <a:lumOff val="0"/>
                <a:alphaOff val="0"/>
                <a:shade val="51000"/>
                <a:satMod val="130000"/>
              </a:schemeClr>
            </a:gs>
            <a:gs pos="80000">
              <a:schemeClr val="accent3">
                <a:alpha val="90000"/>
                <a:hueOff val="0"/>
                <a:satOff val="0"/>
                <a:lumOff val="0"/>
                <a:alphaOff val="0"/>
                <a:shade val="93000"/>
                <a:satMod val="130000"/>
              </a:schemeClr>
            </a:gs>
            <a:gs pos="100000">
              <a:schemeClr val="accent3">
                <a:alpha val="90000"/>
                <a:hueOff val="0"/>
                <a:satOff val="0"/>
                <a:lumOff val="0"/>
                <a:alphaOff val="0"/>
                <a:shade val="94000"/>
                <a:satMod val="135000"/>
              </a:schemeClr>
            </a:gs>
          </a:gsLst>
          <a:lin ang="16200000" scaled="0"/>
        </a:gradFill>
        <a:ln w="9525" cap="flat" cmpd="sng" algn="ctr">
          <a:solidFill>
            <a:schemeClr val="accent3">
              <a:alpha val="9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sp>
    <dsp:sp modelId="{359905C3-E0A5-4156-A038-0E75045AD44F}">
      <dsp:nvSpPr>
        <dsp:cNvPr id="0" name=""/>
        <dsp:cNvSpPr/>
      </dsp:nvSpPr>
      <dsp:spPr>
        <a:xfrm>
          <a:off x="0" y="123"/>
          <a:ext cx="7643742" cy="251781"/>
        </a:xfrm>
        <a:prstGeom prst="rect">
          <a:avLst/>
        </a:prstGeom>
        <a:noFill/>
        <a:ln w="9525" cap="flat" cmpd="sng" algn="ctr">
          <a:noFill/>
          <a:prstDash val="solid"/>
        </a:ln>
        <a:effectLst/>
      </dsp:spPr>
      <dsp:style>
        <a:lnRef idx="1">
          <a:schemeClr val="accent3"/>
        </a:lnRef>
        <a:fillRef idx="3">
          <a:schemeClr val="accent3"/>
        </a:fillRef>
        <a:effectRef idx="2">
          <a:schemeClr val="accent3"/>
        </a:effectRef>
        <a:fontRef idx="minor">
          <a:schemeClr val="lt1"/>
        </a:fontRef>
      </dsp:style>
      <dsp:txBody>
        <a:bodyPr spcFirstLastPara="0" vert="horz" wrap="square" lIns="0" tIns="36000" rIns="0" bIns="36000" numCol="1" spcCol="1270" anchor="t" anchorCtr="0">
          <a:noAutofit/>
        </a:bodyPr>
        <a:lstStyle/>
        <a:p>
          <a:pPr marL="0" lvl="0" indent="0" algn="r" defTabSz="1422400" rtl="1">
            <a:lnSpc>
              <a:spcPct val="100000"/>
            </a:lnSpc>
            <a:spcBef>
              <a:spcPct val="0"/>
            </a:spcBef>
            <a:spcAft>
              <a:spcPts val="0"/>
            </a:spcAft>
          </a:pPr>
          <a:r>
            <a:rPr lang="he-IL" sz="1800" b="1" u="none" kern="1200" dirty="0" smtClean="0">
              <a:solidFill>
                <a:schemeClr val="accent5">
                  <a:lumMod val="50000"/>
                </a:schemeClr>
              </a:solidFill>
              <a:latin typeface="David" panose="020E0502060401010101" pitchFamily="34" charset="-79"/>
              <a:ea typeface="+mn-ea"/>
              <a:cs typeface="David" panose="020E0502060401010101" pitchFamily="34" charset="-79"/>
            </a:rPr>
            <a:t>1. </a:t>
          </a:r>
          <a:r>
            <a:rPr lang="he-IL" sz="1800" b="1" u="none" kern="1200" dirty="0" err="1" smtClean="0">
              <a:solidFill>
                <a:schemeClr val="accent5">
                  <a:lumMod val="50000"/>
                </a:schemeClr>
              </a:solidFill>
              <a:latin typeface="David" panose="020E0502060401010101" pitchFamily="34" charset="-79"/>
              <a:ea typeface="+mn-ea"/>
              <a:cs typeface="David" panose="020E0502060401010101" pitchFamily="34" charset="-79"/>
            </a:rPr>
            <a:t>תוכנית</a:t>
          </a:r>
          <a:r>
            <a:rPr lang="he-IL" sz="1800" b="1" u="none" kern="1200" dirty="0" smtClean="0">
              <a:solidFill>
                <a:schemeClr val="accent5">
                  <a:lumMod val="50000"/>
                </a:schemeClr>
              </a:solidFill>
              <a:latin typeface="David" panose="020E0502060401010101" pitchFamily="34" charset="-79"/>
              <a:ea typeface="+mn-ea"/>
              <a:cs typeface="David" panose="020E0502060401010101" pitchFamily="34" charset="-79"/>
            </a:rPr>
            <a:t> יכולות סטארט לבגרות ולמניעת נשירה - תוצאות 2017</a:t>
          </a:r>
        </a:p>
        <a:p>
          <a:pPr marL="0" lvl="0" indent="0" algn="r" defTabSz="1422400" rtl="1">
            <a:lnSpc>
              <a:spcPct val="100000"/>
            </a:lnSpc>
            <a:spcBef>
              <a:spcPct val="0"/>
            </a:spcBef>
            <a:spcAft>
              <a:spcPts val="0"/>
            </a:spcAft>
            <a:tabLst>
              <a:tab pos="1701800" algn="l"/>
            </a:tabLst>
          </a:pPr>
          <a:r>
            <a:rPr lang="he-IL" sz="1400" b="1" u="none" kern="1200" dirty="0" smtClean="0">
              <a:solidFill>
                <a:prstClr val="white"/>
              </a:solidFill>
              <a:latin typeface="David" panose="020E0502060401010101" pitchFamily="34" charset="-79"/>
              <a:ea typeface="+mn-ea"/>
              <a:cs typeface="David" panose="020E0502060401010101" pitchFamily="34" charset="-79"/>
              <a:sym typeface="Wingdings 2" panose="05020102010507070707" pitchFamily="18" charset="2"/>
            </a:rPr>
            <a:t>584 </a:t>
          </a:r>
        </a:p>
      </dsp:txBody>
      <dsp:txXfrm>
        <a:off x="0" y="123"/>
        <a:ext cx="7643742" cy="25178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F9AF4A-6449-4C73-80D1-CC7B2C97D0D6}">
      <dsp:nvSpPr>
        <dsp:cNvPr id="0" name=""/>
        <dsp:cNvSpPr/>
      </dsp:nvSpPr>
      <dsp:spPr>
        <a:xfrm>
          <a:off x="0" y="0"/>
          <a:ext cx="8280000" cy="0"/>
        </a:xfrm>
        <a:prstGeom prst="line">
          <a:avLst/>
        </a:prstGeom>
        <a:gradFill rotWithShape="0">
          <a:gsLst>
            <a:gs pos="0">
              <a:schemeClr val="accent3">
                <a:alpha val="90000"/>
                <a:hueOff val="0"/>
                <a:satOff val="0"/>
                <a:lumOff val="0"/>
                <a:alphaOff val="0"/>
                <a:shade val="51000"/>
                <a:satMod val="130000"/>
              </a:schemeClr>
            </a:gs>
            <a:gs pos="80000">
              <a:schemeClr val="accent3">
                <a:alpha val="90000"/>
                <a:hueOff val="0"/>
                <a:satOff val="0"/>
                <a:lumOff val="0"/>
                <a:alphaOff val="0"/>
                <a:shade val="93000"/>
                <a:satMod val="130000"/>
              </a:schemeClr>
            </a:gs>
            <a:gs pos="100000">
              <a:schemeClr val="accent3">
                <a:alpha val="90000"/>
                <a:hueOff val="0"/>
                <a:satOff val="0"/>
                <a:lumOff val="0"/>
                <a:alphaOff val="0"/>
                <a:shade val="94000"/>
                <a:satMod val="135000"/>
              </a:schemeClr>
            </a:gs>
          </a:gsLst>
          <a:lin ang="16200000" scaled="0"/>
        </a:gradFill>
        <a:ln w="9525" cap="flat" cmpd="sng" algn="ctr">
          <a:solidFill>
            <a:schemeClr val="accent3">
              <a:alpha val="9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sp>
    <dsp:sp modelId="{7FAB2E4A-E393-45E4-8CE9-8D1C3E6DFD5F}">
      <dsp:nvSpPr>
        <dsp:cNvPr id="0" name=""/>
        <dsp:cNvSpPr/>
      </dsp:nvSpPr>
      <dsp:spPr>
        <a:xfrm>
          <a:off x="0" y="0"/>
          <a:ext cx="8280000" cy="263454"/>
        </a:xfrm>
        <a:prstGeom prst="rect">
          <a:avLst/>
        </a:prstGeom>
        <a:noFill/>
        <a:ln w="9525" cap="flat" cmpd="sng" algn="ctr">
          <a:noFill/>
          <a:prstDash val="solid"/>
        </a:ln>
        <a:effectLst/>
      </dsp:spPr>
      <dsp:style>
        <a:lnRef idx="1">
          <a:schemeClr val="accent3"/>
        </a:lnRef>
        <a:fillRef idx="3">
          <a:schemeClr val="accent3"/>
        </a:fillRef>
        <a:effectRef idx="2">
          <a:schemeClr val="accent3"/>
        </a:effectRef>
        <a:fontRef idx="minor">
          <a:schemeClr val="lt1"/>
        </a:fontRef>
      </dsp:style>
      <dsp:txBody>
        <a:bodyPr spcFirstLastPara="0" vert="horz" wrap="square" lIns="0" tIns="36000" rIns="0" bIns="36000" numCol="1" spcCol="1270" anchor="t" anchorCtr="0">
          <a:noAutofit/>
        </a:bodyPr>
        <a:lstStyle/>
        <a:p>
          <a:pPr marL="0" lvl="0" indent="0" algn="r" defTabSz="1422400" rtl="1">
            <a:lnSpc>
              <a:spcPts val="1500"/>
            </a:lnSpc>
            <a:spcBef>
              <a:spcPct val="0"/>
            </a:spcBef>
            <a:spcAft>
              <a:spcPts val="0"/>
            </a:spcAft>
            <a:tabLst>
              <a:tab pos="1701800" algn="l"/>
            </a:tabLst>
          </a:pPr>
          <a:r>
            <a:rPr lang="he-IL" sz="1800" b="1" u="none" kern="1200" dirty="0" smtClean="0">
              <a:solidFill>
                <a:srgbClr val="605936"/>
              </a:solidFill>
              <a:latin typeface="David" panose="020E0502060401010101" pitchFamily="34" charset="-79"/>
              <a:ea typeface="+mn-ea"/>
              <a:cs typeface="David" panose="020E0502060401010101" pitchFamily="34" charset="-79"/>
              <a:sym typeface="Wingdings 2" panose="05020102010507070707" pitchFamily="18" charset="2"/>
            </a:rPr>
            <a:t>2. </a:t>
          </a:r>
          <a:r>
            <a:rPr lang="he-IL" sz="1800" b="1" u="none" kern="1200" dirty="0" err="1" smtClean="0">
              <a:solidFill>
                <a:srgbClr val="605936"/>
              </a:solidFill>
              <a:latin typeface="David" panose="020E0502060401010101" pitchFamily="34" charset="-79"/>
              <a:ea typeface="+mn-ea"/>
              <a:cs typeface="David" panose="020E0502060401010101" pitchFamily="34" charset="-79"/>
              <a:sym typeface="Wingdings 2" panose="05020102010507070707" pitchFamily="18" charset="2"/>
            </a:rPr>
            <a:t>תוכנית</a:t>
          </a:r>
          <a:r>
            <a:rPr lang="he-IL" sz="1800" b="1" u="none" kern="1200" dirty="0" smtClean="0">
              <a:solidFill>
                <a:srgbClr val="605936"/>
              </a:solidFill>
              <a:latin typeface="David" panose="020E0502060401010101" pitchFamily="34" charset="-79"/>
              <a:ea typeface="+mn-ea"/>
              <a:cs typeface="David" panose="020E0502060401010101" pitchFamily="34" charset="-79"/>
              <a:sym typeface="Wingdings 2" panose="05020102010507070707" pitchFamily="18" charset="2"/>
            </a:rPr>
            <a:t> יכולות לבגרות – מקצוע/</a:t>
          </a:r>
          <a:r>
            <a:rPr lang="he-IL" sz="1800" b="1" u="none" kern="1200" dirty="0" err="1" smtClean="0">
              <a:solidFill>
                <a:srgbClr val="605936"/>
              </a:solidFill>
              <a:latin typeface="David" panose="020E0502060401010101" pitchFamily="34" charset="-79"/>
              <a:ea typeface="+mn-ea"/>
              <a:cs typeface="David" panose="020E0502060401010101" pitchFamily="34" charset="-79"/>
              <a:sym typeface="Wingdings 2" panose="05020102010507070707" pitchFamily="18" charset="2"/>
            </a:rPr>
            <a:t>ות</a:t>
          </a:r>
          <a:r>
            <a:rPr lang="he-IL" sz="1800" b="1" u="none" kern="1200" dirty="0" smtClean="0">
              <a:solidFill>
                <a:srgbClr val="605936"/>
              </a:solidFill>
              <a:latin typeface="David" panose="020E0502060401010101" pitchFamily="34" charset="-79"/>
              <a:ea typeface="+mn-ea"/>
              <a:cs typeface="David" panose="020E0502060401010101" pitchFamily="34" charset="-79"/>
              <a:sym typeface="Wingdings 2" panose="05020102010507070707" pitchFamily="18" charset="2"/>
            </a:rPr>
            <a:t> חסם – תוצאות 2017</a:t>
          </a:r>
        </a:p>
      </dsp:txBody>
      <dsp:txXfrm>
        <a:off x="0" y="0"/>
        <a:ext cx="8280000" cy="26345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E3EFC2-F4F1-415C-8EE2-F7D4E3AD243D}">
      <dsp:nvSpPr>
        <dsp:cNvPr id="0" name=""/>
        <dsp:cNvSpPr/>
      </dsp:nvSpPr>
      <dsp:spPr>
        <a:xfrm rot="5400000">
          <a:off x="-122273" y="124381"/>
          <a:ext cx="815153" cy="570607"/>
        </a:xfrm>
        <a:prstGeom prst="chevron">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rtl="1">
            <a:lnSpc>
              <a:spcPct val="90000"/>
            </a:lnSpc>
            <a:spcBef>
              <a:spcPct val="0"/>
            </a:spcBef>
            <a:spcAft>
              <a:spcPct val="35000"/>
            </a:spcAft>
          </a:pPr>
          <a:r>
            <a:rPr lang="he-IL" sz="1600" kern="1200" dirty="0" smtClean="0">
              <a:latin typeface="David" panose="020E0502060401010101" pitchFamily="34" charset="-79"/>
              <a:cs typeface="David" panose="020E0502060401010101" pitchFamily="34" charset="-79"/>
            </a:rPr>
            <a:t>רכיב 1</a:t>
          </a:r>
          <a:endParaRPr lang="he-IL" sz="1600" kern="1200" dirty="0">
            <a:latin typeface="David" panose="020E0502060401010101" pitchFamily="34" charset="-79"/>
            <a:cs typeface="David" panose="020E0502060401010101" pitchFamily="34" charset="-79"/>
          </a:endParaRPr>
        </a:p>
      </dsp:txBody>
      <dsp:txXfrm rot="-5400000">
        <a:off x="1" y="287412"/>
        <a:ext cx="570607" cy="244546"/>
      </dsp:txXfrm>
    </dsp:sp>
    <dsp:sp modelId="{FDA2F6EC-ED7C-4221-9348-5177C6CBD24A}">
      <dsp:nvSpPr>
        <dsp:cNvPr id="0" name=""/>
        <dsp:cNvSpPr/>
      </dsp:nvSpPr>
      <dsp:spPr>
        <a:xfrm rot="5400000">
          <a:off x="3116378" y="-2545771"/>
          <a:ext cx="529849" cy="5621392"/>
        </a:xfrm>
        <a:prstGeom prst="round2SameRect">
          <a:avLst/>
        </a:prstGeom>
        <a:solidFill>
          <a:schemeClr val="accent6">
            <a:lumMod val="20000"/>
            <a:lumOff val="80000"/>
            <a:alpha val="90000"/>
          </a:schemeClr>
        </a:solidFill>
        <a:ln w="12700" cap="flat" cmpd="sng" algn="ctr">
          <a:solidFill>
            <a:schemeClr val="accent2"/>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r" defTabSz="800100" rtl="1">
            <a:lnSpc>
              <a:spcPct val="90000"/>
            </a:lnSpc>
            <a:spcBef>
              <a:spcPct val="0"/>
            </a:spcBef>
            <a:spcAft>
              <a:spcPct val="15000"/>
            </a:spcAft>
            <a:buChar char="••"/>
          </a:pPr>
          <a:r>
            <a:rPr lang="he-IL" sz="1800" b="1" kern="1200" dirty="0" smtClean="0">
              <a:solidFill>
                <a:schemeClr val="tx1"/>
              </a:solidFill>
              <a:latin typeface="David" panose="020E0502060401010101" pitchFamily="34" charset="-79"/>
              <a:cs typeface="David" panose="020E0502060401010101" pitchFamily="34" charset="-79"/>
            </a:rPr>
            <a:t>1. שיטה – שיטת צמצום הפערים המואץ של יכולות</a:t>
          </a:r>
          <a:endParaRPr lang="he-IL" sz="1800" kern="1200" dirty="0">
            <a:solidFill>
              <a:schemeClr val="tx1"/>
            </a:solidFill>
          </a:endParaRPr>
        </a:p>
      </dsp:txBody>
      <dsp:txXfrm rot="-5400000">
        <a:off x="570607" y="25865"/>
        <a:ext cx="5595527" cy="478119"/>
      </dsp:txXfrm>
    </dsp:sp>
    <dsp:sp modelId="{8ECD336B-D682-49A4-B579-4551735C1703}">
      <dsp:nvSpPr>
        <dsp:cNvPr id="0" name=""/>
        <dsp:cNvSpPr/>
      </dsp:nvSpPr>
      <dsp:spPr>
        <a:xfrm rot="5400000">
          <a:off x="-122273" y="783382"/>
          <a:ext cx="815153" cy="570607"/>
        </a:xfrm>
        <a:prstGeom prst="chevron">
          <a:avLst/>
        </a:prstGeom>
        <a:solidFill>
          <a:schemeClr val="accent6">
            <a:lumMod val="20000"/>
            <a:lumOff val="80000"/>
            <a:alpha val="90000"/>
          </a:schemeClr>
        </a:solidFill>
        <a:ln w="25400" cap="flat" cmpd="sng" algn="ctr">
          <a:solidFill>
            <a:schemeClr val="accent2">
              <a:hueOff val="1560506"/>
              <a:satOff val="-1946"/>
              <a:lumOff val="458"/>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1">
            <a:lnSpc>
              <a:spcPct val="90000"/>
            </a:lnSpc>
            <a:spcBef>
              <a:spcPct val="0"/>
            </a:spcBef>
            <a:spcAft>
              <a:spcPct val="35000"/>
            </a:spcAft>
          </a:pPr>
          <a:r>
            <a:rPr lang="he-IL" sz="1400" kern="1200" dirty="0" smtClean="0">
              <a:solidFill>
                <a:schemeClr val="accent1">
                  <a:lumMod val="50000"/>
                </a:schemeClr>
              </a:solidFill>
              <a:latin typeface="David" panose="020E0502060401010101" pitchFamily="34" charset="-79"/>
              <a:cs typeface="David" panose="020E0502060401010101" pitchFamily="34" charset="-79"/>
            </a:rPr>
            <a:t>רכיב 2</a:t>
          </a:r>
          <a:endParaRPr lang="he-IL" sz="1400" kern="1200" dirty="0">
            <a:solidFill>
              <a:schemeClr val="accent1">
                <a:lumMod val="50000"/>
              </a:schemeClr>
            </a:solidFill>
            <a:latin typeface="David" panose="020E0502060401010101" pitchFamily="34" charset="-79"/>
            <a:cs typeface="David" panose="020E0502060401010101" pitchFamily="34" charset="-79"/>
          </a:endParaRPr>
        </a:p>
      </dsp:txBody>
      <dsp:txXfrm rot="-5400000">
        <a:off x="1" y="946413"/>
        <a:ext cx="570607" cy="244546"/>
      </dsp:txXfrm>
    </dsp:sp>
    <dsp:sp modelId="{FF34CA1F-7A84-4513-A8AC-EC2B3ED6774C}">
      <dsp:nvSpPr>
        <dsp:cNvPr id="0" name=""/>
        <dsp:cNvSpPr/>
      </dsp:nvSpPr>
      <dsp:spPr>
        <a:xfrm rot="5400000">
          <a:off x="3116378" y="-1884662"/>
          <a:ext cx="529849" cy="5621392"/>
        </a:xfrm>
        <a:prstGeom prst="round2SameRect">
          <a:avLst/>
        </a:prstGeom>
        <a:solidFill>
          <a:schemeClr val="accent2">
            <a:lumMod val="20000"/>
            <a:lumOff val="80000"/>
            <a:alpha val="90000"/>
          </a:schemeClr>
        </a:solidFill>
        <a:ln w="12700" cap="flat" cmpd="sng" algn="ctr">
          <a:solidFill>
            <a:schemeClr val="accent2"/>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r" defTabSz="800100" rtl="1">
            <a:lnSpc>
              <a:spcPct val="90000"/>
            </a:lnSpc>
            <a:spcBef>
              <a:spcPct val="0"/>
            </a:spcBef>
            <a:spcAft>
              <a:spcPct val="15000"/>
            </a:spcAft>
            <a:buChar char="••"/>
          </a:pPr>
          <a:r>
            <a:rPr lang="he-IL" sz="1800" b="1" kern="1200" dirty="0" smtClean="0">
              <a:latin typeface="David" panose="020E0502060401010101" pitchFamily="34" charset="-79"/>
              <a:cs typeface="David" panose="020E0502060401010101" pitchFamily="34" charset="-79"/>
            </a:rPr>
            <a:t>2. אסטרטגיה – צדק. </a:t>
          </a:r>
          <a:r>
            <a:rPr lang="he-IL" sz="1400" b="1" kern="1200" dirty="0" smtClean="0">
              <a:latin typeface="David" panose="020E0502060401010101" pitchFamily="34" charset="-79"/>
              <a:cs typeface="David" panose="020E0502060401010101" pitchFamily="34" charset="-79"/>
            </a:rPr>
            <a:t>מתחילים מבעלי ההישגים הנמוכים ביותר.</a:t>
          </a:r>
          <a:endParaRPr lang="he-IL" sz="1400" b="1" kern="1200" dirty="0">
            <a:latin typeface="David" panose="020E0502060401010101" pitchFamily="34" charset="-79"/>
            <a:cs typeface="David" panose="020E0502060401010101" pitchFamily="34" charset="-79"/>
          </a:endParaRPr>
        </a:p>
      </dsp:txBody>
      <dsp:txXfrm rot="-5400000">
        <a:off x="570607" y="686974"/>
        <a:ext cx="5595527" cy="478119"/>
      </dsp:txXfrm>
    </dsp:sp>
    <dsp:sp modelId="{FCFA2CF7-1454-47B5-BF6C-B1D5ADC661A3}">
      <dsp:nvSpPr>
        <dsp:cNvPr id="0" name=""/>
        <dsp:cNvSpPr/>
      </dsp:nvSpPr>
      <dsp:spPr>
        <a:xfrm rot="5400000">
          <a:off x="-122273" y="1442383"/>
          <a:ext cx="815153" cy="570607"/>
        </a:xfrm>
        <a:prstGeom prst="chevron">
          <a:avLst/>
        </a:prstGeom>
        <a:solidFill>
          <a:schemeClr val="accent2">
            <a:hueOff val="3121013"/>
            <a:satOff val="-3893"/>
            <a:lumOff val="915"/>
            <a:alphaOff val="0"/>
          </a:schemeClr>
        </a:solidFill>
        <a:ln w="25400" cap="flat" cmpd="sng" algn="ctr">
          <a:solidFill>
            <a:schemeClr val="accent2">
              <a:hueOff val="3121013"/>
              <a:satOff val="-3893"/>
              <a:lumOff val="915"/>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rtl="1">
            <a:lnSpc>
              <a:spcPct val="90000"/>
            </a:lnSpc>
            <a:spcBef>
              <a:spcPct val="0"/>
            </a:spcBef>
            <a:spcAft>
              <a:spcPct val="35000"/>
            </a:spcAft>
          </a:pPr>
          <a:r>
            <a:rPr lang="he-IL" sz="1600" kern="1200" dirty="0" smtClean="0">
              <a:latin typeface="David" panose="020E0502060401010101" pitchFamily="34" charset="-79"/>
              <a:cs typeface="David" panose="020E0502060401010101" pitchFamily="34" charset="-79"/>
            </a:rPr>
            <a:t>רכיב 3</a:t>
          </a:r>
          <a:endParaRPr lang="he-IL" sz="1600" kern="1200" dirty="0">
            <a:latin typeface="David" panose="020E0502060401010101" pitchFamily="34" charset="-79"/>
            <a:cs typeface="David" panose="020E0502060401010101" pitchFamily="34" charset="-79"/>
          </a:endParaRPr>
        </a:p>
      </dsp:txBody>
      <dsp:txXfrm rot="-5400000">
        <a:off x="1" y="1605414"/>
        <a:ext cx="570607" cy="244546"/>
      </dsp:txXfrm>
    </dsp:sp>
    <dsp:sp modelId="{58047615-9C90-4B87-9169-0D252C73C5EE}">
      <dsp:nvSpPr>
        <dsp:cNvPr id="0" name=""/>
        <dsp:cNvSpPr/>
      </dsp:nvSpPr>
      <dsp:spPr>
        <a:xfrm rot="5400000">
          <a:off x="3116378" y="-1225661"/>
          <a:ext cx="529849" cy="5621392"/>
        </a:xfrm>
        <a:prstGeom prst="round2SameRect">
          <a:avLst/>
        </a:prstGeom>
        <a:solidFill>
          <a:schemeClr val="bg2">
            <a:lumMod val="75000"/>
            <a:alpha val="90000"/>
          </a:schemeClr>
        </a:solidFill>
        <a:ln w="12700" cap="flat" cmpd="sng" algn="ctr">
          <a:solidFill>
            <a:schemeClr val="accent6">
              <a:lumMod val="5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r" defTabSz="711200" rtl="1">
            <a:lnSpc>
              <a:spcPct val="90000"/>
            </a:lnSpc>
            <a:spcBef>
              <a:spcPct val="0"/>
            </a:spcBef>
            <a:spcAft>
              <a:spcPct val="15000"/>
            </a:spcAft>
            <a:buChar char="••"/>
          </a:pPr>
          <a:r>
            <a:rPr lang="he-IL" sz="1600" b="1" kern="1200" dirty="0" smtClean="0">
              <a:solidFill>
                <a:schemeClr val="tx1"/>
              </a:solidFill>
              <a:latin typeface="David" panose="020E0502060401010101" pitchFamily="34" charset="-79"/>
              <a:cs typeface="David" panose="020E0502060401010101" pitchFamily="34" charset="-79"/>
            </a:rPr>
            <a:t>3. משאבים תוספתיים ואיגום משאבים</a:t>
          </a:r>
          <a:endParaRPr lang="he-IL" sz="1600" kern="1200" dirty="0">
            <a:solidFill>
              <a:schemeClr val="tx1"/>
            </a:solidFill>
          </a:endParaRPr>
        </a:p>
      </dsp:txBody>
      <dsp:txXfrm rot="-5400000">
        <a:off x="570607" y="1345975"/>
        <a:ext cx="5595527" cy="478119"/>
      </dsp:txXfrm>
    </dsp:sp>
    <dsp:sp modelId="{1A7259C4-8797-4519-AF07-BD80AEF54216}">
      <dsp:nvSpPr>
        <dsp:cNvPr id="0" name=""/>
        <dsp:cNvSpPr/>
      </dsp:nvSpPr>
      <dsp:spPr>
        <a:xfrm rot="5400000">
          <a:off x="-122273" y="2101383"/>
          <a:ext cx="815153" cy="570607"/>
        </a:xfrm>
        <a:prstGeom prst="chevron">
          <a:avLst/>
        </a:prstGeom>
        <a:solidFill>
          <a:schemeClr val="accent2">
            <a:hueOff val="4681519"/>
            <a:satOff val="-5839"/>
            <a:lumOff val="1373"/>
            <a:alphaOff val="0"/>
          </a:schemeClr>
        </a:solidFill>
        <a:ln w="25400"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rtl="1">
            <a:lnSpc>
              <a:spcPct val="90000"/>
            </a:lnSpc>
            <a:spcBef>
              <a:spcPct val="0"/>
            </a:spcBef>
            <a:spcAft>
              <a:spcPct val="35000"/>
            </a:spcAft>
          </a:pPr>
          <a:r>
            <a:rPr lang="he-IL" sz="1600" kern="1200" dirty="0" smtClean="0">
              <a:latin typeface="David" panose="020E0502060401010101" pitchFamily="34" charset="-79"/>
              <a:cs typeface="David" panose="020E0502060401010101" pitchFamily="34" charset="-79"/>
            </a:rPr>
            <a:t>רכיב  4 </a:t>
          </a:r>
          <a:endParaRPr lang="he-IL" sz="1600" kern="1200" dirty="0">
            <a:latin typeface="David" panose="020E0502060401010101" pitchFamily="34" charset="-79"/>
            <a:cs typeface="David" panose="020E0502060401010101" pitchFamily="34" charset="-79"/>
          </a:endParaRPr>
        </a:p>
      </dsp:txBody>
      <dsp:txXfrm rot="-5400000">
        <a:off x="1" y="2264414"/>
        <a:ext cx="570607" cy="244546"/>
      </dsp:txXfrm>
    </dsp:sp>
    <dsp:sp modelId="{2597B65B-E26D-4CA1-8C58-6DC4E639BA1B}">
      <dsp:nvSpPr>
        <dsp:cNvPr id="0" name=""/>
        <dsp:cNvSpPr/>
      </dsp:nvSpPr>
      <dsp:spPr>
        <a:xfrm rot="5400000">
          <a:off x="3116378" y="-566660"/>
          <a:ext cx="529849" cy="5621392"/>
        </a:xfrm>
        <a:prstGeom prst="round2SameRect">
          <a:avLst/>
        </a:prstGeom>
        <a:solidFill>
          <a:schemeClr val="accent3">
            <a:lumMod val="60000"/>
            <a:lumOff val="40000"/>
            <a:alpha val="90000"/>
          </a:schemeClr>
        </a:solidFill>
        <a:ln w="12700" cap="flat" cmpd="sng" algn="ctr">
          <a:solidFill>
            <a:schemeClr val="accent3">
              <a:lumMod val="5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r" defTabSz="711200" rtl="1">
            <a:lnSpc>
              <a:spcPct val="90000"/>
            </a:lnSpc>
            <a:spcBef>
              <a:spcPct val="0"/>
            </a:spcBef>
            <a:spcAft>
              <a:spcPct val="15000"/>
            </a:spcAft>
            <a:buChar char="••"/>
          </a:pPr>
          <a:r>
            <a:rPr lang="he-IL" sz="1600" b="1" kern="1200" dirty="0" smtClean="0">
              <a:latin typeface="David" panose="020E0502060401010101" pitchFamily="34" charset="-79"/>
              <a:cs typeface="David" panose="020E0502060401010101" pitchFamily="34" charset="-79"/>
            </a:rPr>
            <a:t>4. לא לבד! קואליציה – הריבון והמגזר השלישי/גוף מתערב ובית הספר</a:t>
          </a:r>
          <a:endParaRPr lang="he-IL" sz="1600" b="1" kern="1200" dirty="0">
            <a:latin typeface="David" panose="020E0502060401010101" pitchFamily="34" charset="-79"/>
            <a:cs typeface="David" panose="020E0502060401010101" pitchFamily="34" charset="-79"/>
          </a:endParaRPr>
        </a:p>
      </dsp:txBody>
      <dsp:txXfrm rot="-5400000">
        <a:off x="570607" y="2004976"/>
        <a:ext cx="5595527" cy="478119"/>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5624912" y="0"/>
            <a:ext cx="4303313" cy="340210"/>
          </a:xfrm>
          <a:prstGeom prst="rect">
            <a:avLst/>
          </a:prstGeom>
        </p:spPr>
        <p:txBody>
          <a:bodyPr vert="horz" lIns="91440" tIns="45720" rIns="91440" bIns="45720" rtlCol="1"/>
          <a:lstStyle>
            <a:lvl1pPr algn="r">
              <a:defRPr sz="1200"/>
            </a:lvl1pPr>
          </a:lstStyle>
          <a:p>
            <a:endParaRPr lang="he-IL"/>
          </a:p>
        </p:txBody>
      </p:sp>
      <p:sp>
        <p:nvSpPr>
          <p:cNvPr id="3" name="מציין מיקום של תאריך 2"/>
          <p:cNvSpPr>
            <a:spLocks noGrp="1"/>
          </p:cNvSpPr>
          <p:nvPr>
            <p:ph type="dt" sz="quarter" idx="1"/>
          </p:nvPr>
        </p:nvSpPr>
        <p:spPr>
          <a:xfrm>
            <a:off x="2319" y="0"/>
            <a:ext cx="4303313" cy="340210"/>
          </a:xfrm>
          <a:prstGeom prst="rect">
            <a:avLst/>
          </a:prstGeom>
        </p:spPr>
        <p:txBody>
          <a:bodyPr vert="horz" lIns="91440" tIns="45720" rIns="91440" bIns="45720" rtlCol="1"/>
          <a:lstStyle>
            <a:lvl1pPr algn="l">
              <a:defRPr sz="1200"/>
            </a:lvl1pPr>
          </a:lstStyle>
          <a:p>
            <a:fld id="{AE84570E-4C75-4CB2-A9E1-750F9E227098}" type="datetimeFigureOut">
              <a:rPr lang="he-IL" smtClean="0"/>
              <a:t>כ"ז/אב/תשע"ח</a:t>
            </a:fld>
            <a:endParaRPr lang="he-IL"/>
          </a:p>
        </p:txBody>
      </p:sp>
      <p:sp>
        <p:nvSpPr>
          <p:cNvPr id="4" name="מציין מיקום של כותרת תחתונה 3"/>
          <p:cNvSpPr>
            <a:spLocks noGrp="1"/>
          </p:cNvSpPr>
          <p:nvPr>
            <p:ph type="ftr" sz="quarter" idx="2"/>
          </p:nvPr>
        </p:nvSpPr>
        <p:spPr>
          <a:xfrm>
            <a:off x="5624912" y="6456378"/>
            <a:ext cx="4303313" cy="340210"/>
          </a:xfrm>
          <a:prstGeom prst="rect">
            <a:avLst/>
          </a:prstGeom>
        </p:spPr>
        <p:txBody>
          <a:bodyPr vert="horz" lIns="91440" tIns="45720" rIns="91440" bIns="45720" rtlCol="1" anchor="b"/>
          <a:lstStyle>
            <a:lvl1pPr algn="r">
              <a:defRPr sz="1200"/>
            </a:lvl1pPr>
          </a:lstStyle>
          <a:p>
            <a:endParaRPr lang="he-IL"/>
          </a:p>
        </p:txBody>
      </p:sp>
      <p:sp>
        <p:nvSpPr>
          <p:cNvPr id="5" name="מציין מיקום של מספר שקופית 4"/>
          <p:cNvSpPr>
            <a:spLocks noGrp="1"/>
          </p:cNvSpPr>
          <p:nvPr>
            <p:ph type="sldNum" sz="quarter" idx="3"/>
          </p:nvPr>
        </p:nvSpPr>
        <p:spPr>
          <a:xfrm>
            <a:off x="2319" y="6456378"/>
            <a:ext cx="4303313" cy="340210"/>
          </a:xfrm>
          <a:prstGeom prst="rect">
            <a:avLst/>
          </a:prstGeom>
        </p:spPr>
        <p:txBody>
          <a:bodyPr vert="horz" lIns="91440" tIns="45720" rIns="91440" bIns="45720" rtlCol="1" anchor="b"/>
          <a:lstStyle>
            <a:lvl1pPr algn="l">
              <a:defRPr sz="1200"/>
            </a:lvl1pPr>
          </a:lstStyle>
          <a:p>
            <a:fld id="{F2AD86D3-3624-43F5-ABBD-4A7F8E1A782B}" type="slidenum">
              <a:rPr lang="he-IL" smtClean="0"/>
              <a:t>‹#›</a:t>
            </a:fld>
            <a:endParaRPr lang="he-IL"/>
          </a:p>
        </p:txBody>
      </p:sp>
    </p:spTree>
    <p:extLst>
      <p:ext uri="{BB962C8B-B14F-4D97-AF65-F5344CB8AC3E}">
        <p14:creationId xmlns:p14="http://schemas.microsoft.com/office/powerpoint/2010/main" val="184052619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5625996" y="0"/>
            <a:ext cx="4302231" cy="339884"/>
          </a:xfrm>
          <a:prstGeom prst="rect">
            <a:avLst/>
          </a:prstGeom>
        </p:spPr>
        <p:txBody>
          <a:bodyPr vert="horz" lIns="91440" tIns="45720" rIns="91440" bIns="45720" rtlCol="1"/>
          <a:lstStyle>
            <a:lvl1pPr algn="r">
              <a:defRPr sz="1200"/>
            </a:lvl1pPr>
          </a:lstStyle>
          <a:p>
            <a:endParaRPr lang="he-IL" dirty="0"/>
          </a:p>
        </p:txBody>
      </p:sp>
      <p:sp>
        <p:nvSpPr>
          <p:cNvPr id="3" name="מציין מיקום של תאריך 2"/>
          <p:cNvSpPr>
            <a:spLocks noGrp="1"/>
          </p:cNvSpPr>
          <p:nvPr>
            <p:ph type="dt" idx="1"/>
          </p:nvPr>
        </p:nvSpPr>
        <p:spPr>
          <a:xfrm>
            <a:off x="2299" y="0"/>
            <a:ext cx="4302231" cy="339884"/>
          </a:xfrm>
          <a:prstGeom prst="rect">
            <a:avLst/>
          </a:prstGeom>
        </p:spPr>
        <p:txBody>
          <a:bodyPr vert="horz" lIns="91440" tIns="45720" rIns="91440" bIns="45720" rtlCol="1"/>
          <a:lstStyle>
            <a:lvl1pPr algn="l">
              <a:defRPr sz="1200"/>
            </a:lvl1pPr>
          </a:lstStyle>
          <a:p>
            <a:fld id="{84931209-3ADF-4E75-8FAA-1D67CE5EAE17}" type="datetimeFigureOut">
              <a:rPr lang="he-IL" smtClean="0"/>
              <a:t>כ"ז/אב/תשע"ח</a:t>
            </a:fld>
            <a:endParaRPr lang="he-IL" dirty="0"/>
          </a:p>
        </p:txBody>
      </p:sp>
      <p:sp>
        <p:nvSpPr>
          <p:cNvPr id="4" name="מציין מיקום של תמונת שקופית 3"/>
          <p:cNvSpPr>
            <a:spLocks noGrp="1" noRot="1" noChangeAspect="1"/>
          </p:cNvSpPr>
          <p:nvPr>
            <p:ph type="sldImg" idx="2"/>
          </p:nvPr>
        </p:nvSpPr>
        <p:spPr>
          <a:xfrm>
            <a:off x="3265488" y="511175"/>
            <a:ext cx="3397250" cy="2547938"/>
          </a:xfrm>
          <a:prstGeom prst="rect">
            <a:avLst/>
          </a:prstGeom>
          <a:noFill/>
          <a:ln w="12700">
            <a:solidFill>
              <a:prstClr val="black"/>
            </a:solidFill>
          </a:ln>
        </p:spPr>
        <p:txBody>
          <a:bodyPr vert="horz" lIns="91440" tIns="45720" rIns="91440" bIns="45720" rtlCol="1" anchor="ctr"/>
          <a:lstStyle/>
          <a:p>
            <a:endParaRPr lang="he-IL" dirty="0"/>
          </a:p>
        </p:txBody>
      </p:sp>
      <p:sp>
        <p:nvSpPr>
          <p:cNvPr id="5" name="מציין מיקום של הערות 4"/>
          <p:cNvSpPr>
            <a:spLocks noGrp="1"/>
          </p:cNvSpPr>
          <p:nvPr>
            <p:ph type="body" sz="quarter" idx="3"/>
          </p:nvPr>
        </p:nvSpPr>
        <p:spPr>
          <a:xfrm>
            <a:off x="992823" y="3228897"/>
            <a:ext cx="7942580" cy="3058954"/>
          </a:xfrm>
          <a:prstGeom prst="rect">
            <a:avLst/>
          </a:prstGeom>
        </p:spPr>
        <p:txBody>
          <a:bodyPr vert="horz" lIns="91440" tIns="45720" rIns="91440" bIns="45720" rtlCol="1"/>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6" name="מציין מיקום של כותרת תחתונה 5"/>
          <p:cNvSpPr>
            <a:spLocks noGrp="1"/>
          </p:cNvSpPr>
          <p:nvPr>
            <p:ph type="ftr" sz="quarter" idx="4"/>
          </p:nvPr>
        </p:nvSpPr>
        <p:spPr>
          <a:xfrm>
            <a:off x="5625996" y="6456612"/>
            <a:ext cx="4302231" cy="339884"/>
          </a:xfrm>
          <a:prstGeom prst="rect">
            <a:avLst/>
          </a:prstGeom>
        </p:spPr>
        <p:txBody>
          <a:bodyPr vert="horz" lIns="91440" tIns="45720" rIns="91440" bIns="45720" rtlCol="1" anchor="b"/>
          <a:lstStyle>
            <a:lvl1pPr algn="r">
              <a:defRPr sz="1200"/>
            </a:lvl1pPr>
          </a:lstStyle>
          <a:p>
            <a:endParaRPr lang="he-IL" dirty="0"/>
          </a:p>
        </p:txBody>
      </p:sp>
      <p:sp>
        <p:nvSpPr>
          <p:cNvPr id="7" name="מציין מיקום של מספר שקופית 6"/>
          <p:cNvSpPr>
            <a:spLocks noGrp="1"/>
          </p:cNvSpPr>
          <p:nvPr>
            <p:ph type="sldNum" sz="quarter" idx="5"/>
          </p:nvPr>
        </p:nvSpPr>
        <p:spPr>
          <a:xfrm>
            <a:off x="2299" y="6456612"/>
            <a:ext cx="4302231" cy="339884"/>
          </a:xfrm>
          <a:prstGeom prst="rect">
            <a:avLst/>
          </a:prstGeom>
        </p:spPr>
        <p:txBody>
          <a:bodyPr vert="horz" lIns="91440" tIns="45720" rIns="91440" bIns="45720" rtlCol="1" anchor="b"/>
          <a:lstStyle>
            <a:lvl1pPr algn="l">
              <a:defRPr sz="1200"/>
            </a:lvl1pPr>
          </a:lstStyle>
          <a:p>
            <a:fld id="{3CA2F6F5-4099-4B14-9C06-28D861AAFDD1}" type="slidenum">
              <a:rPr lang="he-IL" smtClean="0"/>
              <a:t>‹#›</a:t>
            </a:fld>
            <a:endParaRPr lang="he-IL" dirty="0"/>
          </a:p>
        </p:txBody>
      </p:sp>
    </p:spTree>
    <p:extLst>
      <p:ext uri="{BB962C8B-B14F-4D97-AF65-F5344CB8AC3E}">
        <p14:creationId xmlns:p14="http://schemas.microsoft.com/office/powerpoint/2010/main" val="3259430288"/>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3CA2F6F5-4099-4B14-9C06-28D861AAFDD1}" type="slidenum">
              <a:rPr lang="he-IL" smtClean="0"/>
              <a:t>1</a:t>
            </a:fld>
            <a:endParaRPr lang="he-IL" dirty="0"/>
          </a:p>
        </p:txBody>
      </p:sp>
    </p:spTree>
    <p:extLst>
      <p:ext uri="{BB962C8B-B14F-4D97-AF65-F5344CB8AC3E}">
        <p14:creationId xmlns:p14="http://schemas.microsoft.com/office/powerpoint/2010/main" val="24495525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pPr marL="0" marR="0" lvl="0" indent="0" algn="l" defTabSz="914400" rtl="1" eaLnBrk="1" fontAlgn="auto" latinLnBrk="0" hangingPunct="1">
              <a:lnSpc>
                <a:spcPct val="100000"/>
              </a:lnSpc>
              <a:spcBef>
                <a:spcPts val="0"/>
              </a:spcBef>
              <a:spcAft>
                <a:spcPts val="0"/>
              </a:spcAft>
              <a:buClrTx/>
              <a:buSzTx/>
              <a:buFontTx/>
              <a:buNone/>
              <a:tabLst/>
              <a:defRPr/>
            </a:pPr>
            <a:fld id="{3CA2F6F5-4099-4B14-9C06-28D861AAFDD1}" type="slidenum">
              <a:rPr kumimoji="0" lang="he-IL" sz="1200" b="0" i="0" u="none" strike="noStrike" kern="1200" cap="none" spc="0" normalizeH="0" baseline="0" noProof="0" smtClean="0">
                <a:ln>
                  <a:noFill/>
                </a:ln>
                <a:solidFill>
                  <a:prstClr val="black"/>
                </a:solidFill>
                <a:effectLst/>
                <a:uLnTx/>
                <a:uFillTx/>
                <a:latin typeface="Calibri"/>
                <a:ea typeface="+mn-ea"/>
                <a:cs typeface="Arial" panose="020B0604020202020204" pitchFamily="34" charset="0"/>
              </a:rPr>
              <a:pPr marL="0" marR="0" lvl="0" indent="0" algn="l" defTabSz="914400" rtl="1" eaLnBrk="1" fontAlgn="auto" latinLnBrk="0" hangingPunct="1">
                <a:lnSpc>
                  <a:spcPct val="100000"/>
                </a:lnSpc>
                <a:spcBef>
                  <a:spcPts val="0"/>
                </a:spcBef>
                <a:spcAft>
                  <a:spcPts val="0"/>
                </a:spcAft>
                <a:buClrTx/>
                <a:buSzTx/>
                <a:buFontTx/>
                <a:buNone/>
                <a:tabLst/>
                <a:defRPr/>
              </a:pPr>
              <a:t>2</a:t>
            </a:fld>
            <a:endParaRPr kumimoji="0" lang="he-IL" sz="1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15630839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pPr marL="0" marR="0" lvl="0" indent="0" algn="l" defTabSz="914400" rtl="1" eaLnBrk="1" fontAlgn="auto" latinLnBrk="0" hangingPunct="1">
              <a:lnSpc>
                <a:spcPct val="100000"/>
              </a:lnSpc>
              <a:spcBef>
                <a:spcPts val="0"/>
              </a:spcBef>
              <a:spcAft>
                <a:spcPts val="0"/>
              </a:spcAft>
              <a:buClrTx/>
              <a:buSzTx/>
              <a:buFontTx/>
              <a:buNone/>
              <a:tabLst/>
              <a:defRPr/>
            </a:pPr>
            <a:fld id="{3CA2F6F5-4099-4B14-9C06-28D861AAFDD1}" type="slidenum">
              <a:rPr kumimoji="0" lang="he-IL" sz="1200" b="0" i="0" u="none" strike="noStrike" kern="1200" cap="none" spc="0" normalizeH="0" baseline="0" noProof="0" smtClean="0">
                <a:ln>
                  <a:noFill/>
                </a:ln>
                <a:solidFill>
                  <a:prstClr val="black"/>
                </a:solidFill>
                <a:effectLst/>
                <a:uLnTx/>
                <a:uFillTx/>
                <a:latin typeface="Calibri"/>
                <a:ea typeface="+mn-ea"/>
                <a:cs typeface="Arial" panose="020B0604020202020204" pitchFamily="34" charset="0"/>
              </a:rPr>
              <a:pPr marL="0" marR="0" lvl="0" indent="0" algn="l" defTabSz="914400" rtl="1" eaLnBrk="1" fontAlgn="auto" latinLnBrk="0" hangingPunct="1">
                <a:lnSpc>
                  <a:spcPct val="100000"/>
                </a:lnSpc>
                <a:spcBef>
                  <a:spcPts val="0"/>
                </a:spcBef>
                <a:spcAft>
                  <a:spcPts val="0"/>
                </a:spcAft>
                <a:buClrTx/>
                <a:buSzTx/>
                <a:buFontTx/>
                <a:buNone/>
                <a:tabLst/>
                <a:defRPr/>
              </a:pPr>
              <a:t>3</a:t>
            </a:fld>
            <a:endParaRPr kumimoji="0" lang="he-IL" sz="1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40846086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pPr marL="0" marR="0" lvl="0" indent="0" algn="l" defTabSz="914400" rtl="1" eaLnBrk="1" fontAlgn="auto" latinLnBrk="0" hangingPunct="1">
              <a:lnSpc>
                <a:spcPct val="100000"/>
              </a:lnSpc>
              <a:spcBef>
                <a:spcPts val="0"/>
              </a:spcBef>
              <a:spcAft>
                <a:spcPts val="0"/>
              </a:spcAft>
              <a:buClrTx/>
              <a:buSzTx/>
              <a:buFontTx/>
              <a:buNone/>
              <a:tabLst/>
              <a:defRPr/>
            </a:pPr>
            <a:fld id="{3CA2F6F5-4099-4B14-9C06-28D861AAFDD1}" type="slidenum">
              <a:rPr kumimoji="0" lang="he-IL" sz="1200" b="0" i="0" u="none" strike="noStrike" kern="1200" cap="none" spc="0" normalizeH="0" baseline="0" noProof="0" smtClean="0">
                <a:ln>
                  <a:noFill/>
                </a:ln>
                <a:solidFill>
                  <a:prstClr val="black"/>
                </a:solidFill>
                <a:effectLst/>
                <a:uLnTx/>
                <a:uFillTx/>
                <a:latin typeface="Calibri"/>
                <a:ea typeface="+mn-ea"/>
                <a:cs typeface="Arial" panose="020B0604020202020204" pitchFamily="34" charset="0"/>
              </a:rPr>
              <a:pPr marL="0" marR="0" lvl="0" indent="0" algn="l" defTabSz="914400" rtl="1" eaLnBrk="1" fontAlgn="auto" latinLnBrk="0" hangingPunct="1">
                <a:lnSpc>
                  <a:spcPct val="100000"/>
                </a:lnSpc>
                <a:spcBef>
                  <a:spcPts val="0"/>
                </a:spcBef>
                <a:spcAft>
                  <a:spcPts val="0"/>
                </a:spcAft>
                <a:buClrTx/>
                <a:buSzTx/>
                <a:buFontTx/>
                <a:buNone/>
                <a:tabLst/>
                <a:defRPr/>
              </a:pPr>
              <a:t>4</a:t>
            </a:fld>
            <a:endParaRPr kumimoji="0" lang="he-IL" sz="1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26070169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pPr marL="0" marR="0" lvl="0" indent="0" algn="l" defTabSz="914400" rtl="1" eaLnBrk="1" fontAlgn="auto" latinLnBrk="0" hangingPunct="1">
              <a:lnSpc>
                <a:spcPct val="100000"/>
              </a:lnSpc>
              <a:spcBef>
                <a:spcPts val="0"/>
              </a:spcBef>
              <a:spcAft>
                <a:spcPts val="0"/>
              </a:spcAft>
              <a:buClrTx/>
              <a:buSzTx/>
              <a:buFontTx/>
              <a:buNone/>
              <a:tabLst/>
              <a:defRPr/>
            </a:pPr>
            <a:fld id="{3CA2F6F5-4099-4B14-9C06-28D861AAFDD1}" type="slidenum">
              <a:rPr kumimoji="0" lang="he-IL" sz="1200" b="0" i="0" u="none" strike="noStrike" kern="1200" cap="none" spc="0" normalizeH="0" baseline="0" noProof="0" smtClean="0">
                <a:ln>
                  <a:noFill/>
                </a:ln>
                <a:solidFill>
                  <a:prstClr val="black"/>
                </a:solidFill>
                <a:effectLst/>
                <a:uLnTx/>
                <a:uFillTx/>
                <a:latin typeface="Calibri"/>
                <a:ea typeface="+mn-ea"/>
                <a:cs typeface="Arial" panose="020B0604020202020204" pitchFamily="34" charset="0"/>
              </a:rPr>
              <a:pPr marL="0" marR="0" lvl="0" indent="0" algn="l" defTabSz="914400" rtl="1" eaLnBrk="1" fontAlgn="auto" latinLnBrk="0" hangingPunct="1">
                <a:lnSpc>
                  <a:spcPct val="100000"/>
                </a:lnSpc>
                <a:spcBef>
                  <a:spcPts val="0"/>
                </a:spcBef>
                <a:spcAft>
                  <a:spcPts val="0"/>
                </a:spcAft>
                <a:buClrTx/>
                <a:buSzTx/>
                <a:buFontTx/>
                <a:buNone/>
                <a:tabLst/>
                <a:defRPr/>
              </a:pPr>
              <a:t>5</a:t>
            </a:fld>
            <a:endParaRPr kumimoji="0" lang="he-IL" sz="1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8643879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pPr marL="0" marR="0" lvl="0" indent="0" algn="l" defTabSz="914400" rtl="1" eaLnBrk="1" fontAlgn="auto" latinLnBrk="0" hangingPunct="1">
              <a:lnSpc>
                <a:spcPct val="100000"/>
              </a:lnSpc>
              <a:spcBef>
                <a:spcPts val="0"/>
              </a:spcBef>
              <a:spcAft>
                <a:spcPts val="0"/>
              </a:spcAft>
              <a:buClrTx/>
              <a:buSzTx/>
              <a:buFontTx/>
              <a:buNone/>
              <a:tabLst/>
              <a:defRPr/>
            </a:pPr>
            <a:fld id="{3CA2F6F5-4099-4B14-9C06-28D861AAFDD1}" type="slidenum">
              <a:rPr kumimoji="0" lang="he-IL" sz="1200" b="0" i="0" u="none" strike="noStrike" kern="1200" cap="none" spc="0" normalizeH="0" baseline="0" noProof="0" smtClean="0">
                <a:ln>
                  <a:noFill/>
                </a:ln>
                <a:solidFill>
                  <a:prstClr val="black"/>
                </a:solidFill>
                <a:effectLst/>
                <a:uLnTx/>
                <a:uFillTx/>
                <a:latin typeface="Calibri"/>
                <a:ea typeface="+mn-ea"/>
                <a:cs typeface="Arial" panose="020B0604020202020204" pitchFamily="34" charset="0"/>
              </a:rPr>
              <a:pPr marL="0" marR="0" lvl="0" indent="0" algn="l" defTabSz="914400" rtl="1" eaLnBrk="1" fontAlgn="auto" latinLnBrk="0" hangingPunct="1">
                <a:lnSpc>
                  <a:spcPct val="100000"/>
                </a:lnSpc>
                <a:spcBef>
                  <a:spcPts val="0"/>
                </a:spcBef>
                <a:spcAft>
                  <a:spcPts val="0"/>
                </a:spcAft>
                <a:buClrTx/>
                <a:buSzTx/>
                <a:buFontTx/>
                <a:buNone/>
                <a:tabLst/>
                <a:defRPr/>
              </a:pPr>
              <a:t>6</a:t>
            </a:fld>
            <a:endParaRPr kumimoji="0" lang="he-IL" sz="1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26084038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pPr marL="0" marR="0" lvl="0" indent="0" algn="l" defTabSz="914400" rtl="1" eaLnBrk="1" fontAlgn="auto" latinLnBrk="0" hangingPunct="1">
              <a:lnSpc>
                <a:spcPct val="100000"/>
              </a:lnSpc>
              <a:spcBef>
                <a:spcPts val="0"/>
              </a:spcBef>
              <a:spcAft>
                <a:spcPts val="0"/>
              </a:spcAft>
              <a:buClrTx/>
              <a:buSzTx/>
              <a:buFontTx/>
              <a:buNone/>
              <a:tabLst/>
              <a:defRPr/>
            </a:pPr>
            <a:fld id="{3CA2F6F5-4099-4B14-9C06-28D861AAFDD1}" type="slidenum">
              <a:rPr kumimoji="0" lang="he-IL" sz="1200" b="0" i="0" u="none" strike="noStrike" kern="1200" cap="none" spc="0" normalizeH="0" baseline="0" noProof="0" smtClean="0">
                <a:ln>
                  <a:noFill/>
                </a:ln>
                <a:solidFill>
                  <a:prstClr val="black"/>
                </a:solidFill>
                <a:effectLst/>
                <a:uLnTx/>
                <a:uFillTx/>
                <a:latin typeface="Calibri"/>
                <a:ea typeface="+mn-ea"/>
                <a:cs typeface="Arial" panose="020B0604020202020204" pitchFamily="34" charset="0"/>
              </a:rPr>
              <a:pPr marL="0" marR="0" lvl="0" indent="0" algn="l" defTabSz="914400" rtl="1" eaLnBrk="1" fontAlgn="auto" latinLnBrk="0" hangingPunct="1">
                <a:lnSpc>
                  <a:spcPct val="100000"/>
                </a:lnSpc>
                <a:spcBef>
                  <a:spcPts val="0"/>
                </a:spcBef>
                <a:spcAft>
                  <a:spcPts val="0"/>
                </a:spcAft>
                <a:buClrTx/>
                <a:buSzTx/>
                <a:buFontTx/>
                <a:buNone/>
                <a:tabLst/>
                <a:defRPr/>
              </a:pPr>
              <a:t>7</a:t>
            </a:fld>
            <a:endParaRPr kumimoji="0" lang="he-IL" sz="1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6634987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pPr marL="0" marR="0" lvl="0" indent="0" algn="l" defTabSz="914400" rtl="1" eaLnBrk="1" fontAlgn="auto" latinLnBrk="0" hangingPunct="1">
              <a:lnSpc>
                <a:spcPct val="100000"/>
              </a:lnSpc>
              <a:spcBef>
                <a:spcPts val="0"/>
              </a:spcBef>
              <a:spcAft>
                <a:spcPts val="0"/>
              </a:spcAft>
              <a:buClrTx/>
              <a:buSzTx/>
              <a:buFontTx/>
              <a:buNone/>
              <a:tabLst/>
              <a:defRPr/>
            </a:pPr>
            <a:fld id="{3CA2F6F5-4099-4B14-9C06-28D861AAFDD1}" type="slidenum">
              <a:rPr kumimoji="0" lang="he-IL" sz="1200" b="0" i="0" u="none" strike="noStrike" kern="1200" cap="none" spc="0" normalizeH="0" baseline="0" noProof="0" smtClean="0">
                <a:ln>
                  <a:noFill/>
                </a:ln>
                <a:solidFill>
                  <a:prstClr val="black"/>
                </a:solidFill>
                <a:effectLst/>
                <a:uLnTx/>
                <a:uFillTx/>
                <a:latin typeface="Calibri"/>
                <a:ea typeface="+mn-ea"/>
                <a:cs typeface="Arial" panose="020B0604020202020204" pitchFamily="34" charset="0"/>
              </a:rPr>
              <a:pPr marL="0" marR="0" lvl="0" indent="0" algn="l" defTabSz="914400" rtl="1" eaLnBrk="1" fontAlgn="auto" latinLnBrk="0" hangingPunct="1">
                <a:lnSpc>
                  <a:spcPct val="100000"/>
                </a:lnSpc>
                <a:spcBef>
                  <a:spcPts val="0"/>
                </a:spcBef>
                <a:spcAft>
                  <a:spcPts val="0"/>
                </a:spcAft>
                <a:buClrTx/>
                <a:buSzTx/>
                <a:buFontTx/>
                <a:buNone/>
                <a:tabLst/>
                <a:defRPr/>
              </a:pPr>
              <a:t>8</a:t>
            </a:fld>
            <a:endParaRPr kumimoji="0" lang="he-IL" sz="1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6687265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pPr marL="0" marR="0" lvl="0" indent="0" algn="l" defTabSz="914400" rtl="1" eaLnBrk="1" fontAlgn="auto" latinLnBrk="0" hangingPunct="1">
              <a:lnSpc>
                <a:spcPct val="100000"/>
              </a:lnSpc>
              <a:spcBef>
                <a:spcPts val="0"/>
              </a:spcBef>
              <a:spcAft>
                <a:spcPts val="0"/>
              </a:spcAft>
              <a:buClrTx/>
              <a:buSzTx/>
              <a:buFontTx/>
              <a:buNone/>
              <a:tabLst/>
              <a:defRPr/>
            </a:pPr>
            <a:fld id="{3CA2F6F5-4099-4B14-9C06-28D861AAFDD1}" type="slidenum">
              <a:rPr kumimoji="0" lang="he-IL" sz="1200" b="0" i="0" u="none" strike="noStrike" kern="1200" cap="none" spc="0" normalizeH="0" baseline="0" noProof="0" smtClean="0">
                <a:ln>
                  <a:noFill/>
                </a:ln>
                <a:solidFill>
                  <a:prstClr val="black"/>
                </a:solidFill>
                <a:effectLst/>
                <a:uLnTx/>
                <a:uFillTx/>
                <a:latin typeface="Calibri"/>
                <a:ea typeface="+mn-ea"/>
                <a:cs typeface="Arial" panose="020B0604020202020204" pitchFamily="34" charset="0"/>
              </a:rPr>
              <a:pPr marL="0" marR="0" lvl="0" indent="0" algn="l" defTabSz="914400" rtl="1" eaLnBrk="1" fontAlgn="auto" latinLnBrk="0" hangingPunct="1">
                <a:lnSpc>
                  <a:spcPct val="100000"/>
                </a:lnSpc>
                <a:spcBef>
                  <a:spcPts val="0"/>
                </a:spcBef>
                <a:spcAft>
                  <a:spcPts val="0"/>
                </a:spcAft>
                <a:buClrTx/>
                <a:buSzTx/>
                <a:buFontTx/>
                <a:buNone/>
                <a:tabLst/>
                <a:defRPr/>
              </a:pPr>
              <a:t>9</a:t>
            </a:fld>
            <a:endParaRPr kumimoji="0" lang="he-IL" sz="1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27620312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pPr marL="0" marR="0" lvl="0" indent="0" algn="l" defTabSz="914400" rtl="1" eaLnBrk="1" fontAlgn="auto" latinLnBrk="0" hangingPunct="1">
              <a:lnSpc>
                <a:spcPct val="100000"/>
              </a:lnSpc>
              <a:spcBef>
                <a:spcPts val="0"/>
              </a:spcBef>
              <a:spcAft>
                <a:spcPts val="0"/>
              </a:spcAft>
              <a:buClrTx/>
              <a:buSzTx/>
              <a:buFontTx/>
              <a:buNone/>
              <a:tabLst/>
              <a:defRPr/>
            </a:pPr>
            <a:fld id="{3CA2F6F5-4099-4B14-9C06-28D861AAFDD1}" type="slidenum">
              <a:rPr kumimoji="0" lang="he-IL" sz="1200" b="0" i="0" u="none" strike="noStrike" kern="1200" cap="none" spc="0" normalizeH="0" baseline="0" noProof="0" smtClean="0">
                <a:ln>
                  <a:noFill/>
                </a:ln>
                <a:solidFill>
                  <a:prstClr val="black"/>
                </a:solidFill>
                <a:effectLst/>
                <a:uLnTx/>
                <a:uFillTx/>
                <a:latin typeface="Calibri"/>
                <a:ea typeface="+mn-ea"/>
                <a:cs typeface="Arial" panose="020B0604020202020204" pitchFamily="34" charset="0"/>
              </a:rPr>
              <a:pPr marL="0" marR="0" lvl="0" indent="0" algn="l" defTabSz="914400" rtl="1" eaLnBrk="1" fontAlgn="auto" latinLnBrk="0" hangingPunct="1">
                <a:lnSpc>
                  <a:spcPct val="100000"/>
                </a:lnSpc>
                <a:spcBef>
                  <a:spcPts val="0"/>
                </a:spcBef>
                <a:spcAft>
                  <a:spcPts val="0"/>
                </a:spcAft>
                <a:buClrTx/>
                <a:buSzTx/>
                <a:buFontTx/>
                <a:buNone/>
                <a:tabLst/>
                <a:defRPr/>
              </a:pPr>
              <a:t>11</a:t>
            </a:fld>
            <a:endParaRPr kumimoji="0" lang="he-IL" sz="1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7132554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685800" y="2130425"/>
            <a:ext cx="7772400" cy="1470025"/>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2B5C8B73-F1AC-403D-8018-F290CF233064}" type="datetime8">
              <a:rPr lang="he-IL" smtClean="0"/>
              <a:t>08 אוגוסט 18</a:t>
            </a:fld>
            <a:endParaRPr lang="he-IL" dirty="0"/>
          </a:p>
        </p:txBody>
      </p:sp>
      <p:sp>
        <p:nvSpPr>
          <p:cNvPr id="5" name="מציין מיקום של כותרת תחתונה 4"/>
          <p:cNvSpPr>
            <a:spLocks noGrp="1"/>
          </p:cNvSpPr>
          <p:nvPr>
            <p:ph type="ftr" sz="quarter" idx="11"/>
          </p:nvPr>
        </p:nvSpPr>
        <p:spPr/>
        <p:txBody>
          <a:bodyPr/>
          <a:lstStyle/>
          <a:p>
            <a:endParaRPr lang="he-IL" dirty="0"/>
          </a:p>
        </p:txBody>
      </p:sp>
      <p:sp>
        <p:nvSpPr>
          <p:cNvPr id="6" name="מציין מיקום של מספר שקופית 5"/>
          <p:cNvSpPr>
            <a:spLocks noGrp="1"/>
          </p:cNvSpPr>
          <p:nvPr>
            <p:ph type="sldNum" sz="quarter" idx="12"/>
          </p:nvPr>
        </p:nvSpPr>
        <p:spPr/>
        <p:txBody>
          <a:bodyPr/>
          <a:lstStyle/>
          <a:p>
            <a:fld id="{887C1878-6180-4459-82C0-7799DD57A182}" type="slidenum">
              <a:rPr lang="he-IL" smtClean="0"/>
              <a:t>‹#›</a:t>
            </a:fld>
            <a:endParaRPr lang="he-IL" dirty="0"/>
          </a:p>
        </p:txBody>
      </p:sp>
    </p:spTree>
    <p:extLst>
      <p:ext uri="{BB962C8B-B14F-4D97-AF65-F5344CB8AC3E}">
        <p14:creationId xmlns:p14="http://schemas.microsoft.com/office/powerpoint/2010/main" val="23250636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DAC3453D-3AFC-4CD0-9861-123A24EEEF08}" type="datetime8">
              <a:rPr lang="he-IL" smtClean="0"/>
              <a:t>08 אוגוסט 18</a:t>
            </a:fld>
            <a:endParaRPr lang="he-IL" dirty="0"/>
          </a:p>
        </p:txBody>
      </p:sp>
      <p:sp>
        <p:nvSpPr>
          <p:cNvPr id="5" name="מציין מיקום של כותרת תחתונה 4"/>
          <p:cNvSpPr>
            <a:spLocks noGrp="1"/>
          </p:cNvSpPr>
          <p:nvPr>
            <p:ph type="ftr" sz="quarter" idx="11"/>
          </p:nvPr>
        </p:nvSpPr>
        <p:spPr/>
        <p:txBody>
          <a:bodyPr/>
          <a:lstStyle/>
          <a:p>
            <a:endParaRPr lang="he-IL" dirty="0"/>
          </a:p>
        </p:txBody>
      </p:sp>
      <p:sp>
        <p:nvSpPr>
          <p:cNvPr id="6" name="מציין מיקום של מספר שקופית 5"/>
          <p:cNvSpPr>
            <a:spLocks noGrp="1"/>
          </p:cNvSpPr>
          <p:nvPr>
            <p:ph type="sldNum" sz="quarter" idx="12"/>
          </p:nvPr>
        </p:nvSpPr>
        <p:spPr/>
        <p:txBody>
          <a:bodyPr/>
          <a:lstStyle/>
          <a:p>
            <a:fld id="{887C1878-6180-4459-82C0-7799DD57A182}" type="slidenum">
              <a:rPr lang="he-IL" smtClean="0"/>
              <a:t>‹#›</a:t>
            </a:fld>
            <a:endParaRPr lang="he-IL" dirty="0"/>
          </a:p>
        </p:txBody>
      </p:sp>
    </p:spTree>
    <p:extLst>
      <p:ext uri="{BB962C8B-B14F-4D97-AF65-F5344CB8AC3E}">
        <p14:creationId xmlns:p14="http://schemas.microsoft.com/office/powerpoint/2010/main" val="28084758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r">
              <a:defRPr sz="40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0B9F28CB-4F4A-4194-A9E9-41A6231B313D}" type="datetime8">
              <a:rPr lang="he-IL" smtClean="0"/>
              <a:t>08 אוגוסט 18</a:t>
            </a:fld>
            <a:endParaRPr lang="he-IL" dirty="0"/>
          </a:p>
        </p:txBody>
      </p:sp>
      <p:sp>
        <p:nvSpPr>
          <p:cNvPr id="5" name="מציין מיקום של כותרת תחתונה 4"/>
          <p:cNvSpPr>
            <a:spLocks noGrp="1"/>
          </p:cNvSpPr>
          <p:nvPr>
            <p:ph type="ftr" sz="quarter" idx="11"/>
          </p:nvPr>
        </p:nvSpPr>
        <p:spPr/>
        <p:txBody>
          <a:bodyPr/>
          <a:lstStyle/>
          <a:p>
            <a:endParaRPr lang="he-IL" dirty="0"/>
          </a:p>
        </p:txBody>
      </p:sp>
      <p:sp>
        <p:nvSpPr>
          <p:cNvPr id="6" name="מציין מיקום של מספר שקופית 5"/>
          <p:cNvSpPr>
            <a:spLocks noGrp="1"/>
          </p:cNvSpPr>
          <p:nvPr>
            <p:ph type="sldNum" sz="quarter" idx="12"/>
          </p:nvPr>
        </p:nvSpPr>
        <p:spPr/>
        <p:txBody>
          <a:bodyPr/>
          <a:lstStyle/>
          <a:p>
            <a:fld id="{887C1878-6180-4459-82C0-7799DD57A182}" type="slidenum">
              <a:rPr lang="he-IL" smtClean="0"/>
              <a:t>‹#›</a:t>
            </a:fld>
            <a:endParaRPr lang="he-IL" dirty="0"/>
          </a:p>
        </p:txBody>
      </p:sp>
    </p:spTree>
    <p:extLst>
      <p:ext uri="{BB962C8B-B14F-4D97-AF65-F5344CB8AC3E}">
        <p14:creationId xmlns:p14="http://schemas.microsoft.com/office/powerpoint/2010/main" val="9818866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594513A6-61DE-4124-8A2F-AE6540533242}" type="datetime8">
              <a:rPr lang="he-IL" smtClean="0"/>
              <a:t>08 אוגוסט 18</a:t>
            </a:fld>
            <a:endParaRPr lang="he-IL" dirty="0"/>
          </a:p>
        </p:txBody>
      </p:sp>
      <p:sp>
        <p:nvSpPr>
          <p:cNvPr id="6" name="מציין מיקום של כותרת תחתונה 5"/>
          <p:cNvSpPr>
            <a:spLocks noGrp="1"/>
          </p:cNvSpPr>
          <p:nvPr>
            <p:ph type="ftr" sz="quarter" idx="11"/>
          </p:nvPr>
        </p:nvSpPr>
        <p:spPr/>
        <p:txBody>
          <a:bodyPr/>
          <a:lstStyle/>
          <a:p>
            <a:endParaRPr lang="he-IL" dirty="0"/>
          </a:p>
        </p:txBody>
      </p:sp>
      <p:sp>
        <p:nvSpPr>
          <p:cNvPr id="7" name="מציין מיקום של מספר שקופית 6"/>
          <p:cNvSpPr>
            <a:spLocks noGrp="1"/>
          </p:cNvSpPr>
          <p:nvPr>
            <p:ph type="sldNum" sz="quarter" idx="12"/>
          </p:nvPr>
        </p:nvSpPr>
        <p:spPr/>
        <p:txBody>
          <a:bodyPr/>
          <a:lstStyle/>
          <a:p>
            <a:fld id="{887C1878-6180-4459-82C0-7799DD57A182}" type="slidenum">
              <a:rPr lang="he-IL" smtClean="0"/>
              <a:t>‹#›</a:t>
            </a:fld>
            <a:endParaRPr lang="he-IL" dirty="0"/>
          </a:p>
        </p:txBody>
      </p:sp>
    </p:spTree>
    <p:extLst>
      <p:ext uri="{BB962C8B-B14F-4D97-AF65-F5344CB8AC3E}">
        <p14:creationId xmlns:p14="http://schemas.microsoft.com/office/powerpoint/2010/main" val="7023105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EE71B6FA-2316-4495-87F4-EF262E8B786A}" type="datetime8">
              <a:rPr lang="he-IL" smtClean="0"/>
              <a:t>08 אוגוסט 18</a:t>
            </a:fld>
            <a:endParaRPr lang="he-IL" dirty="0"/>
          </a:p>
        </p:txBody>
      </p:sp>
      <p:sp>
        <p:nvSpPr>
          <p:cNvPr id="8" name="מציין מיקום של כותרת תחתונה 7"/>
          <p:cNvSpPr>
            <a:spLocks noGrp="1"/>
          </p:cNvSpPr>
          <p:nvPr>
            <p:ph type="ftr" sz="quarter" idx="11"/>
          </p:nvPr>
        </p:nvSpPr>
        <p:spPr/>
        <p:txBody>
          <a:bodyPr/>
          <a:lstStyle/>
          <a:p>
            <a:endParaRPr lang="he-IL" dirty="0"/>
          </a:p>
        </p:txBody>
      </p:sp>
      <p:sp>
        <p:nvSpPr>
          <p:cNvPr id="9" name="מציין מיקום של מספר שקופית 8"/>
          <p:cNvSpPr>
            <a:spLocks noGrp="1"/>
          </p:cNvSpPr>
          <p:nvPr>
            <p:ph type="sldNum" sz="quarter" idx="12"/>
          </p:nvPr>
        </p:nvSpPr>
        <p:spPr/>
        <p:txBody>
          <a:bodyPr/>
          <a:lstStyle/>
          <a:p>
            <a:fld id="{887C1878-6180-4459-82C0-7799DD57A182}" type="slidenum">
              <a:rPr lang="he-IL" smtClean="0"/>
              <a:t>‹#›</a:t>
            </a:fld>
            <a:endParaRPr lang="he-IL" dirty="0"/>
          </a:p>
        </p:txBody>
      </p:sp>
    </p:spTree>
    <p:extLst>
      <p:ext uri="{BB962C8B-B14F-4D97-AF65-F5344CB8AC3E}">
        <p14:creationId xmlns:p14="http://schemas.microsoft.com/office/powerpoint/2010/main" val="9448130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645C0017-CBE9-4A05-93C4-FB289F243FAE}" type="datetime8">
              <a:rPr lang="he-IL" smtClean="0"/>
              <a:t>08 אוגוסט 18</a:t>
            </a:fld>
            <a:endParaRPr lang="he-IL" dirty="0"/>
          </a:p>
        </p:txBody>
      </p:sp>
      <p:sp>
        <p:nvSpPr>
          <p:cNvPr id="4" name="מציין מיקום של כותרת תחתונה 3"/>
          <p:cNvSpPr>
            <a:spLocks noGrp="1"/>
          </p:cNvSpPr>
          <p:nvPr>
            <p:ph type="ftr" sz="quarter" idx="11"/>
          </p:nvPr>
        </p:nvSpPr>
        <p:spPr/>
        <p:txBody>
          <a:bodyPr/>
          <a:lstStyle/>
          <a:p>
            <a:endParaRPr lang="he-IL" dirty="0"/>
          </a:p>
        </p:txBody>
      </p:sp>
      <p:sp>
        <p:nvSpPr>
          <p:cNvPr id="5" name="מציין מיקום של מספר שקופית 4"/>
          <p:cNvSpPr>
            <a:spLocks noGrp="1"/>
          </p:cNvSpPr>
          <p:nvPr>
            <p:ph type="sldNum" sz="quarter" idx="12"/>
          </p:nvPr>
        </p:nvSpPr>
        <p:spPr/>
        <p:txBody>
          <a:bodyPr/>
          <a:lstStyle/>
          <a:p>
            <a:fld id="{887C1878-6180-4459-82C0-7799DD57A182}" type="slidenum">
              <a:rPr lang="he-IL" smtClean="0"/>
              <a:t>‹#›</a:t>
            </a:fld>
            <a:endParaRPr lang="he-IL" dirty="0"/>
          </a:p>
        </p:txBody>
      </p:sp>
    </p:spTree>
    <p:extLst>
      <p:ext uri="{BB962C8B-B14F-4D97-AF65-F5344CB8AC3E}">
        <p14:creationId xmlns:p14="http://schemas.microsoft.com/office/powerpoint/2010/main" val="38556526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086474B2-899C-44A1-969C-9ADFB13AC202}" type="datetime8">
              <a:rPr lang="he-IL" smtClean="0"/>
              <a:t>08 אוגוסט 18</a:t>
            </a:fld>
            <a:endParaRPr lang="he-IL" dirty="0"/>
          </a:p>
        </p:txBody>
      </p:sp>
      <p:sp>
        <p:nvSpPr>
          <p:cNvPr id="3" name="מציין מיקום של כותרת תחתונה 2"/>
          <p:cNvSpPr>
            <a:spLocks noGrp="1"/>
          </p:cNvSpPr>
          <p:nvPr>
            <p:ph type="ftr" sz="quarter" idx="11"/>
          </p:nvPr>
        </p:nvSpPr>
        <p:spPr/>
        <p:txBody>
          <a:bodyPr/>
          <a:lstStyle/>
          <a:p>
            <a:endParaRPr lang="he-IL" dirty="0"/>
          </a:p>
        </p:txBody>
      </p:sp>
      <p:sp>
        <p:nvSpPr>
          <p:cNvPr id="4" name="מציין מיקום של מספר שקופית 3"/>
          <p:cNvSpPr>
            <a:spLocks noGrp="1"/>
          </p:cNvSpPr>
          <p:nvPr>
            <p:ph type="sldNum" sz="quarter" idx="12"/>
          </p:nvPr>
        </p:nvSpPr>
        <p:spPr/>
        <p:txBody>
          <a:bodyPr/>
          <a:lstStyle/>
          <a:p>
            <a:fld id="{887C1878-6180-4459-82C0-7799DD57A182}" type="slidenum">
              <a:rPr lang="he-IL" smtClean="0"/>
              <a:t>‹#›</a:t>
            </a:fld>
            <a:endParaRPr lang="he-IL" dirty="0"/>
          </a:p>
        </p:txBody>
      </p:sp>
    </p:spTree>
    <p:extLst>
      <p:ext uri="{BB962C8B-B14F-4D97-AF65-F5344CB8AC3E}">
        <p14:creationId xmlns:p14="http://schemas.microsoft.com/office/powerpoint/2010/main" val="41696087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8C3EE241-4E32-4541-AF0C-EB2AF3657A47}" type="datetime8">
              <a:rPr lang="he-IL" smtClean="0"/>
              <a:t>08 אוגוסט 18</a:t>
            </a:fld>
            <a:endParaRPr lang="he-IL" dirty="0"/>
          </a:p>
        </p:txBody>
      </p:sp>
      <p:sp>
        <p:nvSpPr>
          <p:cNvPr id="6" name="מציין מיקום של כותרת תחתונה 5"/>
          <p:cNvSpPr>
            <a:spLocks noGrp="1"/>
          </p:cNvSpPr>
          <p:nvPr>
            <p:ph type="ftr" sz="quarter" idx="11"/>
          </p:nvPr>
        </p:nvSpPr>
        <p:spPr/>
        <p:txBody>
          <a:bodyPr/>
          <a:lstStyle/>
          <a:p>
            <a:endParaRPr lang="he-IL" dirty="0"/>
          </a:p>
        </p:txBody>
      </p:sp>
      <p:sp>
        <p:nvSpPr>
          <p:cNvPr id="7" name="מציין מיקום של מספר שקופית 6"/>
          <p:cNvSpPr>
            <a:spLocks noGrp="1"/>
          </p:cNvSpPr>
          <p:nvPr>
            <p:ph type="sldNum" sz="quarter" idx="12"/>
          </p:nvPr>
        </p:nvSpPr>
        <p:spPr/>
        <p:txBody>
          <a:bodyPr/>
          <a:lstStyle/>
          <a:p>
            <a:fld id="{887C1878-6180-4459-82C0-7799DD57A182}" type="slidenum">
              <a:rPr lang="he-IL" smtClean="0"/>
              <a:t>‹#›</a:t>
            </a:fld>
            <a:endParaRPr lang="he-IL" dirty="0"/>
          </a:p>
        </p:txBody>
      </p:sp>
    </p:spTree>
    <p:extLst>
      <p:ext uri="{BB962C8B-B14F-4D97-AF65-F5344CB8AC3E}">
        <p14:creationId xmlns:p14="http://schemas.microsoft.com/office/powerpoint/2010/main" val="40577981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0ED2C11C-8304-4BAF-AA6E-48598B08B2F3}" type="datetime8">
              <a:rPr lang="he-IL" smtClean="0"/>
              <a:t>08 אוגוסט 18</a:t>
            </a:fld>
            <a:endParaRPr lang="he-IL" dirty="0"/>
          </a:p>
        </p:txBody>
      </p:sp>
      <p:sp>
        <p:nvSpPr>
          <p:cNvPr id="6" name="מציין מיקום של כותרת תחתונה 5"/>
          <p:cNvSpPr>
            <a:spLocks noGrp="1"/>
          </p:cNvSpPr>
          <p:nvPr>
            <p:ph type="ftr" sz="quarter" idx="11"/>
          </p:nvPr>
        </p:nvSpPr>
        <p:spPr/>
        <p:txBody>
          <a:bodyPr/>
          <a:lstStyle/>
          <a:p>
            <a:endParaRPr lang="he-IL" dirty="0"/>
          </a:p>
        </p:txBody>
      </p:sp>
      <p:sp>
        <p:nvSpPr>
          <p:cNvPr id="7" name="מציין מיקום של מספר שקופית 6"/>
          <p:cNvSpPr>
            <a:spLocks noGrp="1"/>
          </p:cNvSpPr>
          <p:nvPr>
            <p:ph type="sldNum" sz="quarter" idx="12"/>
          </p:nvPr>
        </p:nvSpPr>
        <p:spPr/>
        <p:txBody>
          <a:bodyPr/>
          <a:lstStyle/>
          <a:p>
            <a:fld id="{887C1878-6180-4459-82C0-7799DD57A182}" type="slidenum">
              <a:rPr lang="he-IL" smtClean="0"/>
              <a:t>‹#›</a:t>
            </a:fld>
            <a:endParaRPr lang="he-IL" dirty="0"/>
          </a:p>
        </p:txBody>
      </p:sp>
    </p:spTree>
    <p:extLst>
      <p:ext uri="{BB962C8B-B14F-4D97-AF65-F5344CB8AC3E}">
        <p14:creationId xmlns:p14="http://schemas.microsoft.com/office/powerpoint/2010/main" val="36612375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E4A940B5-6100-4FEC-8BD6-189AC15AA8A2}" type="datetime8">
              <a:rPr lang="he-IL" smtClean="0"/>
              <a:t>08 אוגוסט 18</a:t>
            </a:fld>
            <a:endParaRPr lang="he-IL" dirty="0"/>
          </a:p>
        </p:txBody>
      </p:sp>
      <p:sp>
        <p:nvSpPr>
          <p:cNvPr id="5" name="מציין מיקום של כותרת תחתונה 4"/>
          <p:cNvSpPr>
            <a:spLocks noGrp="1"/>
          </p:cNvSpPr>
          <p:nvPr>
            <p:ph type="ftr" sz="quarter" idx="11"/>
          </p:nvPr>
        </p:nvSpPr>
        <p:spPr/>
        <p:txBody>
          <a:bodyPr/>
          <a:lstStyle/>
          <a:p>
            <a:endParaRPr lang="he-IL" dirty="0"/>
          </a:p>
        </p:txBody>
      </p:sp>
      <p:sp>
        <p:nvSpPr>
          <p:cNvPr id="6" name="מציין מיקום של מספר שקופית 5"/>
          <p:cNvSpPr>
            <a:spLocks noGrp="1"/>
          </p:cNvSpPr>
          <p:nvPr>
            <p:ph type="sldNum" sz="quarter" idx="12"/>
          </p:nvPr>
        </p:nvSpPr>
        <p:spPr/>
        <p:txBody>
          <a:bodyPr/>
          <a:lstStyle/>
          <a:p>
            <a:fld id="{887C1878-6180-4459-82C0-7799DD57A182}" type="slidenum">
              <a:rPr lang="he-IL" smtClean="0"/>
              <a:t>‹#›</a:t>
            </a:fld>
            <a:endParaRPr lang="he-IL" dirty="0"/>
          </a:p>
        </p:txBody>
      </p:sp>
    </p:spTree>
    <p:extLst>
      <p:ext uri="{BB962C8B-B14F-4D97-AF65-F5344CB8AC3E}">
        <p14:creationId xmlns:p14="http://schemas.microsoft.com/office/powerpoint/2010/main" val="1094232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8"/>
            <a:ext cx="2057400" cy="58515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0D2B1874-F935-4548-BF53-62F59DFFB05B}" type="datetime8">
              <a:rPr lang="he-IL" smtClean="0"/>
              <a:t>08 אוגוסט 18</a:t>
            </a:fld>
            <a:endParaRPr lang="he-IL" dirty="0"/>
          </a:p>
        </p:txBody>
      </p:sp>
      <p:sp>
        <p:nvSpPr>
          <p:cNvPr id="5" name="מציין מיקום של כותרת תחתונה 4"/>
          <p:cNvSpPr>
            <a:spLocks noGrp="1"/>
          </p:cNvSpPr>
          <p:nvPr>
            <p:ph type="ftr" sz="quarter" idx="11"/>
          </p:nvPr>
        </p:nvSpPr>
        <p:spPr/>
        <p:txBody>
          <a:bodyPr/>
          <a:lstStyle/>
          <a:p>
            <a:endParaRPr lang="he-IL" dirty="0"/>
          </a:p>
        </p:txBody>
      </p:sp>
      <p:sp>
        <p:nvSpPr>
          <p:cNvPr id="6" name="מציין מיקום של מספר שקופית 5"/>
          <p:cNvSpPr>
            <a:spLocks noGrp="1"/>
          </p:cNvSpPr>
          <p:nvPr>
            <p:ph type="sldNum" sz="quarter" idx="12"/>
          </p:nvPr>
        </p:nvSpPr>
        <p:spPr/>
        <p:txBody>
          <a:bodyPr/>
          <a:lstStyle/>
          <a:p>
            <a:fld id="{887C1878-6180-4459-82C0-7799DD57A182}" type="slidenum">
              <a:rPr lang="he-IL" smtClean="0"/>
              <a:t>‹#›</a:t>
            </a:fld>
            <a:endParaRPr lang="he-IL" dirty="0"/>
          </a:p>
        </p:txBody>
      </p:sp>
    </p:spTree>
    <p:extLst>
      <p:ext uri="{BB962C8B-B14F-4D97-AF65-F5344CB8AC3E}">
        <p14:creationId xmlns:p14="http://schemas.microsoft.com/office/powerpoint/2010/main" val="17014757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EBCF6F06-3E83-4622-A23F-EEDA83E4A9A5}" type="datetime8">
              <a:rPr lang="he-IL" smtClean="0"/>
              <a:t>08 אוגוסט 18</a:t>
            </a:fld>
            <a:endParaRPr lang="he-IL" dirty="0"/>
          </a:p>
        </p:txBody>
      </p:sp>
      <p:sp>
        <p:nvSpPr>
          <p:cNvPr id="5" name="מציין מיקום של כותרת תחתונה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dirty="0"/>
          </a:p>
        </p:txBody>
      </p:sp>
      <p:sp>
        <p:nvSpPr>
          <p:cNvPr id="6" name="מציין מיקום של מספר שקופית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887C1878-6180-4459-82C0-7799DD57A182}" type="slidenum">
              <a:rPr lang="he-IL" smtClean="0"/>
              <a:t>‹#›</a:t>
            </a:fld>
            <a:endParaRPr lang="he-IL" dirty="0"/>
          </a:p>
        </p:txBody>
      </p:sp>
    </p:spTree>
    <p:extLst>
      <p:ext uri="{BB962C8B-B14F-4D97-AF65-F5344CB8AC3E}">
        <p14:creationId xmlns:p14="http://schemas.microsoft.com/office/powerpoint/2010/main" val="884854263"/>
      </p:ext>
    </p:extLst>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Lst>
  <p:hf hdr="0" ftr="0" dt="0"/>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10" Type="http://schemas.openxmlformats.org/officeDocument/2006/relationships/image" Target="../media/image3.jpeg"/><Relationship Id="rId4" Type="http://schemas.openxmlformats.org/officeDocument/2006/relationships/diagramLayout" Target="../diagrams/layout1.xml"/><Relationship Id="rId9"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chart" Target="../charts/chart1.xml"/><Relationship Id="rId5" Type="http://schemas.openxmlformats.org/officeDocument/2006/relationships/image" Target="../media/image3.jpe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chart" Target="../charts/chart2.xml"/><Relationship Id="rId5" Type="http://schemas.openxmlformats.org/officeDocument/2006/relationships/image" Target="../media/image3.jpe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chart" Target="../charts/chart3.xml"/><Relationship Id="rId5" Type="http://schemas.openxmlformats.org/officeDocument/2006/relationships/image" Target="../media/image3.jpe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chart" Target="../charts/chart4.xml"/><Relationship Id="rId5" Type="http://schemas.openxmlformats.org/officeDocument/2006/relationships/image" Target="../media/image3.jpe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chart" Target="../charts/chart5.xml"/><Relationship Id="rId5" Type="http://schemas.openxmlformats.org/officeDocument/2006/relationships/image" Target="../media/image3.jpe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8" Type="http://schemas.openxmlformats.org/officeDocument/2006/relationships/image" Target="../media/image1.png"/><Relationship Id="rId13" Type="http://schemas.openxmlformats.org/officeDocument/2006/relationships/diagramQuickStyle" Target="../diagrams/quickStyle3.xml"/><Relationship Id="rId18" Type="http://schemas.openxmlformats.org/officeDocument/2006/relationships/diagramQuickStyle" Target="../diagrams/quickStyle4.xml"/><Relationship Id="rId3" Type="http://schemas.openxmlformats.org/officeDocument/2006/relationships/diagramData" Target="../diagrams/data2.xml"/><Relationship Id="rId7" Type="http://schemas.microsoft.com/office/2007/relationships/diagramDrawing" Target="../diagrams/drawing2.xml"/><Relationship Id="rId12" Type="http://schemas.openxmlformats.org/officeDocument/2006/relationships/diagramLayout" Target="../diagrams/layout3.xml"/><Relationship Id="rId17" Type="http://schemas.openxmlformats.org/officeDocument/2006/relationships/diagramLayout" Target="../diagrams/layout4.xml"/><Relationship Id="rId2" Type="http://schemas.openxmlformats.org/officeDocument/2006/relationships/notesSlide" Target="../notesSlides/notesSlide7.xml"/><Relationship Id="rId16" Type="http://schemas.openxmlformats.org/officeDocument/2006/relationships/diagramData" Target="../diagrams/data4.xml"/><Relationship Id="rId20" Type="http://schemas.microsoft.com/office/2007/relationships/diagramDrawing" Target="../diagrams/drawing4.xml"/><Relationship Id="rId1" Type="http://schemas.openxmlformats.org/officeDocument/2006/relationships/slideLayout" Target="../slideLayouts/slideLayout1.xml"/><Relationship Id="rId6" Type="http://schemas.openxmlformats.org/officeDocument/2006/relationships/diagramColors" Target="../diagrams/colors2.xml"/><Relationship Id="rId11" Type="http://schemas.openxmlformats.org/officeDocument/2006/relationships/diagramData" Target="../diagrams/data3.xml"/><Relationship Id="rId5" Type="http://schemas.openxmlformats.org/officeDocument/2006/relationships/diagramQuickStyle" Target="../diagrams/quickStyle2.xml"/><Relationship Id="rId15" Type="http://schemas.microsoft.com/office/2007/relationships/diagramDrawing" Target="../diagrams/drawing3.xml"/><Relationship Id="rId10" Type="http://schemas.openxmlformats.org/officeDocument/2006/relationships/image" Target="../media/image3.jpeg"/><Relationship Id="rId19" Type="http://schemas.openxmlformats.org/officeDocument/2006/relationships/diagramColors" Target="../diagrams/colors4.xml"/><Relationship Id="rId4" Type="http://schemas.openxmlformats.org/officeDocument/2006/relationships/diagramLayout" Target="../diagrams/layout2.xml"/><Relationship Id="rId9" Type="http://schemas.openxmlformats.org/officeDocument/2006/relationships/image" Target="../media/image2.png"/><Relationship Id="rId14" Type="http://schemas.openxmlformats.org/officeDocument/2006/relationships/diagramColors" Target="../diagrams/colors3.xml"/></Relationships>
</file>

<file path=ppt/slides/_rels/slide8.xml.rels><?xml version="1.0" encoding="UTF-8" standalone="yes"?>
<Relationships xmlns="http://schemas.openxmlformats.org/package/2006/relationships"><Relationship Id="rId8" Type="http://schemas.openxmlformats.org/officeDocument/2006/relationships/diagramQuickStyle" Target="../diagrams/quickStyle5.xml"/><Relationship Id="rId3" Type="http://schemas.openxmlformats.org/officeDocument/2006/relationships/image" Target="../media/image1.png"/><Relationship Id="rId7" Type="http://schemas.openxmlformats.org/officeDocument/2006/relationships/diagramLayout" Target="../diagrams/layout5.xm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diagramData" Target="../diagrams/data5.xml"/><Relationship Id="rId5" Type="http://schemas.openxmlformats.org/officeDocument/2006/relationships/image" Target="../media/image3.jpeg"/><Relationship Id="rId10" Type="http://schemas.microsoft.com/office/2007/relationships/diagramDrawing" Target="../diagrams/drawing5.xml"/><Relationship Id="rId4" Type="http://schemas.openxmlformats.org/officeDocument/2006/relationships/image" Target="../media/image2.png"/><Relationship Id="rId9" Type="http://schemas.openxmlformats.org/officeDocument/2006/relationships/diagramColors" Target="../diagrams/colors5.xml"/></Relationships>
</file>

<file path=ppt/slides/_rels/slide9.xml.rels><?xml version="1.0" encoding="UTF-8" standalone="yes"?>
<Relationships xmlns="http://schemas.openxmlformats.org/package/2006/relationships"><Relationship Id="rId8" Type="http://schemas.openxmlformats.org/officeDocument/2006/relationships/diagramQuickStyle" Target="../diagrams/quickStyle6.xml"/><Relationship Id="rId3" Type="http://schemas.openxmlformats.org/officeDocument/2006/relationships/image" Target="../media/image1.png"/><Relationship Id="rId7" Type="http://schemas.openxmlformats.org/officeDocument/2006/relationships/diagramLayout" Target="../diagrams/layout6.xm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diagramData" Target="../diagrams/data6.xml"/><Relationship Id="rId5" Type="http://schemas.openxmlformats.org/officeDocument/2006/relationships/image" Target="../media/image3.jpeg"/><Relationship Id="rId10" Type="http://schemas.microsoft.com/office/2007/relationships/diagramDrawing" Target="../diagrams/drawing6.xml"/><Relationship Id="rId4" Type="http://schemas.openxmlformats.org/officeDocument/2006/relationships/image" Target="../media/image2.png"/><Relationship Id="rId9" Type="http://schemas.openxmlformats.org/officeDocument/2006/relationships/diagramColors" Target="../diagrams/colors6.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8" Type="http://schemas.openxmlformats.org/officeDocument/2006/relationships/diagramQuickStyle" Target="../diagrams/quickStyle7.xml"/><Relationship Id="rId3" Type="http://schemas.openxmlformats.org/officeDocument/2006/relationships/image" Target="../media/image1.png"/><Relationship Id="rId7" Type="http://schemas.openxmlformats.org/officeDocument/2006/relationships/diagramLayout" Target="../diagrams/layout7.xml"/><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diagramData" Target="../diagrams/data7.xml"/><Relationship Id="rId5" Type="http://schemas.openxmlformats.org/officeDocument/2006/relationships/image" Target="../media/image3.jpeg"/><Relationship Id="rId10" Type="http://schemas.microsoft.com/office/2007/relationships/diagramDrawing" Target="../diagrams/drawing7.xml"/><Relationship Id="rId4" Type="http://schemas.openxmlformats.org/officeDocument/2006/relationships/image" Target="../media/image2.png"/><Relationship Id="rId9" Type="http://schemas.openxmlformats.org/officeDocument/2006/relationships/diagramColors" Target="../diagrams/colors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alpha val="69000"/>
          </a:schemeClr>
        </a:solidFill>
        <a:effectLst/>
      </p:bgPr>
    </p:bg>
    <p:spTree>
      <p:nvGrpSpPr>
        <p:cNvPr id="1" name=""/>
        <p:cNvGrpSpPr/>
        <p:nvPr/>
      </p:nvGrpSpPr>
      <p:grpSpPr>
        <a:xfrm>
          <a:off x="0" y="0"/>
          <a:ext cx="0" cy="0"/>
          <a:chOff x="0" y="0"/>
          <a:chExt cx="0" cy="0"/>
        </a:xfrm>
      </p:grpSpPr>
      <p:sp>
        <p:nvSpPr>
          <p:cNvPr id="6" name="TextBox 5"/>
          <p:cNvSpPr txBox="1"/>
          <p:nvPr/>
        </p:nvSpPr>
        <p:spPr>
          <a:xfrm>
            <a:off x="2592000" y="620688"/>
            <a:ext cx="3960000" cy="523220"/>
          </a:xfrm>
          <a:prstGeom prst="rect">
            <a:avLst/>
          </a:prstGeom>
          <a:noFill/>
        </p:spPr>
        <p:txBody>
          <a:bodyPr wrap="square" rtlCol="1">
            <a:spAutoFit/>
          </a:bodyPr>
          <a:lstStyle/>
          <a:p>
            <a:pPr algn="ctr"/>
            <a:r>
              <a:rPr lang="he-IL" sz="1400" b="1" dirty="0" smtClean="0">
                <a:solidFill>
                  <a:srgbClr val="006600"/>
                </a:solidFill>
                <a:latin typeface="David" pitchFamily="34" charset="-79"/>
                <a:cs typeface="David" pitchFamily="34" charset="-79"/>
              </a:rPr>
              <a:t>יכולות - מיסודה של קרן רש"י בשיתוף משרד החינוך</a:t>
            </a:r>
          </a:p>
          <a:p>
            <a:pPr algn="ctr"/>
            <a:r>
              <a:rPr lang="he-IL" sz="1400" b="1" dirty="0" smtClean="0">
                <a:solidFill>
                  <a:srgbClr val="006600"/>
                </a:solidFill>
                <a:latin typeface="David" pitchFamily="34" charset="-79"/>
                <a:cs typeface="David" pitchFamily="34" charset="-79"/>
              </a:rPr>
              <a:t>אגפי חינוך בישובים ושותפים </a:t>
            </a:r>
            <a:r>
              <a:rPr lang="he-IL" sz="1400" b="1" dirty="0" err="1" smtClean="0">
                <a:solidFill>
                  <a:srgbClr val="006600"/>
                </a:solidFill>
                <a:latin typeface="David" pitchFamily="34" charset="-79"/>
                <a:cs typeface="David" pitchFamily="34" charset="-79"/>
              </a:rPr>
              <a:t>פילנטרופים</a:t>
            </a:r>
            <a:endParaRPr lang="he-IL" sz="1100" b="1" dirty="0">
              <a:solidFill>
                <a:srgbClr val="006600"/>
              </a:solidFill>
              <a:latin typeface="David" pitchFamily="34" charset="-79"/>
              <a:cs typeface="David" pitchFamily="34" charset="-79"/>
            </a:endParaRPr>
          </a:p>
        </p:txBody>
      </p:sp>
      <p:sp>
        <p:nvSpPr>
          <p:cNvPr id="18" name="TextBox 17"/>
          <p:cNvSpPr txBox="1"/>
          <p:nvPr/>
        </p:nvSpPr>
        <p:spPr>
          <a:xfrm>
            <a:off x="3708000" y="4782443"/>
            <a:ext cx="1728000" cy="230832"/>
          </a:xfrm>
          <a:prstGeom prst="rect">
            <a:avLst/>
          </a:prstGeom>
          <a:noFill/>
        </p:spPr>
        <p:txBody>
          <a:bodyPr wrap="square" rtlCol="1">
            <a:spAutoFit/>
          </a:bodyPr>
          <a:lstStyle/>
          <a:p>
            <a:pPr algn="ctr">
              <a:spcBef>
                <a:spcPts val="1200"/>
              </a:spcBef>
            </a:pPr>
            <a:r>
              <a:rPr lang="he-IL" sz="900" dirty="0" smtClean="0">
                <a:solidFill>
                  <a:schemeClr val="tx1">
                    <a:lumMod val="65000"/>
                    <a:lumOff val="35000"/>
                  </a:schemeClr>
                </a:solidFill>
                <a:latin typeface="David" panose="020E0502060401010101" pitchFamily="34" charset="-79"/>
                <a:cs typeface="David" panose="020E0502060401010101" pitchFamily="34" charset="-79"/>
              </a:rPr>
              <a:t>תמוז תשע"ח, יולי 2018</a:t>
            </a:r>
          </a:p>
        </p:txBody>
      </p:sp>
      <p:graphicFrame>
        <p:nvGraphicFramePr>
          <p:cNvPr id="15" name="דיאגרמה 14"/>
          <p:cNvGraphicFramePr/>
          <p:nvPr>
            <p:extLst>
              <p:ext uri="{D42A27DB-BD31-4B8C-83A1-F6EECF244321}">
                <p14:modId xmlns:p14="http://schemas.microsoft.com/office/powerpoint/2010/main" val="3657774192"/>
              </p:ext>
            </p:extLst>
          </p:nvPr>
        </p:nvGraphicFramePr>
        <p:xfrm>
          <a:off x="792000" y="1232755"/>
          <a:ext cx="7560000" cy="1332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p:cNvSpPr txBox="1"/>
          <p:nvPr/>
        </p:nvSpPr>
        <p:spPr>
          <a:xfrm>
            <a:off x="72000" y="8622"/>
            <a:ext cx="9000000" cy="504000"/>
          </a:xfrm>
          <a:prstGeom prst="rect">
            <a:avLst/>
          </a:prstGeom>
          <a:solidFill>
            <a:srgbClr val="EEEDE6">
              <a:alpha val="67000"/>
            </a:srgbClr>
          </a:solidFill>
          <a:ln w="3175">
            <a:solidFill>
              <a:srgbClr val="FADF8F"/>
            </a:solidFill>
          </a:ln>
          <a:effectLst/>
        </p:spPr>
        <p:style>
          <a:lnRef idx="1">
            <a:schemeClr val="accent1"/>
          </a:lnRef>
          <a:fillRef idx="1001">
            <a:schemeClr val="lt2"/>
          </a:fillRef>
          <a:effectRef idx="1">
            <a:schemeClr val="accent1"/>
          </a:effectRef>
          <a:fontRef idx="minor">
            <a:schemeClr val="dk1"/>
          </a:fontRef>
        </p:style>
        <p:txBody>
          <a:bodyPr wrap="square" lIns="0" tIns="0" rIns="0" bIns="0" rtlCol="1">
            <a:spAutoFit/>
          </a:bodyPr>
          <a:lstStyle/>
          <a:p>
            <a:pPr algn="ctr"/>
            <a:endParaRPr lang="he-IL" sz="1100" dirty="0">
              <a:solidFill>
                <a:srgbClr val="003300"/>
              </a:solidFill>
              <a:latin typeface="David" pitchFamily="34" charset="-79"/>
              <a:cs typeface="David" pitchFamily="34" charset="-79"/>
            </a:endParaRPr>
          </a:p>
          <a:p>
            <a:pPr algn="ctr"/>
            <a:endParaRPr lang="he-IL" sz="1100" dirty="0">
              <a:solidFill>
                <a:srgbClr val="003300"/>
              </a:solidFill>
              <a:latin typeface="David" pitchFamily="34" charset="-79"/>
              <a:cs typeface="David" pitchFamily="34" charset="-79"/>
            </a:endParaRPr>
          </a:p>
          <a:p>
            <a:pPr algn="ctr"/>
            <a:endParaRPr lang="he-IL" sz="1100" dirty="0">
              <a:solidFill>
                <a:srgbClr val="003300"/>
              </a:solidFill>
              <a:latin typeface="David" pitchFamily="34" charset="-79"/>
              <a:cs typeface="David" pitchFamily="34" charset="-79"/>
            </a:endParaRPr>
          </a:p>
        </p:txBody>
      </p:sp>
      <p:pic>
        <p:nvPicPr>
          <p:cNvPr id="11" name="תמונה 10" descr="D:\א הכונן השוטף של נסים\לוגו\לוגו יכולות בפורמט איכותי\לוגו יכולות פורמט איכותי\5.png"/>
          <p:cNvPicPr/>
          <p:nvPr/>
        </p:nvPicPr>
        <p:blipFill rotWithShape="1">
          <a:blip r:embed="rId8" cstate="print">
            <a:extLst>
              <a:ext uri="{28A0092B-C50C-407E-A947-70E740481C1C}">
                <a14:useLocalDpi xmlns:a14="http://schemas.microsoft.com/office/drawing/2010/main" val="0"/>
              </a:ext>
            </a:extLst>
          </a:blip>
          <a:srcRect l="23349" t="20971" r="28533" b="39510"/>
          <a:stretch/>
        </p:blipFill>
        <p:spPr bwMode="auto">
          <a:xfrm rot="60000">
            <a:off x="8300070" y="225021"/>
            <a:ext cx="481965" cy="175895"/>
          </a:xfrm>
          <a:prstGeom prst="rect">
            <a:avLst/>
          </a:prstGeom>
          <a:noFill/>
          <a:ln>
            <a:noFill/>
          </a:ln>
          <a:extLst>
            <a:ext uri="{53640926-AAD7-44D8-BBD7-CCE9431645EC}">
              <a14:shadowObscured xmlns:a14="http://schemas.microsoft.com/office/drawing/2010/main"/>
            </a:ext>
          </a:extLst>
        </p:spPr>
      </p:pic>
      <p:pic>
        <p:nvPicPr>
          <p:cNvPr id="12" name="תמונה 11" descr="D:\א הכונן השוטף של נסים\לוגו\לוגו יכולות בפורמט איכותי\לוגו יכולות פורמט איכותי\5.png"/>
          <p:cNvPicPr/>
          <p:nvPr/>
        </p:nvPicPr>
        <p:blipFill rotWithShape="1">
          <a:blip r:embed="rId8" cstate="print">
            <a:extLst>
              <a:ext uri="{28A0092B-C50C-407E-A947-70E740481C1C}">
                <a14:useLocalDpi xmlns:a14="http://schemas.microsoft.com/office/drawing/2010/main" val="0"/>
              </a:ext>
            </a:extLst>
          </a:blip>
          <a:srcRect l="70417" t="23912" r="1539" b="10485"/>
          <a:stretch/>
        </p:blipFill>
        <p:spPr bwMode="auto">
          <a:xfrm>
            <a:off x="8766623" y="189017"/>
            <a:ext cx="269875" cy="287655"/>
          </a:xfrm>
          <a:prstGeom prst="rect">
            <a:avLst/>
          </a:prstGeom>
          <a:noFill/>
          <a:ln>
            <a:noFill/>
          </a:ln>
          <a:extLst>
            <a:ext uri="{53640926-AAD7-44D8-BBD7-CCE9431645EC}">
              <a14:shadowObscured xmlns:a14="http://schemas.microsoft.com/office/drawing/2010/main"/>
            </a:ext>
          </a:extLst>
        </p:spPr>
      </p:pic>
      <p:pic>
        <p:nvPicPr>
          <p:cNvPr id="13" name="תמונה 12" descr="D:\א הכונן השוטף של נסים\לוגו\לוגו יכולות בפורמט איכותי\לוגו יכולות פורמט איכותי\5.png"/>
          <p:cNvPicPr>
            <a:picLocks noChangeAspect="1"/>
          </p:cNvPicPr>
          <p:nvPr/>
        </p:nvPicPr>
        <p:blipFill rotWithShape="1">
          <a:blip r:embed="rId9" cstate="print">
            <a:extLst>
              <a:ext uri="{28A0092B-C50C-407E-A947-70E740481C1C}">
                <a14:useLocalDpi xmlns:a14="http://schemas.microsoft.com/office/drawing/2010/main" val="0"/>
              </a:ext>
            </a:extLst>
          </a:blip>
          <a:srcRect l="1379" t="76178" r="28965" b="10770"/>
          <a:stretch/>
        </p:blipFill>
        <p:spPr bwMode="auto">
          <a:xfrm>
            <a:off x="8262565" y="417987"/>
            <a:ext cx="498424" cy="54000"/>
          </a:xfrm>
          <a:prstGeom prst="rect">
            <a:avLst/>
          </a:prstGeom>
          <a:noFill/>
          <a:ln>
            <a:noFill/>
          </a:ln>
          <a:extLst>
            <a:ext uri="{53640926-AAD7-44D8-BBD7-CCE9431645EC}">
              <a14:shadowObscured xmlns:a14="http://schemas.microsoft.com/office/drawing/2010/main"/>
            </a:ext>
          </a:extLst>
        </p:spPr>
      </p:pic>
      <p:pic>
        <p:nvPicPr>
          <p:cNvPr id="14" name="Picture 1"/>
          <p:cNvPicPr>
            <a:picLocks noChangeAspect="1"/>
          </p:cNvPicPr>
          <p:nvPr/>
        </p:nvPicPr>
        <p:blipFill>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1500" y="188672"/>
            <a:ext cx="641454" cy="288000"/>
          </a:xfrm>
          <a:prstGeom prst="rect">
            <a:avLst/>
          </a:prstGeom>
        </p:spPr>
      </p:pic>
      <p:sp>
        <p:nvSpPr>
          <p:cNvPr id="17" name="מלבן מעוגל 16"/>
          <p:cNvSpPr/>
          <p:nvPr/>
        </p:nvSpPr>
        <p:spPr>
          <a:xfrm>
            <a:off x="3563888" y="96748"/>
            <a:ext cx="2196244" cy="327749"/>
          </a:xfrm>
          <a:prstGeom prst="roundRect">
            <a:avLst/>
          </a:prstGeom>
          <a:noFill/>
          <a:ln w="6350">
            <a:noFill/>
          </a:ln>
        </p:spPr>
        <p:txBody>
          <a:bodyPr wrap="square" lIns="0" tIns="0" rIns="0" bIns="0" anchor="ctr" anchorCtr="0">
            <a:spAutoFit/>
          </a:bodyPr>
          <a:lstStyle/>
          <a:p>
            <a:pPr algn="ctr">
              <a:lnSpc>
                <a:spcPts val="1200"/>
              </a:lnSpc>
            </a:pPr>
            <a:r>
              <a:rPr lang="he-IL" sz="800" dirty="0" smtClean="0">
                <a:solidFill>
                  <a:srgbClr val="1F497D">
                    <a:lumMod val="75000"/>
                  </a:srgbClr>
                </a:solidFill>
                <a:latin typeface="David" pitchFamily="34" charset="-79"/>
                <a:cs typeface="David" pitchFamily="34" charset="-79"/>
              </a:rPr>
              <a:t>בשיתוף</a:t>
            </a:r>
          </a:p>
          <a:p>
            <a:pPr algn="ctr">
              <a:lnSpc>
                <a:spcPts val="1000"/>
              </a:lnSpc>
            </a:pPr>
            <a:r>
              <a:rPr lang="he-IL" sz="1200" b="1" dirty="0" smtClean="0">
                <a:solidFill>
                  <a:srgbClr val="1F497D">
                    <a:lumMod val="75000"/>
                  </a:srgbClr>
                </a:solidFill>
                <a:latin typeface="David" pitchFamily="34" charset="-79"/>
                <a:cs typeface="David" pitchFamily="34" charset="-79"/>
              </a:rPr>
              <a:t>משרד החינוך</a:t>
            </a:r>
            <a:endParaRPr lang="he-IL" sz="1200" b="1" dirty="0">
              <a:solidFill>
                <a:srgbClr val="1F497D">
                  <a:lumMod val="75000"/>
                </a:srgbClr>
              </a:solidFill>
              <a:latin typeface="David" pitchFamily="34" charset="-79"/>
              <a:cs typeface="David" pitchFamily="34" charset="-79"/>
            </a:endParaRPr>
          </a:p>
        </p:txBody>
      </p:sp>
      <p:grpSp>
        <p:nvGrpSpPr>
          <p:cNvPr id="19" name="קבוצה 18"/>
          <p:cNvGrpSpPr/>
          <p:nvPr/>
        </p:nvGrpSpPr>
        <p:grpSpPr>
          <a:xfrm>
            <a:off x="1506342" y="3033148"/>
            <a:ext cx="6048000" cy="1728000"/>
            <a:chOff x="4" y="113282"/>
            <a:chExt cx="7559991" cy="2034689"/>
          </a:xfrm>
          <a:noFill/>
        </p:grpSpPr>
        <p:sp>
          <p:nvSpPr>
            <p:cNvPr id="20" name="מלבן מעוגל 19"/>
            <p:cNvSpPr/>
            <p:nvPr/>
          </p:nvSpPr>
          <p:spPr>
            <a:xfrm>
              <a:off x="4" y="113282"/>
              <a:ext cx="7559991" cy="2034689"/>
            </a:xfrm>
            <a:prstGeom prst="roundRect">
              <a:avLst/>
            </a:prstGeom>
            <a:grpFill/>
            <a:ln>
              <a:solidFill>
                <a:schemeClr val="accent5">
                  <a:lumMod val="50000"/>
                </a:schemeClr>
              </a:solidFill>
            </a:ln>
            <a:effectLst/>
          </p:spPr>
          <p:style>
            <a:lnRef idx="1">
              <a:schemeClr val="accent3"/>
            </a:lnRef>
            <a:fillRef idx="3">
              <a:schemeClr val="accent3"/>
            </a:fillRef>
            <a:effectRef idx="2">
              <a:schemeClr val="accent3"/>
            </a:effectRef>
            <a:fontRef idx="minor">
              <a:schemeClr val="lt1"/>
            </a:fontRef>
          </p:style>
        </p:sp>
        <p:sp>
          <p:nvSpPr>
            <p:cNvPr id="21" name="TextBox 20"/>
            <p:cNvSpPr txBox="1"/>
            <p:nvPr/>
          </p:nvSpPr>
          <p:spPr>
            <a:xfrm>
              <a:off x="99329" y="212607"/>
              <a:ext cx="7361341" cy="1836039"/>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0" tIns="144000" rIns="0" bIns="36000" numCol="1" spcCol="1270" anchor="ctr" anchorCtr="0">
              <a:noAutofit/>
            </a:bodyPr>
            <a:lstStyle/>
            <a:p>
              <a:pPr marL="0" lvl="0" indent="0" algn="ctr" defTabSz="1422400" rtl="1">
                <a:lnSpc>
                  <a:spcPct val="100000"/>
                </a:lnSpc>
                <a:spcBef>
                  <a:spcPct val="0"/>
                </a:spcBef>
                <a:spcAft>
                  <a:spcPts val="0"/>
                </a:spcAft>
              </a:pPr>
              <a:r>
                <a:rPr lang="he-IL" sz="1600" b="1" u="none" kern="1200" dirty="0" smtClean="0">
                  <a:solidFill>
                    <a:schemeClr val="accent5">
                      <a:lumMod val="50000"/>
                    </a:schemeClr>
                  </a:solidFill>
                  <a:latin typeface="David" panose="020E0502060401010101" pitchFamily="34" charset="-79"/>
                  <a:ea typeface="+mn-ea"/>
                  <a:cs typeface="David" panose="020E0502060401010101" pitchFamily="34" charset="-79"/>
                </a:rPr>
                <a:t>פעילות יכולות בפריפריה הגאו-חברתית </a:t>
              </a:r>
            </a:p>
            <a:p>
              <a:pPr marL="0" lvl="0" indent="0" algn="ctr" defTabSz="1422400" rtl="1">
                <a:lnSpc>
                  <a:spcPct val="100000"/>
                </a:lnSpc>
                <a:spcBef>
                  <a:spcPct val="0"/>
                </a:spcBef>
                <a:spcAft>
                  <a:spcPts val="0"/>
                </a:spcAft>
              </a:pPr>
              <a:r>
                <a:rPr lang="he-IL" sz="1200" b="0" u="none" kern="1200" dirty="0" smtClean="0">
                  <a:solidFill>
                    <a:schemeClr val="accent5">
                      <a:lumMod val="50000"/>
                    </a:schemeClr>
                  </a:solidFill>
                  <a:latin typeface="David" panose="020E0502060401010101" pitchFamily="34" charset="-79"/>
                  <a:ea typeface="+mn-ea"/>
                  <a:cs typeface="David" panose="020E0502060401010101" pitchFamily="34" charset="-79"/>
                  <a:sym typeface="Wingdings 2" panose="05020102010507070707" pitchFamily="18" charset="2"/>
                </a:rPr>
                <a:t>חלקם היחסי של הזכאים לבגרות ממשתתפי </a:t>
              </a:r>
              <a:r>
                <a:rPr lang="he-IL" sz="1200" b="0" u="none" kern="1200" dirty="0" err="1" smtClean="0">
                  <a:solidFill>
                    <a:schemeClr val="accent5">
                      <a:lumMod val="50000"/>
                    </a:schemeClr>
                  </a:solidFill>
                  <a:latin typeface="David" panose="020E0502060401010101" pitchFamily="34" charset="-79"/>
                  <a:ea typeface="+mn-ea"/>
                  <a:cs typeface="David" panose="020E0502060401010101" pitchFamily="34" charset="-79"/>
                  <a:sym typeface="Wingdings 2" panose="05020102010507070707" pitchFamily="18" charset="2"/>
                </a:rPr>
                <a:t>תוכניות</a:t>
              </a:r>
              <a:r>
                <a:rPr lang="he-IL" sz="1200" b="0" u="none" kern="1200" dirty="0" smtClean="0">
                  <a:solidFill>
                    <a:schemeClr val="accent5">
                      <a:lumMod val="50000"/>
                    </a:schemeClr>
                  </a:solidFill>
                  <a:latin typeface="David" panose="020E0502060401010101" pitchFamily="34" charset="-79"/>
                  <a:ea typeface="+mn-ea"/>
                  <a:cs typeface="David" panose="020E0502060401010101" pitchFamily="34" charset="-79"/>
                  <a:sym typeface="Wingdings 2" panose="05020102010507070707" pitchFamily="18" charset="2"/>
                </a:rPr>
                <a:t> יכולות חסם וסטארט</a:t>
              </a:r>
            </a:p>
            <a:p>
              <a:pPr lvl="0" algn="ctr" defTabSz="1422400">
                <a:spcBef>
                  <a:spcPct val="0"/>
                </a:spcBef>
              </a:pPr>
              <a:r>
                <a:rPr lang="he-IL" sz="1600" b="0" u="none" kern="1200" dirty="0" smtClean="0">
                  <a:solidFill>
                    <a:schemeClr val="accent5">
                      <a:lumMod val="50000"/>
                    </a:schemeClr>
                  </a:solidFill>
                  <a:latin typeface="David" panose="020E0502060401010101" pitchFamily="34" charset="-79"/>
                  <a:cs typeface="David" panose="020E0502060401010101" pitchFamily="34" charset="-79"/>
                  <a:sym typeface="Wingdings 2" panose="05020102010507070707" pitchFamily="18" charset="2"/>
                </a:rPr>
                <a:t>בבתי ספר בפריפריה הגאו-חברתית  </a:t>
              </a:r>
              <a:r>
                <a:rPr lang="he-IL" sz="1600" dirty="0">
                  <a:solidFill>
                    <a:srgbClr val="4BACC6">
                      <a:lumMod val="50000"/>
                    </a:srgbClr>
                  </a:solidFill>
                  <a:latin typeface="David" panose="020E0502060401010101" pitchFamily="34" charset="-79"/>
                  <a:cs typeface="David" panose="020E0502060401010101" pitchFamily="34" charset="-79"/>
                  <a:sym typeface="Wingdings 2" panose="05020102010507070707" pitchFamily="18" charset="2"/>
                </a:rPr>
                <a:t>ובמדרג טיפוח (שטראוס) גבוה</a:t>
              </a:r>
              <a:endParaRPr lang="he-IL" sz="1600" dirty="0">
                <a:solidFill>
                  <a:srgbClr val="4BACC6">
                    <a:lumMod val="50000"/>
                  </a:srgbClr>
                </a:solidFill>
                <a:latin typeface="David" panose="020E0502060401010101" pitchFamily="34" charset="-79"/>
                <a:cs typeface="David" panose="020E0502060401010101" pitchFamily="34" charset="-79"/>
              </a:endParaRPr>
            </a:p>
            <a:p>
              <a:pPr marL="0" lvl="0" indent="0" algn="ctr" defTabSz="1422400" rtl="1">
                <a:lnSpc>
                  <a:spcPct val="100000"/>
                </a:lnSpc>
                <a:spcBef>
                  <a:spcPct val="0"/>
                </a:spcBef>
                <a:spcAft>
                  <a:spcPts val="0"/>
                </a:spcAft>
              </a:pPr>
              <a:r>
                <a:rPr lang="he-IL" sz="3200" dirty="0" smtClean="0">
                  <a:solidFill>
                    <a:schemeClr val="accent5">
                      <a:lumMod val="50000"/>
                    </a:schemeClr>
                  </a:solidFill>
                  <a:latin typeface="David" panose="020E0502060401010101" pitchFamily="34" charset="-79"/>
                  <a:cs typeface="David" panose="020E0502060401010101" pitchFamily="34" charset="-79"/>
                  <a:sym typeface="Wingdings 2" panose="05020102010507070707" pitchFamily="18" charset="2"/>
                </a:rPr>
                <a:t>שהגיעו </a:t>
              </a:r>
              <a:r>
                <a:rPr lang="he-IL" sz="3200" dirty="0" err="1" smtClean="0">
                  <a:solidFill>
                    <a:schemeClr val="accent5">
                      <a:lumMod val="50000"/>
                    </a:schemeClr>
                  </a:solidFill>
                  <a:latin typeface="David" panose="020E0502060401010101" pitchFamily="34" charset="-79"/>
                  <a:cs typeface="David" panose="020E0502060401010101" pitchFamily="34" charset="-79"/>
                  <a:sym typeface="Wingdings 2" panose="05020102010507070707" pitchFamily="18" charset="2"/>
                </a:rPr>
                <a:t>לכ</a:t>
              </a:r>
              <a:r>
                <a:rPr lang="he-IL" sz="3200" dirty="0" smtClean="0">
                  <a:solidFill>
                    <a:schemeClr val="accent5">
                      <a:lumMod val="50000"/>
                    </a:schemeClr>
                  </a:solidFill>
                  <a:latin typeface="David" panose="020E0502060401010101" pitchFamily="34" charset="-79"/>
                  <a:cs typeface="David" panose="020E0502060401010101" pitchFamily="34" charset="-79"/>
                  <a:sym typeface="Wingdings 2" panose="05020102010507070707" pitchFamily="18" charset="2"/>
                </a:rPr>
                <a:t>- </a:t>
              </a:r>
              <a:r>
                <a:rPr lang="he-IL" sz="3200" b="0" u="none" kern="1200" dirty="0" smtClean="0">
                  <a:solidFill>
                    <a:schemeClr val="accent5">
                      <a:lumMod val="50000"/>
                    </a:schemeClr>
                  </a:solidFill>
                  <a:latin typeface="David" panose="020E0502060401010101" pitchFamily="34" charset="-79"/>
                  <a:ea typeface="+mn-ea"/>
                  <a:cs typeface="David" panose="020E0502060401010101" pitchFamily="34" charset="-79"/>
                  <a:sym typeface="Wingdings 2" panose="05020102010507070707" pitchFamily="18" charset="2"/>
                </a:rPr>
                <a:t>90% זכאות לבגרות ויותר</a:t>
              </a:r>
            </a:p>
            <a:p>
              <a:pPr marL="0" lvl="0" indent="0" algn="ctr" defTabSz="1422400" rtl="1">
                <a:lnSpc>
                  <a:spcPts val="2000"/>
                </a:lnSpc>
                <a:spcBef>
                  <a:spcPct val="0"/>
                </a:spcBef>
                <a:spcAft>
                  <a:spcPts val="0"/>
                </a:spcAft>
              </a:pPr>
              <a:r>
                <a:rPr lang="he-IL" sz="2000" dirty="0" smtClean="0">
                  <a:solidFill>
                    <a:schemeClr val="accent5">
                      <a:lumMod val="50000"/>
                    </a:schemeClr>
                  </a:solidFill>
                  <a:latin typeface="David" panose="020E0502060401010101" pitchFamily="34" charset="-79"/>
                  <a:cs typeface="David" panose="020E0502060401010101" pitchFamily="34" charset="-79"/>
                  <a:sym typeface="Wingdings 2" panose="05020102010507070707" pitchFamily="18" charset="2"/>
                </a:rPr>
                <a:t>ב-2017</a:t>
              </a:r>
              <a:r>
                <a:rPr lang="he-IL" sz="2800" b="0" u="none" kern="1200" dirty="0" smtClean="0">
                  <a:solidFill>
                    <a:schemeClr val="accent5">
                      <a:lumMod val="50000"/>
                    </a:schemeClr>
                  </a:solidFill>
                  <a:latin typeface="David" panose="020E0502060401010101" pitchFamily="34" charset="-79"/>
                  <a:ea typeface="+mn-ea"/>
                  <a:cs typeface="David" panose="020E0502060401010101" pitchFamily="34" charset="-79"/>
                  <a:sym typeface="Wingdings 2" panose="05020102010507070707" pitchFamily="18" charset="2"/>
                </a:rPr>
                <a:t> </a:t>
              </a:r>
            </a:p>
          </p:txBody>
        </p:sp>
      </p:grpSp>
      <p:sp>
        <p:nvSpPr>
          <p:cNvPr id="2" name="מציין מיקום של מספר שקופית 1"/>
          <p:cNvSpPr>
            <a:spLocks noGrp="1"/>
          </p:cNvSpPr>
          <p:nvPr>
            <p:ph type="sldNum" sz="quarter" idx="12"/>
          </p:nvPr>
        </p:nvSpPr>
        <p:spPr/>
        <p:txBody>
          <a:bodyPr/>
          <a:lstStyle/>
          <a:p>
            <a:fld id="{887C1878-6180-4459-82C0-7799DD57A182}" type="slidenum">
              <a:rPr lang="he-IL" smtClean="0"/>
              <a:t>1</a:t>
            </a:fld>
            <a:endParaRPr lang="he-IL" dirty="0"/>
          </a:p>
        </p:txBody>
      </p:sp>
      <p:sp>
        <p:nvSpPr>
          <p:cNvPr id="16" name="TextBox 15"/>
          <p:cNvSpPr txBox="1"/>
          <p:nvPr/>
        </p:nvSpPr>
        <p:spPr>
          <a:xfrm>
            <a:off x="503726" y="6461998"/>
            <a:ext cx="8136548" cy="351378"/>
          </a:xfrm>
          <a:prstGeom prst="rect">
            <a:avLst/>
          </a:prstGeom>
          <a:solidFill>
            <a:schemeClr val="bg2"/>
          </a:solidFill>
        </p:spPr>
        <p:txBody>
          <a:bodyPr wrap="square" rtlCol="1">
            <a:spAutoFit/>
          </a:bodyPr>
          <a:lstStyle/>
          <a:p>
            <a:pPr lvl="0" algn="ctr">
              <a:lnSpc>
                <a:spcPts val="1000"/>
              </a:lnSpc>
              <a:defRPr/>
            </a:pPr>
            <a:r>
              <a:rPr kumimoji="0" lang="he-IL" sz="900" i="0" u="none" strike="noStrike" kern="1200" cap="none" spc="0" normalizeH="0" baseline="0" noProof="0" dirty="0" smtClean="0">
                <a:ln>
                  <a:noFill/>
                </a:ln>
                <a:solidFill>
                  <a:schemeClr val="bg2">
                    <a:lumMod val="25000"/>
                  </a:schemeClr>
                </a:solidFill>
                <a:effectLst/>
                <a:uLnTx/>
                <a:uFillTx/>
                <a:latin typeface="David" pitchFamily="34" charset="-79"/>
                <a:cs typeface="David" pitchFamily="34" charset="-79"/>
              </a:rPr>
              <a:t>שותפים </a:t>
            </a:r>
            <a:r>
              <a:rPr kumimoji="0" lang="he-IL" sz="900" i="0" u="none" strike="noStrike" kern="1200" cap="none" spc="0" normalizeH="0" baseline="0" noProof="0" dirty="0" err="1" smtClean="0">
                <a:ln>
                  <a:noFill/>
                </a:ln>
                <a:solidFill>
                  <a:schemeClr val="bg2">
                    <a:lumMod val="25000"/>
                  </a:schemeClr>
                </a:solidFill>
                <a:effectLst/>
                <a:uLnTx/>
                <a:uFillTx/>
                <a:latin typeface="David" pitchFamily="34" charset="-79"/>
                <a:cs typeface="David" pitchFamily="34" charset="-79"/>
              </a:rPr>
              <a:t>פילנטרופים</a:t>
            </a:r>
            <a:r>
              <a:rPr kumimoji="0" lang="he-IL" sz="900" i="0" u="none" strike="noStrike" kern="1200" cap="none" spc="0" normalizeH="0" baseline="0" noProof="0" dirty="0" smtClean="0">
                <a:ln>
                  <a:noFill/>
                </a:ln>
                <a:solidFill>
                  <a:schemeClr val="bg2">
                    <a:lumMod val="25000"/>
                  </a:schemeClr>
                </a:solidFill>
                <a:effectLst/>
                <a:uLnTx/>
                <a:uFillTx/>
                <a:latin typeface="David" pitchFamily="34" charset="-79"/>
                <a:cs typeface="David" pitchFamily="34" charset="-79"/>
              </a:rPr>
              <a:t> בבתי הספר המוצגים 2007</a:t>
            </a:r>
            <a:r>
              <a:rPr kumimoji="0" lang="he-IL" sz="900" i="0" u="none" strike="noStrike" kern="1200" cap="none" spc="0" normalizeH="0" noProof="0" dirty="0" smtClean="0">
                <a:ln>
                  <a:noFill/>
                </a:ln>
                <a:solidFill>
                  <a:schemeClr val="bg2">
                    <a:lumMod val="25000"/>
                  </a:schemeClr>
                </a:solidFill>
                <a:effectLst/>
                <a:uLnTx/>
                <a:uFillTx/>
                <a:latin typeface="David" pitchFamily="34" charset="-79"/>
                <a:cs typeface="David" pitchFamily="34" charset="-79"/>
              </a:rPr>
              <a:t> – 2017 או בחלקה</a:t>
            </a:r>
          </a:p>
          <a:p>
            <a:pPr lvl="0" algn="ctr">
              <a:lnSpc>
                <a:spcPts val="1000"/>
              </a:lnSpc>
              <a:defRPr/>
            </a:pPr>
            <a:r>
              <a:rPr lang="he-IL" sz="1000" dirty="0" smtClean="0">
                <a:solidFill>
                  <a:schemeClr val="bg2">
                    <a:lumMod val="25000"/>
                  </a:schemeClr>
                </a:solidFill>
                <a:latin typeface="David" pitchFamily="34" charset="-79"/>
                <a:cs typeface="David" pitchFamily="34" charset="-79"/>
              </a:rPr>
              <a:t>צ'ק </a:t>
            </a:r>
            <a:r>
              <a:rPr lang="he-IL" sz="1000" dirty="0">
                <a:solidFill>
                  <a:schemeClr val="bg2">
                    <a:lumMod val="25000"/>
                  </a:schemeClr>
                </a:solidFill>
                <a:latin typeface="David" pitchFamily="34" charset="-79"/>
                <a:cs typeface="David" pitchFamily="34" charset="-79"/>
              </a:rPr>
              <a:t>פוינט, </a:t>
            </a:r>
            <a:r>
              <a:rPr lang="he-IL" sz="1000" dirty="0" err="1" smtClean="0">
                <a:solidFill>
                  <a:schemeClr val="bg2">
                    <a:lumMod val="25000"/>
                  </a:schemeClr>
                </a:solidFill>
                <a:latin typeface="David" pitchFamily="34" charset="-79"/>
                <a:cs typeface="David" pitchFamily="34" charset="-79"/>
              </a:rPr>
              <a:t>גלנקור</a:t>
            </a:r>
            <a:r>
              <a:rPr lang="he-IL" sz="1000" dirty="0" smtClean="0">
                <a:solidFill>
                  <a:schemeClr val="bg2">
                    <a:lumMod val="25000"/>
                  </a:schemeClr>
                </a:solidFill>
                <a:latin typeface="David" pitchFamily="34" charset="-79"/>
                <a:cs typeface="David" pitchFamily="34" charset="-79"/>
              </a:rPr>
              <a:t>, </a:t>
            </a:r>
            <a:r>
              <a:rPr lang="he-IL" sz="1000" dirty="0" err="1" smtClean="0">
                <a:solidFill>
                  <a:schemeClr val="bg2">
                    <a:lumMod val="25000"/>
                  </a:schemeClr>
                </a:solidFill>
                <a:latin typeface="David" pitchFamily="34" charset="-79"/>
                <a:cs typeface="David" pitchFamily="34" charset="-79"/>
              </a:rPr>
              <a:t>גילברט</a:t>
            </a:r>
            <a:r>
              <a:rPr lang="he-IL" sz="1000" dirty="0" smtClean="0">
                <a:solidFill>
                  <a:schemeClr val="bg2">
                    <a:lumMod val="25000"/>
                  </a:schemeClr>
                </a:solidFill>
                <a:latin typeface="David" pitchFamily="34" charset="-79"/>
                <a:cs typeface="David" pitchFamily="34" charset="-79"/>
              </a:rPr>
              <a:t>, עורק </a:t>
            </a:r>
            <a:r>
              <a:rPr lang="he-IL" sz="1000" dirty="0" err="1">
                <a:solidFill>
                  <a:schemeClr val="bg2">
                    <a:lumMod val="25000"/>
                  </a:schemeClr>
                </a:solidFill>
                <a:latin typeface="David" pitchFamily="34" charset="-79"/>
                <a:cs typeface="David" pitchFamily="34" charset="-79"/>
              </a:rPr>
              <a:t>הומניטי</a:t>
            </a:r>
            <a:r>
              <a:rPr lang="he-IL" sz="1000" dirty="0">
                <a:solidFill>
                  <a:schemeClr val="bg2">
                    <a:lumMod val="25000"/>
                  </a:schemeClr>
                </a:solidFill>
                <a:latin typeface="David" pitchFamily="34" charset="-79"/>
                <a:cs typeface="David" pitchFamily="34" charset="-79"/>
              </a:rPr>
              <a:t>, </a:t>
            </a:r>
            <a:r>
              <a:rPr lang="he-IL" sz="1000" dirty="0" smtClean="0">
                <a:solidFill>
                  <a:schemeClr val="bg2">
                    <a:lumMod val="25000"/>
                  </a:schemeClr>
                </a:solidFill>
                <a:latin typeface="David" pitchFamily="34" charset="-79"/>
                <a:cs typeface="David" pitchFamily="34" charset="-79"/>
              </a:rPr>
              <a:t>הבורסה </a:t>
            </a:r>
            <a:r>
              <a:rPr lang="he-IL" sz="1000" dirty="0">
                <a:solidFill>
                  <a:schemeClr val="bg2">
                    <a:lumMod val="25000"/>
                  </a:schemeClr>
                </a:solidFill>
                <a:latin typeface="David" pitchFamily="34" charset="-79"/>
                <a:cs typeface="David" pitchFamily="34" charset="-79"/>
              </a:rPr>
              <a:t>הישראלית </a:t>
            </a:r>
            <a:r>
              <a:rPr lang="he-IL" sz="1000" dirty="0" smtClean="0">
                <a:solidFill>
                  <a:schemeClr val="bg2">
                    <a:lumMod val="25000"/>
                  </a:schemeClr>
                </a:solidFill>
                <a:latin typeface="David" pitchFamily="34" charset="-79"/>
                <a:cs typeface="David" pitchFamily="34" charset="-79"/>
              </a:rPr>
              <a:t>ליהלומים, </a:t>
            </a:r>
            <a:r>
              <a:rPr lang="he-IL" sz="1000" dirty="0">
                <a:solidFill>
                  <a:schemeClr val="bg2">
                    <a:lumMod val="25000"/>
                  </a:schemeClr>
                </a:solidFill>
                <a:latin typeface="David" pitchFamily="34" charset="-79"/>
                <a:cs typeface="David" pitchFamily="34" charset="-79"/>
              </a:rPr>
              <a:t>תורמים אנונימיים.</a:t>
            </a:r>
          </a:p>
        </p:txBody>
      </p:sp>
      <p:sp>
        <p:nvSpPr>
          <p:cNvPr id="3" name="מלבן 2"/>
          <p:cNvSpPr/>
          <p:nvPr/>
        </p:nvSpPr>
        <p:spPr>
          <a:xfrm>
            <a:off x="1242000" y="5833166"/>
            <a:ext cx="6660000" cy="620170"/>
          </a:xfrm>
          <a:prstGeom prst="rect">
            <a:avLst/>
          </a:prstGeom>
        </p:spPr>
        <p:txBody>
          <a:bodyPr>
            <a:spAutoFit/>
          </a:bodyPr>
          <a:lstStyle/>
          <a:p>
            <a:pPr lvl="0" algn="ctr">
              <a:lnSpc>
                <a:spcPct val="90000"/>
              </a:lnSpc>
              <a:defRPr/>
            </a:pPr>
            <a:r>
              <a:rPr lang="he-IL" sz="900" b="1" dirty="0">
                <a:solidFill>
                  <a:srgbClr val="003300">
                    <a:alpha val="75000"/>
                  </a:srgbClr>
                </a:solidFill>
                <a:latin typeface="David" pitchFamily="34" charset="-79"/>
                <a:cs typeface="David" pitchFamily="34" charset="-79"/>
                <a:sym typeface="Symbol" panose="05050102010706020507" pitchFamily="18" charset="2"/>
              </a:rPr>
              <a:t> </a:t>
            </a:r>
            <a:r>
              <a:rPr lang="he-IL" sz="900" b="1" dirty="0">
                <a:solidFill>
                  <a:srgbClr val="003300">
                    <a:alpha val="75000"/>
                  </a:srgbClr>
                </a:solidFill>
                <a:latin typeface="David" pitchFamily="34" charset="-79"/>
                <a:cs typeface="David" pitchFamily="34" charset="-79"/>
              </a:rPr>
              <a:t>בשיתוף:</a:t>
            </a:r>
            <a:r>
              <a:rPr lang="he-IL" sz="900" dirty="0">
                <a:solidFill>
                  <a:srgbClr val="003300">
                    <a:alpha val="75000"/>
                  </a:srgbClr>
                </a:solidFill>
                <a:latin typeface="David" pitchFamily="34" charset="-79"/>
                <a:cs typeface="David" pitchFamily="34" charset="-79"/>
              </a:rPr>
              <a:t> משרד החינוך , מחוז דרום, צפון, תל </a:t>
            </a:r>
            <a:r>
              <a:rPr lang="he-IL" sz="900" dirty="0" err="1" smtClean="0">
                <a:solidFill>
                  <a:srgbClr val="003300">
                    <a:alpha val="75000"/>
                  </a:srgbClr>
                </a:solidFill>
                <a:latin typeface="David" pitchFamily="34" charset="-79"/>
                <a:cs typeface="David" pitchFamily="34" charset="-79"/>
              </a:rPr>
              <a:t>אביב,האגף</a:t>
            </a:r>
            <a:r>
              <a:rPr lang="he-IL" sz="900" dirty="0" smtClean="0">
                <a:solidFill>
                  <a:srgbClr val="003300">
                    <a:alpha val="75000"/>
                  </a:srgbClr>
                </a:solidFill>
                <a:latin typeface="David" pitchFamily="34" charset="-79"/>
                <a:cs typeface="David" pitchFamily="34" charset="-79"/>
              </a:rPr>
              <a:t> לנוער בסיכון, </a:t>
            </a:r>
            <a:r>
              <a:rPr lang="he-IL" sz="900" dirty="0" err="1" smtClean="0">
                <a:solidFill>
                  <a:srgbClr val="003300">
                    <a:alpha val="75000"/>
                  </a:srgbClr>
                </a:solidFill>
                <a:latin typeface="David" pitchFamily="34" charset="-79"/>
                <a:cs typeface="David" pitchFamily="34" charset="-79"/>
              </a:rPr>
              <a:t>מינהל</a:t>
            </a:r>
            <a:r>
              <a:rPr lang="he-IL" sz="900" dirty="0" smtClean="0">
                <a:solidFill>
                  <a:srgbClr val="003300">
                    <a:alpha val="75000"/>
                  </a:srgbClr>
                </a:solidFill>
                <a:latin typeface="David" pitchFamily="34" charset="-79"/>
                <a:cs typeface="David" pitchFamily="34" charset="-79"/>
              </a:rPr>
              <a:t> </a:t>
            </a:r>
            <a:r>
              <a:rPr lang="he-IL" sz="900" dirty="0">
                <a:solidFill>
                  <a:srgbClr val="003300">
                    <a:alpha val="75000"/>
                  </a:srgbClr>
                </a:solidFill>
                <a:latin typeface="David" pitchFamily="34" charset="-79"/>
                <a:cs typeface="David" pitchFamily="34" charset="-79"/>
              </a:rPr>
              <a:t>החינוך </a:t>
            </a:r>
            <a:r>
              <a:rPr lang="he-IL" sz="900" dirty="0" smtClean="0">
                <a:solidFill>
                  <a:srgbClr val="003300">
                    <a:alpha val="75000"/>
                  </a:srgbClr>
                </a:solidFill>
                <a:latin typeface="David" pitchFamily="34" charset="-79"/>
                <a:cs typeface="David" pitchFamily="34" charset="-79"/>
              </a:rPr>
              <a:t>הדרוזי, </a:t>
            </a:r>
            <a:r>
              <a:rPr lang="he-IL" sz="900" dirty="0">
                <a:solidFill>
                  <a:srgbClr val="003300">
                    <a:alpha val="75000"/>
                  </a:srgbClr>
                </a:solidFill>
                <a:latin typeface="David" pitchFamily="34" charset="-79"/>
                <a:cs typeface="David" pitchFamily="34" charset="-79"/>
              </a:rPr>
              <a:t>תכנית החומש, אגפי חינוך ברשויות </a:t>
            </a:r>
            <a:r>
              <a:rPr lang="he-IL" sz="900" dirty="0" smtClean="0">
                <a:solidFill>
                  <a:srgbClr val="003300">
                    <a:alpha val="75000"/>
                  </a:srgbClr>
                </a:solidFill>
                <a:latin typeface="David" pitchFamily="34" charset="-79"/>
                <a:cs typeface="David" pitchFamily="34" charset="-79"/>
              </a:rPr>
              <a:t>המשתתפות, דרכא </a:t>
            </a:r>
            <a:endParaRPr lang="he-IL" sz="900" dirty="0">
              <a:solidFill>
                <a:srgbClr val="003300">
                  <a:alpha val="75000"/>
                </a:srgbClr>
              </a:solidFill>
              <a:latin typeface="David" pitchFamily="34" charset="-79"/>
              <a:cs typeface="David" pitchFamily="34" charset="-79"/>
            </a:endParaRPr>
          </a:p>
          <a:p>
            <a:pPr lvl="0" algn="ctr">
              <a:lnSpc>
                <a:spcPct val="90000"/>
              </a:lnSpc>
              <a:spcBef>
                <a:spcPts val="600"/>
              </a:spcBef>
              <a:defRPr/>
            </a:pPr>
            <a:r>
              <a:rPr lang="he-IL" sz="900" b="1" dirty="0">
                <a:solidFill>
                  <a:srgbClr val="003300">
                    <a:alpha val="75000"/>
                  </a:srgbClr>
                </a:solidFill>
                <a:latin typeface="David" pitchFamily="34" charset="-79"/>
                <a:cs typeface="David" pitchFamily="34" charset="-79"/>
                <a:sym typeface="Symbol" panose="05050102010706020507" pitchFamily="18" charset="2"/>
              </a:rPr>
              <a:t> </a:t>
            </a:r>
            <a:r>
              <a:rPr lang="he-IL" sz="900" b="1" dirty="0">
                <a:solidFill>
                  <a:srgbClr val="003300">
                    <a:alpha val="75000"/>
                  </a:srgbClr>
                </a:solidFill>
                <a:latin typeface="David" pitchFamily="34" charset="-79"/>
                <a:cs typeface="David" pitchFamily="34" charset="-79"/>
              </a:rPr>
              <a:t>ביצוע:</a:t>
            </a:r>
            <a:r>
              <a:rPr lang="he-IL" sz="900" dirty="0">
                <a:solidFill>
                  <a:srgbClr val="003300">
                    <a:alpha val="75000"/>
                  </a:srgbClr>
                </a:solidFill>
                <a:latin typeface="David" pitchFamily="34" charset="-79"/>
                <a:cs typeface="David" pitchFamily="34" charset="-79"/>
              </a:rPr>
              <a:t> צוותי למידה והנהלות בתי הספר המשתתפים</a:t>
            </a:r>
          </a:p>
          <a:p>
            <a:pPr lvl="0" algn="ctr">
              <a:lnSpc>
                <a:spcPct val="90000"/>
              </a:lnSpc>
              <a:spcBef>
                <a:spcPts val="600"/>
              </a:spcBef>
              <a:defRPr/>
            </a:pPr>
            <a:r>
              <a:rPr lang="he-IL" sz="900" b="1" dirty="0">
                <a:solidFill>
                  <a:srgbClr val="003300">
                    <a:alpha val="75000"/>
                  </a:srgbClr>
                </a:solidFill>
                <a:latin typeface="David" pitchFamily="34" charset="-79"/>
                <a:cs typeface="David" pitchFamily="34" charset="-79"/>
                <a:sym typeface="Symbol" panose="05050102010706020507" pitchFamily="18" charset="2"/>
              </a:rPr>
              <a:t> </a:t>
            </a:r>
            <a:r>
              <a:rPr lang="he-IL" sz="900" b="1" dirty="0" smtClean="0">
                <a:solidFill>
                  <a:srgbClr val="003300">
                    <a:alpha val="75000"/>
                  </a:srgbClr>
                </a:solidFill>
                <a:latin typeface="David" pitchFamily="34" charset="-79"/>
                <a:cs typeface="David" pitchFamily="34" charset="-79"/>
                <a:sym typeface="Symbol" panose="05050102010706020507" pitchFamily="18" charset="2"/>
              </a:rPr>
              <a:t>הכשרה, </a:t>
            </a:r>
            <a:r>
              <a:rPr lang="he-IL" sz="900" b="1" dirty="0" smtClean="0">
                <a:solidFill>
                  <a:srgbClr val="003300">
                    <a:alpha val="75000"/>
                  </a:srgbClr>
                </a:solidFill>
                <a:latin typeface="David" pitchFamily="34" charset="-79"/>
                <a:cs typeface="David" pitchFamily="34" charset="-79"/>
              </a:rPr>
              <a:t>הנחיה, פדגוגיה </a:t>
            </a:r>
            <a:r>
              <a:rPr lang="he-IL" sz="900" b="1" dirty="0">
                <a:solidFill>
                  <a:srgbClr val="003300">
                    <a:alpha val="75000"/>
                  </a:srgbClr>
                </a:solidFill>
                <a:latin typeface="David" pitchFamily="34" charset="-79"/>
                <a:cs typeface="David" pitchFamily="34" charset="-79"/>
              </a:rPr>
              <a:t>ושיטה </a:t>
            </a:r>
            <a:r>
              <a:rPr lang="he-IL" sz="900" dirty="0">
                <a:solidFill>
                  <a:srgbClr val="003300">
                    <a:alpha val="75000"/>
                  </a:srgbClr>
                </a:solidFill>
                <a:latin typeface="David" pitchFamily="34" charset="-79"/>
                <a:cs typeface="David" pitchFamily="34" charset="-79"/>
              </a:rPr>
              <a:t>– יכולות</a:t>
            </a:r>
          </a:p>
        </p:txBody>
      </p:sp>
    </p:spTree>
    <p:extLst>
      <p:ext uri="{BB962C8B-B14F-4D97-AF65-F5344CB8AC3E}">
        <p14:creationId xmlns:p14="http://schemas.microsoft.com/office/powerpoint/2010/main" val="3582591333"/>
      </p:ext>
    </p:extLst>
  </p:cSld>
  <p:clrMapOvr>
    <a:masterClrMapping/>
  </p:clrMapOvr>
  <p:transition spd="slow">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750"/>
                                        <p:tgtEl>
                                          <p:spTgt spid="6"/>
                                        </p:tgtEl>
                                      </p:cBhvr>
                                    </p:animEffect>
                                    <p:anim calcmode="lin" valueType="num">
                                      <p:cBhvr>
                                        <p:cTn id="8" dur="750" fill="hold"/>
                                        <p:tgtEl>
                                          <p:spTgt spid="6"/>
                                        </p:tgtEl>
                                        <p:attrNameLst>
                                          <p:attrName>ppt_x</p:attrName>
                                        </p:attrNameLst>
                                      </p:cBhvr>
                                      <p:tavLst>
                                        <p:tav tm="0">
                                          <p:val>
                                            <p:strVal val="#ppt_x"/>
                                          </p:val>
                                        </p:tav>
                                        <p:tav tm="100000">
                                          <p:val>
                                            <p:strVal val="#ppt_x"/>
                                          </p:val>
                                        </p:tav>
                                      </p:tavLst>
                                    </p:anim>
                                    <p:anim calcmode="lin" valueType="num">
                                      <p:cBhvr>
                                        <p:cTn id="9" dur="75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750"/>
                                        <p:tgtEl>
                                          <p:spTgt spid="15"/>
                                        </p:tgtEl>
                                      </p:cBhvr>
                                    </p:animEffect>
                                    <p:anim calcmode="lin" valueType="num">
                                      <p:cBhvr>
                                        <p:cTn id="13" dur="750" fill="hold"/>
                                        <p:tgtEl>
                                          <p:spTgt spid="15"/>
                                        </p:tgtEl>
                                        <p:attrNameLst>
                                          <p:attrName>ppt_x</p:attrName>
                                        </p:attrNameLst>
                                      </p:cBhvr>
                                      <p:tavLst>
                                        <p:tav tm="0">
                                          <p:val>
                                            <p:strVal val="#ppt_x"/>
                                          </p:val>
                                        </p:tav>
                                        <p:tav tm="100000">
                                          <p:val>
                                            <p:strVal val="#ppt_x"/>
                                          </p:val>
                                        </p:tav>
                                      </p:tavLst>
                                    </p:anim>
                                    <p:anim calcmode="lin" valueType="num">
                                      <p:cBhvr>
                                        <p:cTn id="14" dur="750" fill="hold"/>
                                        <p:tgtEl>
                                          <p:spTgt spid="15"/>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750"/>
                                        <p:tgtEl>
                                          <p:spTgt spid="10"/>
                                        </p:tgtEl>
                                      </p:cBhvr>
                                    </p:animEffect>
                                    <p:anim calcmode="lin" valueType="num">
                                      <p:cBhvr>
                                        <p:cTn id="18" dur="750" fill="hold"/>
                                        <p:tgtEl>
                                          <p:spTgt spid="10"/>
                                        </p:tgtEl>
                                        <p:attrNameLst>
                                          <p:attrName>ppt_x</p:attrName>
                                        </p:attrNameLst>
                                      </p:cBhvr>
                                      <p:tavLst>
                                        <p:tav tm="0">
                                          <p:val>
                                            <p:strVal val="#ppt_x"/>
                                          </p:val>
                                        </p:tav>
                                        <p:tav tm="100000">
                                          <p:val>
                                            <p:strVal val="#ppt_x"/>
                                          </p:val>
                                        </p:tav>
                                      </p:tavLst>
                                    </p:anim>
                                    <p:anim calcmode="lin" valueType="num">
                                      <p:cBhvr>
                                        <p:cTn id="19" dur="750" fill="hold"/>
                                        <p:tgtEl>
                                          <p:spTgt spid="10"/>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750"/>
                                        <p:tgtEl>
                                          <p:spTgt spid="11"/>
                                        </p:tgtEl>
                                      </p:cBhvr>
                                    </p:animEffect>
                                    <p:anim calcmode="lin" valueType="num">
                                      <p:cBhvr>
                                        <p:cTn id="23" dur="750" fill="hold"/>
                                        <p:tgtEl>
                                          <p:spTgt spid="11"/>
                                        </p:tgtEl>
                                        <p:attrNameLst>
                                          <p:attrName>ppt_x</p:attrName>
                                        </p:attrNameLst>
                                      </p:cBhvr>
                                      <p:tavLst>
                                        <p:tav tm="0">
                                          <p:val>
                                            <p:strVal val="#ppt_x"/>
                                          </p:val>
                                        </p:tav>
                                        <p:tav tm="100000">
                                          <p:val>
                                            <p:strVal val="#ppt_x"/>
                                          </p:val>
                                        </p:tav>
                                      </p:tavLst>
                                    </p:anim>
                                    <p:anim calcmode="lin" valueType="num">
                                      <p:cBhvr>
                                        <p:cTn id="24" dur="750" fill="hold"/>
                                        <p:tgtEl>
                                          <p:spTgt spid="11"/>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750"/>
                                        <p:tgtEl>
                                          <p:spTgt spid="12"/>
                                        </p:tgtEl>
                                      </p:cBhvr>
                                    </p:animEffect>
                                    <p:anim calcmode="lin" valueType="num">
                                      <p:cBhvr>
                                        <p:cTn id="28" dur="750" fill="hold"/>
                                        <p:tgtEl>
                                          <p:spTgt spid="12"/>
                                        </p:tgtEl>
                                        <p:attrNameLst>
                                          <p:attrName>ppt_x</p:attrName>
                                        </p:attrNameLst>
                                      </p:cBhvr>
                                      <p:tavLst>
                                        <p:tav tm="0">
                                          <p:val>
                                            <p:strVal val="#ppt_x"/>
                                          </p:val>
                                        </p:tav>
                                        <p:tav tm="100000">
                                          <p:val>
                                            <p:strVal val="#ppt_x"/>
                                          </p:val>
                                        </p:tav>
                                      </p:tavLst>
                                    </p:anim>
                                    <p:anim calcmode="lin" valueType="num">
                                      <p:cBhvr>
                                        <p:cTn id="29" dur="750" fill="hold"/>
                                        <p:tgtEl>
                                          <p:spTgt spid="12"/>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750"/>
                                        <p:tgtEl>
                                          <p:spTgt spid="13"/>
                                        </p:tgtEl>
                                      </p:cBhvr>
                                    </p:animEffect>
                                    <p:anim calcmode="lin" valueType="num">
                                      <p:cBhvr>
                                        <p:cTn id="33" dur="750" fill="hold"/>
                                        <p:tgtEl>
                                          <p:spTgt spid="13"/>
                                        </p:tgtEl>
                                        <p:attrNameLst>
                                          <p:attrName>ppt_x</p:attrName>
                                        </p:attrNameLst>
                                      </p:cBhvr>
                                      <p:tavLst>
                                        <p:tav tm="0">
                                          <p:val>
                                            <p:strVal val="#ppt_x"/>
                                          </p:val>
                                        </p:tav>
                                        <p:tav tm="100000">
                                          <p:val>
                                            <p:strVal val="#ppt_x"/>
                                          </p:val>
                                        </p:tav>
                                      </p:tavLst>
                                    </p:anim>
                                    <p:anim calcmode="lin" valueType="num">
                                      <p:cBhvr>
                                        <p:cTn id="34" dur="750" fill="hold"/>
                                        <p:tgtEl>
                                          <p:spTgt spid="13"/>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750"/>
                                        <p:tgtEl>
                                          <p:spTgt spid="14"/>
                                        </p:tgtEl>
                                      </p:cBhvr>
                                    </p:animEffect>
                                    <p:anim calcmode="lin" valueType="num">
                                      <p:cBhvr>
                                        <p:cTn id="38" dur="750" fill="hold"/>
                                        <p:tgtEl>
                                          <p:spTgt spid="14"/>
                                        </p:tgtEl>
                                        <p:attrNameLst>
                                          <p:attrName>ppt_x</p:attrName>
                                        </p:attrNameLst>
                                      </p:cBhvr>
                                      <p:tavLst>
                                        <p:tav tm="0">
                                          <p:val>
                                            <p:strVal val="#ppt_x"/>
                                          </p:val>
                                        </p:tav>
                                        <p:tav tm="100000">
                                          <p:val>
                                            <p:strVal val="#ppt_x"/>
                                          </p:val>
                                        </p:tav>
                                      </p:tavLst>
                                    </p:anim>
                                    <p:anim calcmode="lin" valueType="num">
                                      <p:cBhvr>
                                        <p:cTn id="39" dur="75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Graphic spid="15" grpId="0">
        <p:bldAsOne/>
      </p:bldGraphic>
      <p:bldP spid="1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מספר שקופית 1"/>
          <p:cNvSpPr>
            <a:spLocks noGrp="1"/>
          </p:cNvSpPr>
          <p:nvPr>
            <p:ph type="sldNum" sz="quarter" idx="12"/>
          </p:nvPr>
        </p:nvSpPr>
        <p:spPr>
          <a:xfrm>
            <a:off x="12704" y="6453336"/>
            <a:ext cx="2133600" cy="365125"/>
          </a:xfrm>
        </p:spPr>
        <p:txBody>
          <a:bodyPr/>
          <a:lstStyle/>
          <a:p>
            <a:pPr marL="0" marR="0" lvl="0" indent="0" algn="l" defTabSz="914400" rtl="1" eaLnBrk="1" fontAlgn="auto" latinLnBrk="0" hangingPunct="1">
              <a:lnSpc>
                <a:spcPct val="100000"/>
              </a:lnSpc>
              <a:spcBef>
                <a:spcPts val="0"/>
              </a:spcBef>
              <a:spcAft>
                <a:spcPts val="0"/>
              </a:spcAft>
              <a:buClrTx/>
              <a:buSzTx/>
              <a:buFontTx/>
              <a:buNone/>
              <a:tabLst/>
              <a:defRPr/>
            </a:pPr>
            <a:fld id="{887C1878-6180-4459-82C0-7799DD57A182}" type="slidenum">
              <a:rPr kumimoji="0" lang="he-IL" sz="1200" b="0" i="0" u="none" strike="noStrike" kern="1200" cap="none" spc="0" normalizeH="0" baseline="0" noProof="0" smtClean="0">
                <a:ln>
                  <a:noFill/>
                </a:ln>
                <a:solidFill>
                  <a:prstClr val="black">
                    <a:tint val="75000"/>
                  </a:prstClr>
                </a:solidFill>
                <a:effectLst/>
                <a:uLnTx/>
                <a:uFillTx/>
                <a:latin typeface="David" panose="020E0502060401010101" pitchFamily="34" charset="-79"/>
                <a:ea typeface="+mn-ea"/>
                <a:cs typeface="David" panose="020E0502060401010101" pitchFamily="34" charset="-79"/>
              </a:rPr>
              <a:pPr marL="0" marR="0" lvl="0" indent="0" algn="l" defTabSz="914400" rtl="1" eaLnBrk="1" fontAlgn="auto" latinLnBrk="0" hangingPunct="1">
                <a:lnSpc>
                  <a:spcPct val="100000"/>
                </a:lnSpc>
                <a:spcBef>
                  <a:spcPts val="0"/>
                </a:spcBef>
                <a:spcAft>
                  <a:spcPts val="0"/>
                </a:spcAft>
                <a:buClrTx/>
                <a:buSzTx/>
                <a:buFontTx/>
                <a:buNone/>
                <a:tabLst/>
                <a:defRPr/>
              </a:pPr>
              <a:t>2</a:t>
            </a:fld>
            <a:endParaRPr kumimoji="0" lang="he-IL" sz="1200" b="0" i="0" u="none" strike="noStrike" kern="1200" cap="none" spc="0" normalizeH="0" baseline="0" noProof="0" dirty="0">
              <a:ln>
                <a:noFill/>
              </a:ln>
              <a:solidFill>
                <a:prstClr val="black">
                  <a:tint val="75000"/>
                </a:prstClr>
              </a:solidFill>
              <a:effectLst/>
              <a:uLnTx/>
              <a:uFillTx/>
              <a:latin typeface="David" panose="020E0502060401010101" pitchFamily="34" charset="-79"/>
              <a:ea typeface="+mn-ea"/>
              <a:cs typeface="David" panose="020E0502060401010101" pitchFamily="34" charset="-79"/>
            </a:endParaRPr>
          </a:p>
        </p:txBody>
      </p:sp>
      <p:sp>
        <p:nvSpPr>
          <p:cNvPr id="20" name="TextBox 19"/>
          <p:cNvSpPr txBox="1"/>
          <p:nvPr/>
        </p:nvSpPr>
        <p:spPr>
          <a:xfrm>
            <a:off x="72000" y="8622"/>
            <a:ext cx="9000000" cy="504000"/>
          </a:xfrm>
          <a:prstGeom prst="rect">
            <a:avLst/>
          </a:prstGeom>
          <a:solidFill>
            <a:srgbClr val="EEEDE6">
              <a:alpha val="67000"/>
            </a:srgbClr>
          </a:solidFill>
          <a:ln w="3175">
            <a:solidFill>
              <a:srgbClr val="FADF8F"/>
            </a:solidFill>
          </a:ln>
          <a:effectLst/>
        </p:spPr>
        <p:style>
          <a:lnRef idx="1">
            <a:schemeClr val="accent1"/>
          </a:lnRef>
          <a:fillRef idx="1001">
            <a:schemeClr val="lt2"/>
          </a:fillRef>
          <a:effectRef idx="1">
            <a:schemeClr val="accent1"/>
          </a:effectRef>
          <a:fontRef idx="minor">
            <a:schemeClr val="dk1"/>
          </a:fontRef>
        </p:style>
        <p:txBody>
          <a:bodyPr wrap="square" lIns="0" tIns="0" rIns="0" bIns="0"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100" b="0" i="0" u="none" strike="noStrike" kern="1200" cap="none" spc="0" normalizeH="0" baseline="0" noProof="0" dirty="0">
              <a:ln>
                <a:noFill/>
              </a:ln>
              <a:solidFill>
                <a:srgbClr val="003300"/>
              </a:solidFill>
              <a:effectLst/>
              <a:uLnTx/>
              <a:uFillTx/>
              <a:latin typeface="David" pitchFamily="34" charset="-79"/>
              <a:ea typeface="+mn-ea"/>
              <a:cs typeface="David" pitchFamily="34" charset="-79"/>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100" b="0" i="0" u="none" strike="noStrike" kern="1200" cap="none" spc="0" normalizeH="0" baseline="0" noProof="0" dirty="0">
              <a:ln>
                <a:noFill/>
              </a:ln>
              <a:solidFill>
                <a:srgbClr val="003300"/>
              </a:solidFill>
              <a:effectLst/>
              <a:uLnTx/>
              <a:uFillTx/>
              <a:latin typeface="David" pitchFamily="34" charset="-79"/>
              <a:ea typeface="+mn-ea"/>
              <a:cs typeface="David" pitchFamily="34" charset="-79"/>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100" b="0" i="0" u="none" strike="noStrike" kern="1200" cap="none" spc="0" normalizeH="0" baseline="0" noProof="0" dirty="0">
              <a:ln>
                <a:noFill/>
              </a:ln>
              <a:solidFill>
                <a:srgbClr val="003300"/>
              </a:solidFill>
              <a:effectLst/>
              <a:uLnTx/>
              <a:uFillTx/>
              <a:latin typeface="David" pitchFamily="34" charset="-79"/>
              <a:ea typeface="+mn-ea"/>
              <a:cs typeface="David" pitchFamily="34" charset="-79"/>
            </a:endParaRPr>
          </a:p>
        </p:txBody>
      </p:sp>
      <p:pic>
        <p:nvPicPr>
          <p:cNvPr id="21" name="תמונה 20" descr="D:\א הכונן השוטף של נסים\לוגו\לוגו יכולות בפורמט איכותי\לוגו יכולות פורמט איכותי\5.png"/>
          <p:cNvPicPr/>
          <p:nvPr/>
        </p:nvPicPr>
        <p:blipFill rotWithShape="1">
          <a:blip r:embed="rId3" cstate="print">
            <a:extLst>
              <a:ext uri="{28A0092B-C50C-407E-A947-70E740481C1C}">
                <a14:useLocalDpi xmlns:a14="http://schemas.microsoft.com/office/drawing/2010/main" val="0"/>
              </a:ext>
            </a:extLst>
          </a:blip>
          <a:srcRect l="23349" t="20971" r="28533" b="39510"/>
          <a:stretch/>
        </p:blipFill>
        <p:spPr bwMode="auto">
          <a:xfrm rot="60000">
            <a:off x="8300070" y="225021"/>
            <a:ext cx="481965" cy="175895"/>
          </a:xfrm>
          <a:prstGeom prst="rect">
            <a:avLst/>
          </a:prstGeom>
          <a:noFill/>
          <a:ln>
            <a:noFill/>
          </a:ln>
          <a:extLst>
            <a:ext uri="{53640926-AAD7-44D8-BBD7-CCE9431645EC}">
              <a14:shadowObscured xmlns:a14="http://schemas.microsoft.com/office/drawing/2010/main"/>
            </a:ext>
          </a:extLst>
        </p:spPr>
      </p:pic>
      <p:pic>
        <p:nvPicPr>
          <p:cNvPr id="22" name="תמונה 21" descr="D:\א הכונן השוטף של נסים\לוגו\לוגו יכולות בפורמט איכותי\לוגו יכולות פורמט איכותי\5.png"/>
          <p:cNvPicPr/>
          <p:nvPr/>
        </p:nvPicPr>
        <p:blipFill rotWithShape="1">
          <a:blip r:embed="rId3" cstate="print">
            <a:extLst>
              <a:ext uri="{28A0092B-C50C-407E-A947-70E740481C1C}">
                <a14:useLocalDpi xmlns:a14="http://schemas.microsoft.com/office/drawing/2010/main" val="0"/>
              </a:ext>
            </a:extLst>
          </a:blip>
          <a:srcRect l="70417" t="23912" r="1539" b="10485"/>
          <a:stretch/>
        </p:blipFill>
        <p:spPr bwMode="auto">
          <a:xfrm>
            <a:off x="8766623" y="189017"/>
            <a:ext cx="269875" cy="287655"/>
          </a:xfrm>
          <a:prstGeom prst="rect">
            <a:avLst/>
          </a:prstGeom>
          <a:noFill/>
          <a:ln>
            <a:noFill/>
          </a:ln>
          <a:extLst>
            <a:ext uri="{53640926-AAD7-44D8-BBD7-CCE9431645EC}">
              <a14:shadowObscured xmlns:a14="http://schemas.microsoft.com/office/drawing/2010/main"/>
            </a:ext>
          </a:extLst>
        </p:spPr>
      </p:pic>
      <p:pic>
        <p:nvPicPr>
          <p:cNvPr id="23" name="תמונה 22" descr="D:\א הכונן השוטף של נסים\לוגו\לוגו יכולות בפורמט איכותי\לוגו יכולות פורמט איכותי\5.png"/>
          <p:cNvPicPr>
            <a:picLocks noChangeAspect="1"/>
          </p:cNvPicPr>
          <p:nvPr/>
        </p:nvPicPr>
        <p:blipFill rotWithShape="1">
          <a:blip r:embed="rId4" cstate="print">
            <a:extLst>
              <a:ext uri="{28A0092B-C50C-407E-A947-70E740481C1C}">
                <a14:useLocalDpi xmlns:a14="http://schemas.microsoft.com/office/drawing/2010/main" val="0"/>
              </a:ext>
            </a:extLst>
          </a:blip>
          <a:srcRect l="1379" t="76178" r="28965" b="10770"/>
          <a:stretch/>
        </p:blipFill>
        <p:spPr bwMode="auto">
          <a:xfrm>
            <a:off x="8262565" y="417987"/>
            <a:ext cx="498424" cy="54000"/>
          </a:xfrm>
          <a:prstGeom prst="rect">
            <a:avLst/>
          </a:prstGeom>
          <a:noFill/>
          <a:ln>
            <a:noFill/>
          </a:ln>
          <a:extLst>
            <a:ext uri="{53640926-AAD7-44D8-BBD7-CCE9431645EC}">
              <a14:shadowObscured xmlns:a14="http://schemas.microsoft.com/office/drawing/2010/main"/>
            </a:ext>
          </a:extLst>
        </p:spPr>
      </p:pic>
      <p:pic>
        <p:nvPicPr>
          <p:cNvPr id="24" name="Picture 1"/>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1500" y="188672"/>
            <a:ext cx="641454" cy="288000"/>
          </a:xfrm>
          <a:prstGeom prst="rect">
            <a:avLst/>
          </a:prstGeom>
        </p:spPr>
      </p:pic>
      <p:sp>
        <p:nvSpPr>
          <p:cNvPr id="13" name="מלבן מעוגל 12"/>
          <p:cNvSpPr/>
          <p:nvPr/>
        </p:nvSpPr>
        <p:spPr>
          <a:xfrm>
            <a:off x="3546000" y="-31656"/>
            <a:ext cx="2052000" cy="584557"/>
          </a:xfrm>
          <a:prstGeom prst="roundRect">
            <a:avLst/>
          </a:prstGeom>
          <a:noFill/>
          <a:ln w="6350">
            <a:noFill/>
          </a:ln>
        </p:spPr>
        <p:txBody>
          <a:bodyPr wrap="square" lIns="0" tIns="0" rIns="0" bIns="0" anchor="ctr" anchorCtr="0">
            <a:spAutoFit/>
          </a:bodyPr>
          <a:lstStyle/>
          <a:p>
            <a:pPr marL="0" marR="0" lvl="0" indent="0" algn="ctr" defTabSz="914400" rtl="1" eaLnBrk="1" fontAlgn="auto" latinLnBrk="0" hangingPunct="1">
              <a:lnSpc>
                <a:spcPts val="1200"/>
              </a:lnSpc>
              <a:spcBef>
                <a:spcPts val="0"/>
              </a:spcBef>
              <a:spcAft>
                <a:spcPts val="0"/>
              </a:spcAft>
              <a:buClrTx/>
              <a:buSzTx/>
              <a:buFontTx/>
              <a:buNone/>
              <a:tabLst/>
              <a:defRPr/>
            </a:pP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בשיתוף</a:t>
            </a:r>
          </a:p>
          <a:p>
            <a:pPr marL="0" marR="0" lvl="0" indent="0" algn="ctr" defTabSz="914400" rtl="1" eaLnBrk="1" fontAlgn="auto" latinLnBrk="0" hangingPunct="1">
              <a:lnSpc>
                <a:spcPts val="1000"/>
              </a:lnSpc>
              <a:spcBef>
                <a:spcPts val="0"/>
              </a:spcBef>
              <a:spcAft>
                <a:spcPts val="0"/>
              </a:spcAft>
              <a:buClrTx/>
              <a:buSzTx/>
              <a:buFontTx/>
              <a:buNone/>
              <a:tabLst/>
              <a:defRPr/>
            </a:pPr>
            <a:r>
              <a:rPr kumimoji="0" lang="he-IL" sz="1200" b="1"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משרד </a:t>
            </a:r>
            <a:r>
              <a:rPr kumimoji="0" lang="he-IL" sz="1200" b="1" i="0" u="none" strike="noStrike" kern="1200" cap="none" spc="0" normalizeH="0" baseline="0" noProof="0" dirty="0">
                <a:ln>
                  <a:noFill/>
                </a:ln>
                <a:solidFill>
                  <a:srgbClr val="1F497D">
                    <a:lumMod val="75000"/>
                  </a:srgbClr>
                </a:solidFill>
                <a:effectLst/>
                <a:uLnTx/>
                <a:uFillTx/>
                <a:latin typeface="David" pitchFamily="34" charset="-79"/>
                <a:ea typeface="+mn-ea"/>
                <a:cs typeface="David" pitchFamily="34" charset="-79"/>
              </a:rPr>
              <a:t>החינוך</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800" b="0" i="0" u="none" strike="noStrike" kern="1200" cap="none" spc="0" normalizeH="0" baseline="0" noProof="0" dirty="0">
                <a:ln>
                  <a:noFill/>
                </a:ln>
                <a:solidFill>
                  <a:srgbClr val="1F497D">
                    <a:lumMod val="75000"/>
                  </a:srgbClr>
                </a:solidFill>
                <a:effectLst/>
                <a:uLnTx/>
                <a:uFillTx/>
                <a:latin typeface="David" pitchFamily="34" charset="-79"/>
                <a:ea typeface="+mn-ea"/>
                <a:cs typeface="David" pitchFamily="34" charset="-79"/>
              </a:rPr>
              <a:t>מינהל החינוך הדרוזי והצ'רקסי, </a:t>
            </a: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מחוז צפון,</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 </a:t>
            </a:r>
            <a:r>
              <a:rPr kumimoji="0" lang="he-IL" sz="800" b="0" i="0" u="none" strike="noStrike" kern="1200" cap="none" spc="0" normalizeH="0" baseline="0" noProof="0" dirty="0" err="1" smtClean="0">
                <a:ln>
                  <a:noFill/>
                </a:ln>
                <a:solidFill>
                  <a:srgbClr val="1F497D">
                    <a:lumMod val="75000"/>
                  </a:srgbClr>
                </a:solidFill>
                <a:effectLst/>
                <a:uLnTx/>
                <a:uFillTx/>
                <a:latin typeface="David" pitchFamily="34" charset="-79"/>
                <a:ea typeface="+mn-ea"/>
                <a:cs typeface="David" pitchFamily="34" charset="-79"/>
              </a:rPr>
              <a:t>תוכנית</a:t>
            </a: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 החומש, האגף לנוער בסיכון, משרד רוה"מ</a:t>
            </a:r>
            <a:endParaRPr kumimoji="0" lang="he-IL" sz="800" b="0" i="0" u="none" strike="noStrike" kern="1200" cap="none" spc="0" normalizeH="0" baseline="0" noProof="0" dirty="0">
              <a:ln>
                <a:noFill/>
              </a:ln>
              <a:solidFill>
                <a:srgbClr val="1F497D">
                  <a:lumMod val="75000"/>
                </a:srgbClr>
              </a:solidFill>
              <a:effectLst/>
              <a:uLnTx/>
              <a:uFillTx/>
              <a:latin typeface="Calibri"/>
              <a:ea typeface="+mn-ea"/>
              <a:cs typeface="Arial" panose="020B0604020202020204" pitchFamily="34" charset="0"/>
            </a:endParaRPr>
          </a:p>
        </p:txBody>
      </p:sp>
      <p:graphicFrame>
        <p:nvGraphicFramePr>
          <p:cNvPr id="34" name="תרשים 33"/>
          <p:cNvGraphicFramePr>
            <a:graphicFrameLocks/>
          </p:cNvGraphicFramePr>
          <p:nvPr>
            <p:extLst>
              <p:ext uri="{D42A27DB-BD31-4B8C-83A1-F6EECF244321}">
                <p14:modId xmlns:p14="http://schemas.microsoft.com/office/powerpoint/2010/main" val="778924221"/>
              </p:ext>
            </p:extLst>
          </p:nvPr>
        </p:nvGraphicFramePr>
        <p:xfrm>
          <a:off x="1147750" y="2168860"/>
          <a:ext cx="7364027" cy="4392488"/>
        </p:xfrm>
        <a:graphic>
          <a:graphicData uri="http://schemas.openxmlformats.org/drawingml/2006/chart">
            <c:chart xmlns:c="http://schemas.openxmlformats.org/drawingml/2006/chart" xmlns:r="http://schemas.openxmlformats.org/officeDocument/2006/relationships" r:id="rId6"/>
          </a:graphicData>
        </a:graphic>
      </p:graphicFrame>
      <p:sp>
        <p:nvSpPr>
          <p:cNvPr id="25" name="הסבר חץ ימינה 24"/>
          <p:cNvSpPr/>
          <p:nvPr/>
        </p:nvSpPr>
        <p:spPr>
          <a:xfrm>
            <a:off x="346413" y="3560004"/>
            <a:ext cx="1080000" cy="273694"/>
          </a:xfrm>
          <a:prstGeom prst="rightArrowCallout">
            <a:avLst>
              <a:gd name="adj1" fmla="val 19313"/>
              <a:gd name="adj2" fmla="val 31725"/>
              <a:gd name="adj3" fmla="val 67997"/>
              <a:gd name="adj4" fmla="val 76464"/>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0" tIns="0" rIns="0" bIns="0" numCol="1" spcCol="0" rtlCol="1" fromWordArt="0" anchor="ctr" anchorCtr="0" forceAA="0" compatLnSpc="1">
            <a:prstTxWarp prst="textNoShape">
              <a:avLst/>
            </a:prstTxWarp>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marR="0" lvl="0" indent="0" algn="ctr" defTabSz="914400" rtl="1" eaLnBrk="1" fontAlgn="auto" latinLnBrk="0" hangingPunct="1">
              <a:lnSpc>
                <a:spcPts val="900"/>
              </a:lnSpc>
              <a:spcBef>
                <a:spcPts val="0"/>
              </a:spcBef>
              <a:spcAft>
                <a:spcPts val="0"/>
              </a:spcAft>
              <a:buClrTx/>
              <a:buSzTx/>
              <a:buFontTx/>
              <a:buNone/>
              <a:tabLst/>
              <a:defRPr/>
            </a:pPr>
            <a:r>
              <a:rPr kumimoji="0" lang="he-IL" sz="1050" b="1" i="0" u="none" strike="noStrike" kern="1200" cap="none" spc="0" normalizeH="0" baseline="0" noProof="0" dirty="0">
                <a:ln>
                  <a:noFill/>
                </a:ln>
                <a:solidFill>
                  <a:prstClr val="white"/>
                </a:solidFill>
                <a:effectLst/>
                <a:uLnTx/>
                <a:uFillTx/>
                <a:latin typeface="David" panose="020E0502060401010101" pitchFamily="34" charset="-79"/>
                <a:ea typeface="+mn-ea"/>
                <a:cs typeface="David" panose="020E0502060401010101" pitchFamily="34" charset="-79"/>
              </a:rPr>
              <a:t>זכאים </a:t>
            </a:r>
            <a:r>
              <a:rPr kumimoji="0" lang="he-IL" sz="1050" b="1" i="0" u="none" strike="noStrike" kern="1200" cap="none" spc="0" normalizeH="0" baseline="0" noProof="0" dirty="0" smtClean="0">
                <a:ln>
                  <a:noFill/>
                </a:ln>
                <a:solidFill>
                  <a:prstClr val="white"/>
                </a:solidFill>
                <a:effectLst/>
                <a:uLnTx/>
                <a:uFillTx/>
                <a:latin typeface="David" panose="020E0502060401010101" pitchFamily="34" charset="-79"/>
                <a:ea typeface="+mn-ea"/>
                <a:cs typeface="David" panose="020E0502060401010101" pitchFamily="34" charset="-79"/>
              </a:rPr>
              <a:t>מיכולות חסם</a:t>
            </a:r>
            <a:endParaRPr kumimoji="0" lang="he-IL" sz="1050" b="1" i="0" u="none" strike="noStrike" kern="1200" cap="none" spc="0" normalizeH="0" baseline="0" noProof="0" dirty="0">
              <a:ln>
                <a:noFill/>
              </a:ln>
              <a:solidFill>
                <a:prstClr val="white"/>
              </a:solidFill>
              <a:effectLst/>
              <a:uLnTx/>
              <a:uFillTx/>
              <a:latin typeface="David" panose="020E0502060401010101" pitchFamily="34" charset="-79"/>
              <a:ea typeface="+mn-ea"/>
              <a:cs typeface="David" panose="020E0502060401010101" pitchFamily="34" charset="-79"/>
            </a:endParaRPr>
          </a:p>
        </p:txBody>
      </p:sp>
      <p:sp>
        <p:nvSpPr>
          <p:cNvPr id="26" name="הסבר חץ ימינה 25"/>
          <p:cNvSpPr/>
          <p:nvPr/>
        </p:nvSpPr>
        <p:spPr>
          <a:xfrm>
            <a:off x="346413" y="3233422"/>
            <a:ext cx="1080000" cy="251985"/>
          </a:xfrm>
          <a:prstGeom prst="rightArrowCallout">
            <a:avLst>
              <a:gd name="adj1" fmla="val 19313"/>
              <a:gd name="adj2" fmla="val 31725"/>
              <a:gd name="adj3" fmla="val 67997"/>
              <a:gd name="adj4" fmla="val 77302"/>
            </a:avLst>
          </a:prstGeom>
          <a:solidFill>
            <a:srgbClr val="0033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0" tIns="0" rIns="0" bIns="0" numCol="1" spcCol="0" rtlCol="1" fromWordArt="0" anchor="ctr" anchorCtr="0" forceAA="0" compatLnSpc="1">
            <a:prstTxWarp prst="textNoShape">
              <a:avLst/>
            </a:prstTxWarp>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marR="0" lvl="0" indent="0" algn="ctr" defTabSz="914400" rtl="1" eaLnBrk="1" fontAlgn="auto" latinLnBrk="0" hangingPunct="1">
              <a:lnSpc>
                <a:spcPts val="900"/>
              </a:lnSpc>
              <a:spcBef>
                <a:spcPts val="0"/>
              </a:spcBef>
              <a:spcAft>
                <a:spcPts val="0"/>
              </a:spcAft>
              <a:buClrTx/>
              <a:buSzTx/>
              <a:buFontTx/>
              <a:buNone/>
              <a:tabLst/>
              <a:defRPr/>
            </a:pPr>
            <a:r>
              <a:rPr kumimoji="0" lang="he-IL" sz="1050" b="1" i="0" u="none" strike="noStrike" kern="1200" cap="none" spc="0" normalizeH="0" baseline="0" noProof="0" dirty="0">
                <a:ln>
                  <a:noFill/>
                </a:ln>
                <a:solidFill>
                  <a:srgbClr val="F8F200"/>
                </a:solidFill>
                <a:effectLst/>
                <a:uLnTx/>
                <a:uFillTx/>
                <a:latin typeface="David" panose="020E0502060401010101" pitchFamily="34" charset="-79"/>
                <a:ea typeface="+mn-ea"/>
                <a:cs typeface="David" panose="020E0502060401010101" pitchFamily="34" charset="-79"/>
              </a:rPr>
              <a:t>זכאים </a:t>
            </a:r>
            <a:r>
              <a:rPr kumimoji="0" lang="he-IL" sz="1050" b="1" i="0" u="none" strike="noStrike" kern="1200" cap="none" spc="0" normalizeH="0" baseline="0" noProof="0" dirty="0" smtClean="0">
                <a:ln>
                  <a:noFill/>
                </a:ln>
                <a:solidFill>
                  <a:srgbClr val="F8F200"/>
                </a:solidFill>
                <a:effectLst/>
                <a:uLnTx/>
                <a:uFillTx/>
                <a:latin typeface="David" panose="020E0502060401010101" pitchFamily="34" charset="-79"/>
                <a:ea typeface="+mn-ea"/>
                <a:cs typeface="David" panose="020E0502060401010101" pitchFamily="34" charset="-79"/>
              </a:rPr>
              <a:t>מיכולות סטארט</a:t>
            </a:r>
            <a:endParaRPr kumimoji="0" lang="he-IL" sz="1050" b="1" i="0" u="none" strike="noStrike" kern="1200" cap="none" spc="0" normalizeH="0" baseline="0" noProof="0" dirty="0">
              <a:ln>
                <a:noFill/>
              </a:ln>
              <a:solidFill>
                <a:srgbClr val="F8F200"/>
              </a:solidFill>
              <a:effectLst/>
              <a:uLnTx/>
              <a:uFillTx/>
              <a:latin typeface="David" panose="020E0502060401010101" pitchFamily="34" charset="-79"/>
              <a:ea typeface="+mn-ea"/>
              <a:cs typeface="David" panose="020E0502060401010101" pitchFamily="34" charset="-79"/>
            </a:endParaRPr>
          </a:p>
        </p:txBody>
      </p:sp>
      <p:sp>
        <p:nvSpPr>
          <p:cNvPr id="27" name="הסבר חץ ימינה 26"/>
          <p:cNvSpPr/>
          <p:nvPr/>
        </p:nvSpPr>
        <p:spPr>
          <a:xfrm>
            <a:off x="370950" y="4582399"/>
            <a:ext cx="1080000" cy="252000"/>
          </a:xfrm>
          <a:prstGeom prst="rightArrowCallout">
            <a:avLst>
              <a:gd name="adj1" fmla="val 27033"/>
              <a:gd name="adj2" fmla="val 43306"/>
              <a:gd name="adj3" fmla="val 92553"/>
              <a:gd name="adj4" fmla="val 69625"/>
            </a:avLst>
          </a:prstGeom>
          <a:solidFill>
            <a:srgbClr val="DDD9C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36000" rIns="0" bIns="36000"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1050" b="1" i="0" u="none" strike="noStrike" kern="1200" cap="none" spc="0" normalizeH="0" baseline="0" noProof="0" dirty="0" smtClean="0">
                <a:ln>
                  <a:noFill/>
                </a:ln>
                <a:solidFill>
                  <a:srgbClr val="1F497D">
                    <a:lumMod val="50000"/>
                  </a:srgbClr>
                </a:solidFill>
                <a:effectLst/>
                <a:uLnTx/>
                <a:uFillTx/>
                <a:latin typeface="David" panose="020E0502060401010101" pitchFamily="34" charset="-79"/>
                <a:ea typeface="+mn-ea"/>
                <a:cs typeface="David" panose="020E0502060401010101" pitchFamily="34" charset="-79"/>
              </a:rPr>
              <a:t>שאר </a:t>
            </a:r>
            <a:r>
              <a:rPr kumimoji="0" lang="he-IL" sz="1050" b="1" i="0" u="none" strike="noStrike" kern="1200" cap="none" spc="0" normalizeH="0" baseline="0" noProof="0" dirty="0">
                <a:ln>
                  <a:noFill/>
                </a:ln>
                <a:solidFill>
                  <a:srgbClr val="1F497D">
                    <a:lumMod val="50000"/>
                  </a:srgbClr>
                </a:solidFill>
                <a:effectLst/>
                <a:uLnTx/>
                <a:uFillTx/>
                <a:latin typeface="David" panose="020E0502060401010101" pitchFamily="34" charset="-79"/>
                <a:ea typeface="+mn-ea"/>
                <a:cs typeface="David" panose="020E0502060401010101" pitchFamily="34" charset="-79"/>
              </a:rPr>
              <a:t>הזכאים</a:t>
            </a:r>
          </a:p>
        </p:txBody>
      </p:sp>
      <p:sp>
        <p:nvSpPr>
          <p:cNvPr id="35" name="הסבר חץ ימינה 34"/>
          <p:cNvSpPr/>
          <p:nvPr/>
        </p:nvSpPr>
        <p:spPr>
          <a:xfrm>
            <a:off x="287524" y="2722359"/>
            <a:ext cx="1080000" cy="288000"/>
          </a:xfrm>
          <a:prstGeom prst="rightArrowCallout">
            <a:avLst>
              <a:gd name="adj1" fmla="val 19313"/>
              <a:gd name="adj2" fmla="val 31725"/>
              <a:gd name="adj3" fmla="val 67997"/>
              <a:gd name="adj4" fmla="val 77302"/>
            </a:avLst>
          </a:prstGeom>
          <a:noFill/>
          <a:ln w="6350" cmpd="sng">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0" tIns="0" rIns="0" bIns="0" numCol="1" spcCol="0" rtlCol="1" fromWordArt="0" anchor="ctr" anchorCtr="0" forceAA="0" compatLnSpc="1">
            <a:prstTxWarp prst="textNoShape">
              <a:avLst/>
            </a:prstTxWarp>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marR="0" lvl="0" indent="0" algn="ctr" defTabSz="914400" rtl="1" eaLnBrk="1" fontAlgn="auto" latinLnBrk="0" hangingPunct="1">
              <a:lnSpc>
                <a:spcPts val="900"/>
              </a:lnSpc>
              <a:spcBef>
                <a:spcPts val="0"/>
              </a:spcBef>
              <a:spcAft>
                <a:spcPts val="0"/>
              </a:spcAft>
              <a:buClrTx/>
              <a:buSzTx/>
              <a:buFontTx/>
              <a:buNone/>
              <a:tabLst/>
              <a:defRPr/>
            </a:pPr>
            <a:r>
              <a:rPr kumimoji="0" lang="he-IL" sz="1050" b="1" i="0" u="none" strike="noStrike" kern="1200" cap="none" spc="0" normalizeH="0" baseline="0" noProof="0" dirty="0" smtClean="0">
                <a:ln>
                  <a:noFill/>
                </a:ln>
                <a:solidFill>
                  <a:schemeClr val="tx1"/>
                </a:solidFill>
                <a:effectLst/>
                <a:uLnTx/>
                <a:uFillTx/>
                <a:latin typeface="David" panose="020E0502060401010101" pitchFamily="34" charset="-79"/>
                <a:ea typeface="+mn-ea"/>
                <a:cs typeface="David" panose="020E0502060401010101" pitchFamily="34" charset="-79"/>
              </a:rPr>
              <a:t>זכאות </a:t>
            </a:r>
          </a:p>
          <a:p>
            <a:pPr marL="0" marR="0" lvl="0" indent="0" algn="ctr" defTabSz="914400" rtl="1" eaLnBrk="1" fontAlgn="auto" latinLnBrk="0" hangingPunct="1">
              <a:lnSpc>
                <a:spcPts val="900"/>
              </a:lnSpc>
              <a:spcBef>
                <a:spcPts val="0"/>
              </a:spcBef>
              <a:spcAft>
                <a:spcPts val="0"/>
              </a:spcAft>
              <a:buClrTx/>
              <a:buSzTx/>
              <a:buFontTx/>
              <a:buNone/>
              <a:tabLst/>
              <a:defRPr/>
            </a:pPr>
            <a:r>
              <a:rPr kumimoji="0" lang="he-IL" sz="1050" b="1" i="0" u="none" strike="noStrike" kern="1200" cap="none" spc="0" normalizeH="0" baseline="0" noProof="0" dirty="0" smtClean="0">
                <a:ln>
                  <a:noFill/>
                </a:ln>
                <a:solidFill>
                  <a:schemeClr val="tx1"/>
                </a:solidFill>
                <a:effectLst/>
                <a:uLnTx/>
                <a:uFillTx/>
                <a:latin typeface="David" panose="020E0502060401010101" pitchFamily="34" charset="-79"/>
                <a:ea typeface="+mn-ea"/>
                <a:cs typeface="David" panose="020E0502060401010101" pitchFamily="34" charset="-79"/>
              </a:rPr>
              <a:t>בית ספרית</a:t>
            </a:r>
            <a:endParaRPr kumimoji="0" lang="he-IL" sz="1050" b="1" i="0" u="none" strike="noStrike" kern="1200" cap="none" spc="0" normalizeH="0" baseline="0" noProof="0" dirty="0">
              <a:ln>
                <a:noFill/>
              </a:ln>
              <a:solidFill>
                <a:schemeClr val="tx1"/>
              </a:solidFill>
              <a:effectLst/>
              <a:uLnTx/>
              <a:uFillTx/>
              <a:latin typeface="David" panose="020E0502060401010101" pitchFamily="34" charset="-79"/>
              <a:ea typeface="+mn-ea"/>
              <a:cs typeface="David" panose="020E0502060401010101" pitchFamily="34" charset="-79"/>
            </a:endParaRPr>
          </a:p>
        </p:txBody>
      </p:sp>
      <p:sp>
        <p:nvSpPr>
          <p:cNvPr id="29" name="מלבן מעוגל 28"/>
          <p:cNvSpPr/>
          <p:nvPr/>
        </p:nvSpPr>
        <p:spPr>
          <a:xfrm>
            <a:off x="3402000" y="800744"/>
            <a:ext cx="2340000" cy="216000"/>
          </a:xfrm>
          <a:prstGeom prst="roundRect">
            <a:avLst/>
          </a:prstGeom>
          <a:solidFill>
            <a:srgbClr val="003300"/>
          </a:solidFill>
          <a:ln>
            <a:noFill/>
          </a:ln>
          <a:effectLst/>
        </p:spPr>
        <p:style>
          <a:lnRef idx="1">
            <a:schemeClr val="accent1"/>
          </a:lnRef>
          <a:fillRef idx="3">
            <a:schemeClr val="accent1"/>
          </a:fillRef>
          <a:effectRef idx="2">
            <a:schemeClr val="accent1"/>
          </a:effectRef>
          <a:fontRef idx="minor">
            <a:schemeClr val="lt1"/>
          </a:fontRef>
        </p:style>
        <p:txBody>
          <a:bodyPr lIns="36000" tIns="0" rIns="36000" bIns="0" rtlCol="1" anchor="ctr"/>
          <a:lstStyle/>
          <a:p>
            <a:pPr marL="0" marR="0" lvl="0" indent="0" algn="ctr" defTabSz="914400" rtl="1" eaLnBrk="1" fontAlgn="auto" latinLnBrk="0" hangingPunct="1">
              <a:lnSpc>
                <a:spcPct val="100000"/>
              </a:lnSpc>
              <a:spcBef>
                <a:spcPts val="0"/>
              </a:spcBef>
              <a:spcAft>
                <a:spcPts val="0"/>
              </a:spcAft>
              <a:buClr>
                <a:srgbClr val="000066"/>
              </a:buClr>
              <a:buSzPct val="150000"/>
              <a:buFontTx/>
              <a:buNone/>
              <a:tabLst/>
              <a:defRPr/>
            </a:pPr>
            <a:r>
              <a:rPr kumimoji="0" lang="he-IL" sz="1400" b="1" i="0" u="none" strike="noStrike" kern="1200" cap="none" spc="0" normalizeH="0" baseline="0" noProof="0" dirty="0" smtClean="0">
                <a:ln>
                  <a:noFill/>
                </a:ln>
                <a:solidFill>
                  <a:prstClr val="white"/>
                </a:solidFill>
                <a:effectLst/>
                <a:uLnTx/>
                <a:uFillTx/>
                <a:latin typeface="David" panose="020E0502060401010101" pitchFamily="34" charset="-79"/>
                <a:ea typeface="+mn-ea"/>
                <a:cs typeface="David" panose="020E0502060401010101" pitchFamily="34" charset="-79"/>
              </a:rPr>
              <a:t>יכולות בפריפריה 2017</a:t>
            </a:r>
            <a:endParaRPr kumimoji="0" lang="he-IL" sz="1400" b="1" i="0" u="none" strike="noStrike" kern="1200" cap="none" spc="0" normalizeH="0" baseline="0" noProof="0" dirty="0">
              <a:ln>
                <a:noFill/>
              </a:ln>
              <a:solidFill>
                <a:prstClr val="white"/>
              </a:solidFill>
              <a:effectLst/>
              <a:uLnTx/>
              <a:uFillTx/>
              <a:latin typeface="David" panose="020E0502060401010101" pitchFamily="34" charset="-79"/>
              <a:ea typeface="+mn-ea"/>
              <a:cs typeface="David" panose="020E0502060401010101" pitchFamily="34" charset="-79"/>
            </a:endParaRPr>
          </a:p>
        </p:txBody>
      </p:sp>
      <p:sp>
        <p:nvSpPr>
          <p:cNvPr id="30" name="TextBox 29"/>
          <p:cNvSpPr txBox="1"/>
          <p:nvPr/>
        </p:nvSpPr>
        <p:spPr>
          <a:xfrm>
            <a:off x="503726" y="512704"/>
            <a:ext cx="8136548" cy="261610"/>
          </a:xfrm>
          <a:prstGeom prst="rect">
            <a:avLst/>
          </a:prstGeom>
          <a:noFill/>
        </p:spPr>
        <p:txBody>
          <a:bodyPr wrap="square"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1100" i="0" u="none" strike="noStrike" kern="1200" cap="none" spc="0" normalizeH="0" baseline="0" noProof="0" dirty="0" smtClean="0">
                <a:ln>
                  <a:noFill/>
                </a:ln>
                <a:solidFill>
                  <a:schemeClr val="accent1">
                    <a:lumMod val="50000"/>
                  </a:schemeClr>
                </a:solidFill>
                <a:effectLst/>
                <a:uLnTx/>
                <a:uFillTx/>
                <a:latin typeface="David" pitchFamily="34" charset="-79"/>
                <a:ea typeface="+mn-ea"/>
                <a:cs typeface="David" pitchFamily="34" charset="-79"/>
              </a:rPr>
              <a:t>מחלקת החינוך בית ג'אן ושותפים </a:t>
            </a:r>
            <a:r>
              <a:rPr kumimoji="0" lang="he-IL" sz="1100" i="0" u="none" strike="noStrike" kern="1200" cap="none" spc="0" normalizeH="0" baseline="0" noProof="0" dirty="0" err="1" smtClean="0">
                <a:ln>
                  <a:noFill/>
                </a:ln>
                <a:solidFill>
                  <a:schemeClr val="accent1">
                    <a:lumMod val="50000"/>
                  </a:schemeClr>
                </a:solidFill>
                <a:effectLst/>
                <a:uLnTx/>
                <a:uFillTx/>
                <a:latin typeface="David" pitchFamily="34" charset="-79"/>
                <a:ea typeface="+mn-ea"/>
                <a:cs typeface="David" pitchFamily="34" charset="-79"/>
              </a:rPr>
              <a:t>פילנטרופים</a:t>
            </a:r>
            <a:endParaRPr kumimoji="0" lang="he-IL" sz="1000" i="0" u="none" strike="noStrike" kern="1200" cap="none" spc="0" normalizeH="0" baseline="0" noProof="0" dirty="0">
              <a:ln>
                <a:noFill/>
              </a:ln>
              <a:solidFill>
                <a:schemeClr val="accent1">
                  <a:lumMod val="50000"/>
                </a:schemeClr>
              </a:solidFill>
              <a:effectLst/>
              <a:uLnTx/>
              <a:uFillTx/>
              <a:latin typeface="David" pitchFamily="34" charset="-79"/>
              <a:ea typeface="+mn-ea"/>
              <a:cs typeface="David" pitchFamily="34" charset="-79"/>
            </a:endParaRPr>
          </a:p>
        </p:txBody>
      </p:sp>
      <p:pic>
        <p:nvPicPr>
          <p:cNvPr id="31" name="תמונה 30" descr="D:\א הכונן השוטף של נסים\לוגו\לוגו יכולות בפורמט איכותי\לוגו יכולות פורמט איכותי\5.png"/>
          <p:cNvPicPr>
            <a:picLocks noChangeAspect="1"/>
          </p:cNvPicPr>
          <p:nvPr/>
        </p:nvPicPr>
        <p:blipFill rotWithShape="1">
          <a:blip r:embed="rId4" cstate="print">
            <a:extLst>
              <a:ext uri="{28A0092B-C50C-407E-A947-70E740481C1C}">
                <a14:useLocalDpi xmlns:a14="http://schemas.microsoft.com/office/drawing/2010/main" val="0"/>
              </a:ext>
            </a:extLst>
          </a:blip>
          <a:srcRect l="1379" t="76178" r="28965" b="10770"/>
          <a:stretch/>
        </p:blipFill>
        <p:spPr bwMode="auto">
          <a:xfrm>
            <a:off x="8262565" y="417987"/>
            <a:ext cx="498424" cy="54000"/>
          </a:xfrm>
          <a:prstGeom prst="rect">
            <a:avLst/>
          </a:prstGeom>
          <a:noFill/>
          <a:ln>
            <a:noFill/>
          </a:ln>
          <a:extLst>
            <a:ext uri="{53640926-AAD7-44D8-BBD7-CCE9431645EC}">
              <a14:shadowObscured xmlns:a14="http://schemas.microsoft.com/office/drawing/2010/main"/>
            </a:ext>
          </a:extLst>
        </p:spPr>
      </p:pic>
      <p:sp>
        <p:nvSpPr>
          <p:cNvPr id="32" name="מלבן מעוגל 31"/>
          <p:cNvSpPr/>
          <p:nvPr/>
        </p:nvSpPr>
        <p:spPr>
          <a:xfrm>
            <a:off x="2787777" y="1166854"/>
            <a:ext cx="5724000" cy="684290"/>
          </a:xfrm>
          <a:prstGeom prst="roundRect">
            <a:avLst/>
          </a:prstGeom>
          <a:noFill/>
          <a:ln>
            <a:noFill/>
          </a:ln>
          <a:effectLst/>
        </p:spPr>
        <p:style>
          <a:lnRef idx="1">
            <a:schemeClr val="accent1"/>
          </a:lnRef>
          <a:fillRef idx="3">
            <a:schemeClr val="accent1"/>
          </a:fillRef>
          <a:effectRef idx="2">
            <a:schemeClr val="accent1"/>
          </a:effectRef>
          <a:fontRef idx="minor">
            <a:schemeClr val="lt1"/>
          </a:fontRef>
        </p:style>
        <p:txBody>
          <a:bodyPr lIns="36000" tIns="0" rIns="36000" bIns="0" rtlCol="1" anchor="ctr"/>
          <a:lstStyle/>
          <a:p>
            <a:pPr marL="180975" marR="0" lvl="0" indent="-180975" defTabSz="914400" rtl="1" eaLnBrk="1" fontAlgn="auto" latinLnBrk="0" hangingPunct="1">
              <a:lnSpc>
                <a:spcPts val="1400"/>
              </a:lnSpc>
              <a:spcBef>
                <a:spcPts val="0"/>
              </a:spcBef>
              <a:spcAft>
                <a:spcPts val="0"/>
              </a:spcAft>
              <a:buClrTx/>
              <a:buSzTx/>
              <a:buFont typeface="Arial" panose="020B0604020202020204" pitchFamily="34" charset="0"/>
              <a:buChar char="•"/>
              <a:tabLst/>
              <a:defRPr sz="1100" b="1" i="0" u="none" strike="noStrike" kern="1200" spc="0" baseline="0">
                <a:solidFill>
                  <a:prstClr val="white"/>
                </a:solidFill>
                <a:latin typeface="David" panose="020E0502060401010101" pitchFamily="34" charset="-79"/>
                <a:ea typeface="+mn-ea"/>
                <a:cs typeface="David" panose="020E0502060401010101" pitchFamily="34" charset="-79"/>
              </a:defRPr>
            </a:pPr>
            <a:r>
              <a:rPr kumimoji="0" lang="he-IL" sz="1400" b="1" i="0" u="sng" strike="noStrike" kern="1200" cap="none" spc="0" normalizeH="0" baseline="0" noProof="0" dirty="0" smtClean="0">
                <a:ln>
                  <a:noFill/>
                </a:ln>
                <a:solidFill>
                  <a:srgbClr val="4F81BD">
                    <a:lumMod val="50000"/>
                  </a:srgbClr>
                </a:solidFill>
                <a:effectLst/>
                <a:uLnTx/>
                <a:uFillTx/>
                <a:latin typeface="David" panose="020E0502060401010101" pitchFamily="34" charset="-79"/>
                <a:ea typeface="+mn-ea"/>
                <a:cs typeface="David" panose="020E0502060401010101" pitchFamily="34" charset="-79"/>
              </a:rPr>
              <a:t>מקיף בתיכון בית ג'אן </a:t>
            </a:r>
            <a:r>
              <a:rPr kumimoji="0" lang="he-IL" sz="1400" b="1" i="0" u="none" strike="noStrike" kern="1200" cap="none" spc="0" normalizeH="0" baseline="0" noProof="0" dirty="0" smtClean="0">
                <a:ln>
                  <a:noFill/>
                </a:ln>
                <a:solidFill>
                  <a:srgbClr val="4F81BD">
                    <a:lumMod val="50000"/>
                  </a:srgbClr>
                </a:solidFill>
                <a:effectLst/>
                <a:uLnTx/>
                <a:uFillTx/>
                <a:latin typeface="David" panose="020E0502060401010101" pitchFamily="34" charset="-79"/>
                <a:ea typeface="+mn-ea"/>
                <a:cs typeface="David" panose="020E0502060401010101" pitchFamily="34" charset="-79"/>
              </a:rPr>
              <a:t>– מעל  99% זכאים לבגרות, 5 שנים רצופות</a:t>
            </a:r>
            <a:endParaRPr kumimoji="0" lang="he-IL" sz="1400" b="1" i="0" u="none" strike="noStrike" kern="1200" cap="none" spc="0" normalizeH="0" baseline="0" noProof="0" dirty="0">
              <a:ln>
                <a:noFill/>
              </a:ln>
              <a:solidFill>
                <a:srgbClr val="4F81BD">
                  <a:lumMod val="50000"/>
                </a:srgbClr>
              </a:solidFill>
              <a:effectLst/>
              <a:uLnTx/>
              <a:uFillTx/>
              <a:latin typeface="David" panose="020E0502060401010101" pitchFamily="34" charset="-79"/>
              <a:ea typeface="+mn-ea"/>
              <a:cs typeface="David" panose="020E0502060401010101" pitchFamily="34" charset="-79"/>
            </a:endParaRPr>
          </a:p>
          <a:p>
            <a:pPr marL="180975" marR="0" lvl="0" indent="-180975" defTabSz="914400" rtl="1" eaLnBrk="1" fontAlgn="auto" latinLnBrk="0" hangingPunct="1">
              <a:lnSpc>
                <a:spcPts val="1400"/>
              </a:lnSpc>
              <a:spcBef>
                <a:spcPts val="600"/>
              </a:spcBef>
              <a:spcAft>
                <a:spcPts val="0"/>
              </a:spcAft>
              <a:buClr>
                <a:srgbClr val="C00000"/>
              </a:buClr>
              <a:buSzPct val="100000"/>
              <a:buFont typeface="Arial" panose="020B0604020202020204" pitchFamily="34" charset="0"/>
              <a:buChar char="•"/>
              <a:tabLst/>
              <a:defRPr/>
            </a:pPr>
            <a:r>
              <a:rPr kumimoji="0" lang="he-IL" sz="1400" b="1" i="0" u="sng" strike="noStrike" kern="1200" cap="none" spc="0" normalizeH="0" baseline="0" noProof="0" dirty="0" smtClean="0">
                <a:ln>
                  <a:noFill/>
                </a:ln>
                <a:solidFill>
                  <a:srgbClr val="C00000"/>
                </a:solidFill>
                <a:effectLst/>
                <a:uLnTx/>
                <a:uFillTx/>
                <a:latin typeface="David" panose="020E0502060401010101" pitchFamily="34" charset="-79"/>
                <a:ea typeface="+mn-ea"/>
                <a:cs typeface="David" panose="020E0502060401010101" pitchFamily="34" charset="-79"/>
              </a:rPr>
              <a:t>24%</a:t>
            </a:r>
            <a:r>
              <a:rPr kumimoji="0" lang="he-IL" sz="1400" b="1" i="0" u="sng" strike="noStrike" kern="1200" cap="none" spc="0" normalizeH="0" noProof="0" dirty="0" smtClean="0">
                <a:ln>
                  <a:noFill/>
                </a:ln>
                <a:solidFill>
                  <a:srgbClr val="C00000"/>
                </a:solidFill>
                <a:effectLst/>
                <a:uLnTx/>
                <a:uFillTx/>
                <a:latin typeface="David" panose="020E0502060401010101" pitchFamily="34" charset="-79"/>
                <a:ea typeface="+mn-ea"/>
                <a:cs typeface="David" panose="020E0502060401010101" pitchFamily="34" charset="-79"/>
              </a:rPr>
              <a:t> - 37%</a:t>
            </a:r>
            <a:r>
              <a:rPr kumimoji="0" lang="he-IL" sz="1400" b="1" i="0" strike="noStrike" kern="1200" cap="none" spc="0" normalizeH="0" noProof="0" dirty="0" smtClean="0">
                <a:ln>
                  <a:noFill/>
                </a:ln>
                <a:solidFill>
                  <a:srgbClr val="C00000"/>
                </a:solidFill>
                <a:effectLst/>
                <a:uLnTx/>
                <a:uFillTx/>
                <a:latin typeface="David" panose="020E0502060401010101" pitchFamily="34" charset="-79"/>
                <a:ea typeface="+mn-ea"/>
                <a:cs typeface="David" panose="020E0502060401010101" pitchFamily="34" charset="-79"/>
              </a:rPr>
              <a:t> מהזכאות </a:t>
            </a:r>
            <a:r>
              <a:rPr kumimoji="0" lang="he-IL" sz="1400" b="1" i="0" u="none" strike="noStrike" kern="1200" cap="none" spc="0" normalizeH="0" baseline="0" noProof="0" dirty="0" smtClean="0">
                <a:ln>
                  <a:noFill/>
                </a:ln>
                <a:solidFill>
                  <a:srgbClr val="C00000"/>
                </a:solidFill>
                <a:effectLst/>
                <a:uLnTx/>
                <a:uFillTx/>
                <a:latin typeface="David" panose="020E0502060401010101" pitchFamily="34" charset="-79"/>
                <a:ea typeface="+mn-ea"/>
                <a:cs typeface="David" panose="020E0502060401010101" pitchFamily="34" charset="-79"/>
              </a:rPr>
              <a:t>לבגרות בביה"ס – מיכולות סטארט וחסם</a:t>
            </a:r>
            <a:endParaRPr kumimoji="0" lang="he-IL" sz="1400" b="1" i="0" u="none" strike="noStrike" kern="1200" cap="none" spc="0" normalizeH="0" baseline="0" noProof="0" dirty="0">
              <a:ln>
                <a:noFill/>
              </a:ln>
              <a:solidFill>
                <a:srgbClr val="C00000"/>
              </a:solidFill>
              <a:effectLst/>
              <a:uLnTx/>
              <a:uFillTx/>
              <a:latin typeface="David" panose="020E0502060401010101" pitchFamily="34" charset="-79"/>
              <a:ea typeface="+mn-ea"/>
              <a:cs typeface="David" panose="020E0502060401010101" pitchFamily="34" charset="-79"/>
            </a:endParaRPr>
          </a:p>
        </p:txBody>
      </p:sp>
      <p:sp>
        <p:nvSpPr>
          <p:cNvPr id="37" name="מלבן 36"/>
          <p:cNvSpPr/>
          <p:nvPr/>
        </p:nvSpPr>
        <p:spPr>
          <a:xfrm rot="19259646">
            <a:off x="22283" y="1515139"/>
            <a:ext cx="1404000" cy="252000"/>
          </a:xfrm>
          <a:prstGeom prst="rect">
            <a:avLst/>
          </a:prstGeom>
          <a:solidFill>
            <a:srgbClr val="FF0000"/>
          </a:solidFill>
          <a:ln w="9525"/>
        </p:spPr>
        <p:style>
          <a:lnRef idx="2">
            <a:schemeClr val="accent2"/>
          </a:lnRef>
          <a:fillRef idx="1">
            <a:schemeClr val="lt1"/>
          </a:fillRef>
          <a:effectRef idx="0">
            <a:schemeClr val="accent2"/>
          </a:effectRef>
          <a:fontRef idx="minor">
            <a:schemeClr val="dk1"/>
          </a:fontRef>
        </p:style>
        <p:txBody>
          <a:bodyPr wrap="none" lIns="36000" tIns="36000" rIns="36000" bIns="36000" anchor="ctr" anchorCtr="0">
            <a:noAutofit/>
          </a:bodyPr>
          <a:lstStyle/>
          <a:p>
            <a:pPr marL="0" marR="0" lvl="0" indent="0" algn="ctr" defTabSz="914400" rtl="1" eaLnBrk="1" fontAlgn="auto" latinLnBrk="0" hangingPunct="1">
              <a:lnSpc>
                <a:spcPts val="1200"/>
              </a:lnSpc>
              <a:spcBef>
                <a:spcPts val="0"/>
              </a:spcBef>
              <a:spcAft>
                <a:spcPts val="0"/>
              </a:spcAft>
              <a:buClrTx/>
              <a:buSzTx/>
              <a:buFontTx/>
              <a:buNone/>
              <a:tabLst/>
              <a:defRPr/>
            </a:pPr>
            <a:r>
              <a:rPr kumimoji="0" lang="he-IL" sz="1050" b="1" i="0" u="none" strike="noStrike" kern="1200" cap="none" spc="0" normalizeH="0" baseline="0" noProof="0" dirty="0" err="1" smtClean="0">
                <a:ln>
                  <a:noFill/>
                </a:ln>
                <a:solidFill>
                  <a:prstClr val="white"/>
                </a:solidFill>
                <a:effectLst/>
                <a:uLnTx/>
                <a:uFillTx/>
                <a:latin typeface="David" panose="020E0502060401010101" pitchFamily="34" charset="-79"/>
                <a:ea typeface="+mn-ea"/>
                <a:cs typeface="David" panose="020E0502060401010101" pitchFamily="34" charset="-79"/>
              </a:rPr>
              <a:t>חמישון</a:t>
            </a:r>
            <a:r>
              <a:rPr kumimoji="0" lang="he-IL" sz="1050" b="1" i="0" u="none" strike="noStrike" kern="1200" cap="none" spc="0" normalizeH="0" baseline="0" noProof="0" dirty="0" smtClean="0">
                <a:ln>
                  <a:noFill/>
                </a:ln>
                <a:solidFill>
                  <a:prstClr val="white"/>
                </a:solidFill>
                <a:effectLst/>
                <a:uLnTx/>
                <a:uFillTx/>
                <a:latin typeface="David" panose="020E0502060401010101" pitchFamily="34" charset="-79"/>
                <a:ea typeface="+mn-ea"/>
                <a:cs typeface="David" panose="020E0502060401010101" pitchFamily="34" charset="-79"/>
              </a:rPr>
              <a:t> טיפוח – </a:t>
            </a:r>
            <a:r>
              <a:rPr kumimoji="0" lang="he-IL" sz="2000" b="1" i="0" u="none" strike="noStrike" kern="1200" cap="none" spc="0" normalizeH="0" baseline="0" noProof="0" dirty="0">
                <a:ln>
                  <a:noFill/>
                </a:ln>
                <a:solidFill>
                  <a:prstClr val="white"/>
                </a:solidFill>
                <a:effectLst/>
                <a:uLnTx/>
                <a:uFillTx/>
                <a:latin typeface="David" panose="020E0502060401010101" pitchFamily="34" charset="-79"/>
                <a:ea typeface="+mn-ea"/>
                <a:cs typeface="David" panose="020E0502060401010101" pitchFamily="34" charset="-79"/>
              </a:rPr>
              <a:t>4</a:t>
            </a:r>
          </a:p>
        </p:txBody>
      </p:sp>
      <p:sp>
        <p:nvSpPr>
          <p:cNvPr id="28" name="מלבן 27"/>
          <p:cNvSpPr/>
          <p:nvPr/>
        </p:nvSpPr>
        <p:spPr>
          <a:xfrm>
            <a:off x="3240000" y="6477889"/>
            <a:ext cx="2664000" cy="383182"/>
          </a:xfrm>
          <a:prstGeom prst="rect">
            <a:avLst/>
          </a:prstGeom>
        </p:spPr>
        <p:txBody>
          <a:bodyPr>
            <a:spAutoFit/>
          </a:bodyPr>
          <a:lstStyle/>
          <a:p>
            <a:pPr lvl="0" algn="ctr">
              <a:lnSpc>
                <a:spcPct val="90000"/>
              </a:lnSpc>
              <a:defRPr/>
            </a:pPr>
            <a:r>
              <a:rPr lang="he-IL" sz="1000" b="1" dirty="0">
                <a:solidFill>
                  <a:srgbClr val="003300">
                    <a:alpha val="58000"/>
                  </a:srgbClr>
                </a:solidFill>
                <a:latin typeface="David" pitchFamily="34" charset="-79"/>
                <a:cs typeface="David" pitchFamily="34" charset="-79"/>
                <a:sym typeface="Symbol" panose="05050102010706020507" pitchFamily="18" charset="2"/>
              </a:rPr>
              <a:t> </a:t>
            </a:r>
            <a:r>
              <a:rPr lang="he-IL" sz="1000" b="1" dirty="0">
                <a:solidFill>
                  <a:srgbClr val="003300">
                    <a:alpha val="58000"/>
                  </a:srgbClr>
                </a:solidFill>
                <a:latin typeface="David" pitchFamily="34" charset="-79"/>
                <a:cs typeface="David" pitchFamily="34" charset="-79"/>
              </a:rPr>
              <a:t>ביצוע:</a:t>
            </a:r>
            <a:r>
              <a:rPr lang="he-IL" sz="1000" dirty="0">
                <a:solidFill>
                  <a:srgbClr val="003300">
                    <a:alpha val="58000"/>
                  </a:srgbClr>
                </a:solidFill>
                <a:latin typeface="David" pitchFamily="34" charset="-79"/>
                <a:cs typeface="David" pitchFamily="34" charset="-79"/>
              </a:rPr>
              <a:t> צוותי למידה והנהלות בתי הספר המשתתפים</a:t>
            </a:r>
          </a:p>
          <a:p>
            <a:pPr lvl="0" algn="ctr">
              <a:lnSpc>
                <a:spcPct val="90000"/>
              </a:lnSpc>
              <a:spcAft>
                <a:spcPts val="300"/>
              </a:spcAft>
              <a:defRPr/>
            </a:pPr>
            <a:r>
              <a:rPr lang="he-IL" sz="1000" b="1" dirty="0">
                <a:solidFill>
                  <a:srgbClr val="003300">
                    <a:alpha val="58000"/>
                  </a:srgbClr>
                </a:solidFill>
                <a:latin typeface="David" pitchFamily="34" charset="-79"/>
                <a:cs typeface="David" pitchFamily="34" charset="-79"/>
                <a:sym typeface="Symbol" panose="05050102010706020507" pitchFamily="18" charset="2"/>
              </a:rPr>
              <a:t> </a:t>
            </a:r>
            <a:r>
              <a:rPr lang="he-IL" sz="1000" b="1" dirty="0" smtClean="0">
                <a:solidFill>
                  <a:srgbClr val="003300">
                    <a:alpha val="58000"/>
                  </a:srgbClr>
                </a:solidFill>
                <a:latin typeface="David" pitchFamily="34" charset="-79"/>
                <a:cs typeface="David" pitchFamily="34" charset="-79"/>
                <a:sym typeface="Symbol" panose="05050102010706020507" pitchFamily="18" charset="2"/>
              </a:rPr>
              <a:t>הכשרה, </a:t>
            </a:r>
            <a:r>
              <a:rPr lang="he-IL" sz="1000" b="1" dirty="0" smtClean="0">
                <a:solidFill>
                  <a:srgbClr val="003300">
                    <a:alpha val="58000"/>
                  </a:srgbClr>
                </a:solidFill>
                <a:latin typeface="David" pitchFamily="34" charset="-79"/>
                <a:cs typeface="David" pitchFamily="34" charset="-79"/>
              </a:rPr>
              <a:t>הנחיה, פדגוגיה </a:t>
            </a:r>
            <a:r>
              <a:rPr lang="he-IL" sz="1000" b="1" dirty="0">
                <a:solidFill>
                  <a:srgbClr val="003300">
                    <a:alpha val="58000"/>
                  </a:srgbClr>
                </a:solidFill>
                <a:latin typeface="David" pitchFamily="34" charset="-79"/>
                <a:cs typeface="David" pitchFamily="34" charset="-79"/>
              </a:rPr>
              <a:t>ושיטה </a:t>
            </a:r>
            <a:r>
              <a:rPr lang="he-IL" sz="1000" dirty="0">
                <a:solidFill>
                  <a:srgbClr val="003300">
                    <a:alpha val="58000"/>
                  </a:srgbClr>
                </a:solidFill>
                <a:latin typeface="David" pitchFamily="34" charset="-79"/>
                <a:cs typeface="David" pitchFamily="34" charset="-79"/>
              </a:rPr>
              <a:t>– יכולות</a:t>
            </a:r>
          </a:p>
        </p:txBody>
      </p:sp>
    </p:spTree>
    <p:extLst>
      <p:ext uri="{BB962C8B-B14F-4D97-AF65-F5344CB8AC3E}">
        <p14:creationId xmlns:p14="http://schemas.microsoft.com/office/powerpoint/2010/main" val="276919172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1000"/>
                                        <p:tgtEl>
                                          <p:spTgt spid="32"/>
                                        </p:tgtEl>
                                      </p:cBhvr>
                                    </p:animEffect>
                                    <p:anim calcmode="lin" valueType="num">
                                      <p:cBhvr>
                                        <p:cTn id="8" dur="1000" fill="hold"/>
                                        <p:tgtEl>
                                          <p:spTgt spid="32"/>
                                        </p:tgtEl>
                                        <p:attrNameLst>
                                          <p:attrName>ppt_x</p:attrName>
                                        </p:attrNameLst>
                                      </p:cBhvr>
                                      <p:tavLst>
                                        <p:tav tm="0">
                                          <p:val>
                                            <p:strVal val="#ppt_x"/>
                                          </p:val>
                                        </p:tav>
                                        <p:tav tm="100000">
                                          <p:val>
                                            <p:strVal val="#ppt_x"/>
                                          </p:val>
                                        </p:tav>
                                      </p:tavLst>
                                    </p:anim>
                                    <p:anim calcmode="lin" valueType="num">
                                      <p:cBhvr>
                                        <p:cTn id="9" dur="1000" fill="hold"/>
                                        <p:tgtEl>
                                          <p:spTgt spid="3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500"/>
                                  </p:stCondLst>
                                  <p:childTnLst>
                                    <p:set>
                                      <p:cBhvr>
                                        <p:cTn id="12" dur="1" fill="hold">
                                          <p:stCondLst>
                                            <p:cond delay="0"/>
                                          </p:stCondLst>
                                        </p:cTn>
                                        <p:tgtEl>
                                          <p:spTgt spid="34">
                                            <p:graphicEl>
                                              <a:chart seriesIdx="-3" categoryIdx="-3" bldStep="gridLegend"/>
                                            </p:graphicEl>
                                          </p:spTgt>
                                        </p:tgtEl>
                                        <p:attrNameLst>
                                          <p:attrName>style.visibility</p:attrName>
                                        </p:attrNameLst>
                                      </p:cBhvr>
                                      <p:to>
                                        <p:strVal val="visible"/>
                                      </p:to>
                                    </p:set>
                                    <p:animEffect transition="in" filter="fade">
                                      <p:cBhvr>
                                        <p:cTn id="13" dur="1000"/>
                                        <p:tgtEl>
                                          <p:spTgt spid="34">
                                            <p:graphicEl>
                                              <a:chart seriesIdx="-3" categoryIdx="-3" bldStep="gridLegend"/>
                                            </p:graphicEl>
                                          </p:spTgt>
                                        </p:tgtEl>
                                      </p:cBhvr>
                                    </p:animEffect>
                                    <p:anim calcmode="lin" valueType="num">
                                      <p:cBhvr>
                                        <p:cTn id="14" dur="1000" fill="hold"/>
                                        <p:tgtEl>
                                          <p:spTgt spid="34">
                                            <p:graphicEl>
                                              <a:chart seriesIdx="-3" categoryIdx="-3" bldStep="gridLegend"/>
                                            </p:graphicEl>
                                          </p:spTgt>
                                        </p:tgtEl>
                                        <p:attrNameLst>
                                          <p:attrName>ppt_x</p:attrName>
                                        </p:attrNameLst>
                                      </p:cBhvr>
                                      <p:tavLst>
                                        <p:tav tm="0">
                                          <p:val>
                                            <p:strVal val="#ppt_x"/>
                                          </p:val>
                                        </p:tav>
                                        <p:tav tm="100000">
                                          <p:val>
                                            <p:strVal val="#ppt_x"/>
                                          </p:val>
                                        </p:tav>
                                      </p:tavLst>
                                    </p:anim>
                                    <p:anim calcmode="lin" valueType="num">
                                      <p:cBhvr>
                                        <p:cTn id="15" dur="1000" fill="hold"/>
                                        <p:tgtEl>
                                          <p:spTgt spid="34">
                                            <p:graphicEl>
                                              <a:chart seriesIdx="-3" categoryIdx="-3" bldStep="gridLegend"/>
                                            </p:graphicEl>
                                          </p:spTgt>
                                        </p:tgtEl>
                                        <p:attrNameLst>
                                          <p:attrName>ppt_y</p:attrName>
                                        </p:attrNameLst>
                                      </p:cBhvr>
                                      <p:tavLst>
                                        <p:tav tm="0">
                                          <p:val>
                                            <p:strVal val="#ppt_y-.1"/>
                                          </p:val>
                                        </p:tav>
                                        <p:tav tm="100000">
                                          <p:val>
                                            <p:strVal val="#ppt_y"/>
                                          </p:val>
                                        </p:tav>
                                      </p:tavLst>
                                    </p:anim>
                                  </p:childTnLst>
                                </p:cTn>
                              </p:par>
                            </p:childTnLst>
                          </p:cTn>
                        </p:par>
                        <p:par>
                          <p:cTn id="16" fill="hold">
                            <p:stCondLst>
                              <p:cond delay="2500"/>
                            </p:stCondLst>
                            <p:childTnLst>
                              <p:par>
                                <p:cTn id="17" presetID="47" presetClass="entr" presetSubtype="0" fill="hold" grpId="0" nodeType="afterEffect">
                                  <p:stCondLst>
                                    <p:cond delay="0"/>
                                  </p:stCondLst>
                                  <p:childTnLst>
                                    <p:set>
                                      <p:cBhvr>
                                        <p:cTn id="18" dur="1" fill="hold">
                                          <p:stCondLst>
                                            <p:cond delay="0"/>
                                          </p:stCondLst>
                                        </p:cTn>
                                        <p:tgtEl>
                                          <p:spTgt spid="34">
                                            <p:graphicEl>
                                              <a:chart seriesIdx="0" categoryIdx="-4" bldStep="series"/>
                                            </p:graphicEl>
                                          </p:spTgt>
                                        </p:tgtEl>
                                        <p:attrNameLst>
                                          <p:attrName>style.visibility</p:attrName>
                                        </p:attrNameLst>
                                      </p:cBhvr>
                                      <p:to>
                                        <p:strVal val="visible"/>
                                      </p:to>
                                    </p:set>
                                    <p:animEffect transition="in" filter="fade">
                                      <p:cBhvr>
                                        <p:cTn id="19" dur="1000"/>
                                        <p:tgtEl>
                                          <p:spTgt spid="34">
                                            <p:graphicEl>
                                              <a:chart seriesIdx="0" categoryIdx="-4" bldStep="series"/>
                                            </p:graphicEl>
                                          </p:spTgt>
                                        </p:tgtEl>
                                      </p:cBhvr>
                                    </p:animEffect>
                                    <p:anim calcmode="lin" valueType="num">
                                      <p:cBhvr>
                                        <p:cTn id="20" dur="1000" fill="hold"/>
                                        <p:tgtEl>
                                          <p:spTgt spid="34">
                                            <p:graphicEl>
                                              <a:chart seriesIdx="0" categoryIdx="-4" bldStep="series"/>
                                            </p:graphicEl>
                                          </p:spTgt>
                                        </p:tgtEl>
                                        <p:attrNameLst>
                                          <p:attrName>ppt_x</p:attrName>
                                        </p:attrNameLst>
                                      </p:cBhvr>
                                      <p:tavLst>
                                        <p:tav tm="0">
                                          <p:val>
                                            <p:strVal val="#ppt_x"/>
                                          </p:val>
                                        </p:tav>
                                        <p:tav tm="100000">
                                          <p:val>
                                            <p:strVal val="#ppt_x"/>
                                          </p:val>
                                        </p:tav>
                                      </p:tavLst>
                                    </p:anim>
                                    <p:anim calcmode="lin" valueType="num">
                                      <p:cBhvr>
                                        <p:cTn id="21" dur="1000" fill="hold"/>
                                        <p:tgtEl>
                                          <p:spTgt spid="34">
                                            <p:graphicEl>
                                              <a:chart seriesIdx="0" categoryIdx="-4" bldStep="series"/>
                                            </p:graphicEl>
                                          </p:spTgt>
                                        </p:tgtEl>
                                        <p:attrNameLst>
                                          <p:attrName>ppt_y</p:attrName>
                                        </p:attrNameLst>
                                      </p:cBhvr>
                                      <p:tavLst>
                                        <p:tav tm="0">
                                          <p:val>
                                            <p:strVal val="#ppt_y-.1"/>
                                          </p:val>
                                        </p:tav>
                                        <p:tav tm="100000">
                                          <p:val>
                                            <p:strVal val="#ppt_y"/>
                                          </p:val>
                                        </p:tav>
                                      </p:tavLst>
                                    </p:anim>
                                  </p:childTnLst>
                                </p:cTn>
                              </p:par>
                            </p:childTnLst>
                          </p:cTn>
                        </p:par>
                        <p:par>
                          <p:cTn id="22" fill="hold">
                            <p:stCondLst>
                              <p:cond delay="3500"/>
                            </p:stCondLst>
                            <p:childTnLst>
                              <p:par>
                                <p:cTn id="23" presetID="47" presetClass="entr" presetSubtype="0" fill="hold" grpId="0" nodeType="afterEffect">
                                  <p:stCondLst>
                                    <p:cond delay="0"/>
                                  </p:stCondLst>
                                  <p:childTnLst>
                                    <p:set>
                                      <p:cBhvr>
                                        <p:cTn id="24" dur="1" fill="hold">
                                          <p:stCondLst>
                                            <p:cond delay="0"/>
                                          </p:stCondLst>
                                        </p:cTn>
                                        <p:tgtEl>
                                          <p:spTgt spid="34">
                                            <p:graphicEl>
                                              <a:chart seriesIdx="1" categoryIdx="-4" bldStep="series"/>
                                            </p:graphicEl>
                                          </p:spTgt>
                                        </p:tgtEl>
                                        <p:attrNameLst>
                                          <p:attrName>style.visibility</p:attrName>
                                        </p:attrNameLst>
                                      </p:cBhvr>
                                      <p:to>
                                        <p:strVal val="visible"/>
                                      </p:to>
                                    </p:set>
                                    <p:animEffect transition="in" filter="fade">
                                      <p:cBhvr>
                                        <p:cTn id="25" dur="1000"/>
                                        <p:tgtEl>
                                          <p:spTgt spid="34">
                                            <p:graphicEl>
                                              <a:chart seriesIdx="1" categoryIdx="-4" bldStep="series"/>
                                            </p:graphicEl>
                                          </p:spTgt>
                                        </p:tgtEl>
                                      </p:cBhvr>
                                    </p:animEffect>
                                    <p:anim calcmode="lin" valueType="num">
                                      <p:cBhvr>
                                        <p:cTn id="26" dur="1000" fill="hold"/>
                                        <p:tgtEl>
                                          <p:spTgt spid="34">
                                            <p:graphicEl>
                                              <a:chart seriesIdx="1" categoryIdx="-4" bldStep="series"/>
                                            </p:graphicEl>
                                          </p:spTgt>
                                        </p:tgtEl>
                                        <p:attrNameLst>
                                          <p:attrName>ppt_x</p:attrName>
                                        </p:attrNameLst>
                                      </p:cBhvr>
                                      <p:tavLst>
                                        <p:tav tm="0">
                                          <p:val>
                                            <p:strVal val="#ppt_x"/>
                                          </p:val>
                                        </p:tav>
                                        <p:tav tm="100000">
                                          <p:val>
                                            <p:strVal val="#ppt_x"/>
                                          </p:val>
                                        </p:tav>
                                      </p:tavLst>
                                    </p:anim>
                                    <p:anim calcmode="lin" valueType="num">
                                      <p:cBhvr>
                                        <p:cTn id="27" dur="1000" fill="hold"/>
                                        <p:tgtEl>
                                          <p:spTgt spid="34">
                                            <p:graphicEl>
                                              <a:chart seriesIdx="1" categoryIdx="-4" bldStep="series"/>
                                            </p:graphicEl>
                                          </p:spTgt>
                                        </p:tgtEl>
                                        <p:attrNameLst>
                                          <p:attrName>ppt_y</p:attrName>
                                        </p:attrNameLst>
                                      </p:cBhvr>
                                      <p:tavLst>
                                        <p:tav tm="0">
                                          <p:val>
                                            <p:strVal val="#ppt_y-.1"/>
                                          </p:val>
                                        </p:tav>
                                        <p:tav tm="100000">
                                          <p:val>
                                            <p:strVal val="#ppt_y"/>
                                          </p:val>
                                        </p:tav>
                                      </p:tavLst>
                                    </p:anim>
                                  </p:childTnLst>
                                </p:cTn>
                              </p:par>
                            </p:childTnLst>
                          </p:cTn>
                        </p:par>
                        <p:par>
                          <p:cTn id="28" fill="hold">
                            <p:stCondLst>
                              <p:cond delay="4500"/>
                            </p:stCondLst>
                            <p:childTnLst>
                              <p:par>
                                <p:cTn id="29" presetID="47" presetClass="entr" presetSubtype="0" fill="hold" grpId="0" nodeType="afterEffect">
                                  <p:stCondLst>
                                    <p:cond delay="0"/>
                                  </p:stCondLst>
                                  <p:childTnLst>
                                    <p:set>
                                      <p:cBhvr>
                                        <p:cTn id="30" dur="1" fill="hold">
                                          <p:stCondLst>
                                            <p:cond delay="0"/>
                                          </p:stCondLst>
                                        </p:cTn>
                                        <p:tgtEl>
                                          <p:spTgt spid="34">
                                            <p:graphicEl>
                                              <a:chart seriesIdx="2" categoryIdx="-4" bldStep="series"/>
                                            </p:graphicEl>
                                          </p:spTgt>
                                        </p:tgtEl>
                                        <p:attrNameLst>
                                          <p:attrName>style.visibility</p:attrName>
                                        </p:attrNameLst>
                                      </p:cBhvr>
                                      <p:to>
                                        <p:strVal val="visible"/>
                                      </p:to>
                                    </p:set>
                                    <p:animEffect transition="in" filter="fade">
                                      <p:cBhvr>
                                        <p:cTn id="31" dur="1000"/>
                                        <p:tgtEl>
                                          <p:spTgt spid="34">
                                            <p:graphicEl>
                                              <a:chart seriesIdx="2" categoryIdx="-4" bldStep="series"/>
                                            </p:graphicEl>
                                          </p:spTgt>
                                        </p:tgtEl>
                                      </p:cBhvr>
                                    </p:animEffect>
                                    <p:anim calcmode="lin" valueType="num">
                                      <p:cBhvr>
                                        <p:cTn id="32" dur="1000" fill="hold"/>
                                        <p:tgtEl>
                                          <p:spTgt spid="34">
                                            <p:graphicEl>
                                              <a:chart seriesIdx="2" categoryIdx="-4" bldStep="series"/>
                                            </p:graphicEl>
                                          </p:spTgt>
                                        </p:tgtEl>
                                        <p:attrNameLst>
                                          <p:attrName>ppt_x</p:attrName>
                                        </p:attrNameLst>
                                      </p:cBhvr>
                                      <p:tavLst>
                                        <p:tav tm="0">
                                          <p:val>
                                            <p:strVal val="#ppt_x"/>
                                          </p:val>
                                        </p:tav>
                                        <p:tav tm="100000">
                                          <p:val>
                                            <p:strVal val="#ppt_x"/>
                                          </p:val>
                                        </p:tav>
                                      </p:tavLst>
                                    </p:anim>
                                    <p:anim calcmode="lin" valueType="num">
                                      <p:cBhvr>
                                        <p:cTn id="33" dur="1000" fill="hold"/>
                                        <p:tgtEl>
                                          <p:spTgt spid="34">
                                            <p:graphicEl>
                                              <a:chart seriesIdx="2" categoryIdx="-4" bldStep="series"/>
                                            </p:graphicEl>
                                          </p:spTgt>
                                        </p:tgtEl>
                                        <p:attrNameLst>
                                          <p:attrName>ppt_y</p:attrName>
                                        </p:attrNameLst>
                                      </p:cBhvr>
                                      <p:tavLst>
                                        <p:tav tm="0">
                                          <p:val>
                                            <p:strVal val="#ppt_y-.1"/>
                                          </p:val>
                                        </p:tav>
                                        <p:tav tm="100000">
                                          <p:val>
                                            <p:strVal val="#ppt_y"/>
                                          </p:val>
                                        </p:tav>
                                      </p:tavLst>
                                    </p:anim>
                                  </p:childTnLst>
                                </p:cTn>
                              </p:par>
                            </p:childTnLst>
                          </p:cTn>
                        </p:par>
                        <p:par>
                          <p:cTn id="34" fill="hold">
                            <p:stCondLst>
                              <p:cond delay="5500"/>
                            </p:stCondLst>
                            <p:childTnLst>
                              <p:par>
                                <p:cTn id="35" presetID="47" presetClass="entr" presetSubtype="0" fill="hold" grpId="0" nodeType="afterEffect">
                                  <p:stCondLst>
                                    <p:cond delay="0"/>
                                  </p:stCondLst>
                                  <p:childTnLst>
                                    <p:set>
                                      <p:cBhvr>
                                        <p:cTn id="36" dur="1" fill="hold">
                                          <p:stCondLst>
                                            <p:cond delay="0"/>
                                          </p:stCondLst>
                                        </p:cTn>
                                        <p:tgtEl>
                                          <p:spTgt spid="34">
                                            <p:graphicEl>
                                              <a:chart seriesIdx="3" categoryIdx="-4" bldStep="series"/>
                                            </p:graphicEl>
                                          </p:spTgt>
                                        </p:tgtEl>
                                        <p:attrNameLst>
                                          <p:attrName>style.visibility</p:attrName>
                                        </p:attrNameLst>
                                      </p:cBhvr>
                                      <p:to>
                                        <p:strVal val="visible"/>
                                      </p:to>
                                    </p:set>
                                    <p:animEffect transition="in" filter="fade">
                                      <p:cBhvr>
                                        <p:cTn id="37" dur="1000"/>
                                        <p:tgtEl>
                                          <p:spTgt spid="34">
                                            <p:graphicEl>
                                              <a:chart seriesIdx="3" categoryIdx="-4" bldStep="series"/>
                                            </p:graphicEl>
                                          </p:spTgt>
                                        </p:tgtEl>
                                      </p:cBhvr>
                                    </p:animEffect>
                                    <p:anim calcmode="lin" valueType="num">
                                      <p:cBhvr>
                                        <p:cTn id="38" dur="1000" fill="hold"/>
                                        <p:tgtEl>
                                          <p:spTgt spid="34">
                                            <p:graphicEl>
                                              <a:chart seriesIdx="3" categoryIdx="-4" bldStep="series"/>
                                            </p:graphicEl>
                                          </p:spTgt>
                                        </p:tgtEl>
                                        <p:attrNameLst>
                                          <p:attrName>ppt_x</p:attrName>
                                        </p:attrNameLst>
                                      </p:cBhvr>
                                      <p:tavLst>
                                        <p:tav tm="0">
                                          <p:val>
                                            <p:strVal val="#ppt_x"/>
                                          </p:val>
                                        </p:tav>
                                        <p:tav tm="100000">
                                          <p:val>
                                            <p:strVal val="#ppt_x"/>
                                          </p:val>
                                        </p:tav>
                                      </p:tavLst>
                                    </p:anim>
                                    <p:anim calcmode="lin" valueType="num">
                                      <p:cBhvr>
                                        <p:cTn id="39" dur="1000" fill="hold"/>
                                        <p:tgtEl>
                                          <p:spTgt spid="34">
                                            <p:graphicEl>
                                              <a:chart seriesIdx="3" categoryIdx="-4" bldStep="series"/>
                                            </p:graphicEl>
                                          </p:spTgt>
                                        </p:tgtEl>
                                        <p:attrNameLst>
                                          <p:attrName>ppt_y</p:attrName>
                                        </p:attrNameLst>
                                      </p:cBhvr>
                                      <p:tavLst>
                                        <p:tav tm="0">
                                          <p:val>
                                            <p:strVal val="#ppt_y-.1"/>
                                          </p:val>
                                        </p:tav>
                                        <p:tav tm="100000">
                                          <p:val>
                                            <p:strVal val="#ppt_y"/>
                                          </p:val>
                                        </p:tav>
                                      </p:tavLst>
                                    </p:anim>
                                  </p:childTnLst>
                                </p:cTn>
                              </p:par>
                            </p:childTnLst>
                          </p:cTn>
                        </p:par>
                        <p:par>
                          <p:cTn id="40" fill="hold">
                            <p:stCondLst>
                              <p:cond delay="6500"/>
                            </p:stCondLst>
                            <p:childTnLst>
                              <p:par>
                                <p:cTn id="41" presetID="47" presetClass="entr" presetSubtype="0" fill="hold" grpId="0" nodeType="afterEffect">
                                  <p:stCondLst>
                                    <p:cond delay="0"/>
                                  </p:stCondLst>
                                  <p:childTnLst>
                                    <p:set>
                                      <p:cBhvr>
                                        <p:cTn id="42" dur="1" fill="hold">
                                          <p:stCondLst>
                                            <p:cond delay="0"/>
                                          </p:stCondLst>
                                        </p:cTn>
                                        <p:tgtEl>
                                          <p:spTgt spid="34">
                                            <p:graphicEl>
                                              <a:chart seriesIdx="4" categoryIdx="-4" bldStep="series"/>
                                            </p:graphicEl>
                                          </p:spTgt>
                                        </p:tgtEl>
                                        <p:attrNameLst>
                                          <p:attrName>style.visibility</p:attrName>
                                        </p:attrNameLst>
                                      </p:cBhvr>
                                      <p:to>
                                        <p:strVal val="visible"/>
                                      </p:to>
                                    </p:set>
                                    <p:animEffect transition="in" filter="fade">
                                      <p:cBhvr>
                                        <p:cTn id="43" dur="1000"/>
                                        <p:tgtEl>
                                          <p:spTgt spid="34">
                                            <p:graphicEl>
                                              <a:chart seriesIdx="4" categoryIdx="-4" bldStep="series"/>
                                            </p:graphicEl>
                                          </p:spTgt>
                                        </p:tgtEl>
                                      </p:cBhvr>
                                    </p:animEffect>
                                    <p:anim calcmode="lin" valueType="num">
                                      <p:cBhvr>
                                        <p:cTn id="44" dur="1000" fill="hold"/>
                                        <p:tgtEl>
                                          <p:spTgt spid="34">
                                            <p:graphicEl>
                                              <a:chart seriesIdx="4" categoryIdx="-4" bldStep="series"/>
                                            </p:graphicEl>
                                          </p:spTgt>
                                        </p:tgtEl>
                                        <p:attrNameLst>
                                          <p:attrName>ppt_x</p:attrName>
                                        </p:attrNameLst>
                                      </p:cBhvr>
                                      <p:tavLst>
                                        <p:tav tm="0">
                                          <p:val>
                                            <p:strVal val="#ppt_x"/>
                                          </p:val>
                                        </p:tav>
                                        <p:tav tm="100000">
                                          <p:val>
                                            <p:strVal val="#ppt_x"/>
                                          </p:val>
                                        </p:tav>
                                      </p:tavLst>
                                    </p:anim>
                                    <p:anim calcmode="lin" valueType="num">
                                      <p:cBhvr>
                                        <p:cTn id="45" dur="1000" fill="hold"/>
                                        <p:tgtEl>
                                          <p:spTgt spid="34">
                                            <p:graphicEl>
                                              <a:chart seriesIdx="4" categoryIdx="-4" bldStep="series"/>
                                            </p:graphicEl>
                                          </p:spTgt>
                                        </p:tgtEl>
                                        <p:attrNameLst>
                                          <p:attrName>ppt_y</p:attrName>
                                        </p:attrNameLst>
                                      </p:cBhvr>
                                      <p:tavLst>
                                        <p:tav tm="0">
                                          <p:val>
                                            <p:strVal val="#ppt_y-.1"/>
                                          </p:val>
                                        </p:tav>
                                        <p:tav tm="100000">
                                          <p:val>
                                            <p:strVal val="#ppt_y"/>
                                          </p:val>
                                        </p:tav>
                                      </p:tavLst>
                                    </p:anim>
                                  </p:childTnLst>
                                </p:cTn>
                              </p:par>
                            </p:childTnLst>
                          </p:cTn>
                        </p:par>
                        <p:par>
                          <p:cTn id="46" fill="hold">
                            <p:stCondLst>
                              <p:cond delay="7500"/>
                            </p:stCondLst>
                            <p:childTnLst>
                              <p:par>
                                <p:cTn id="47" presetID="47" presetClass="entr" presetSubtype="0" fill="hold" grpId="0" nodeType="afterEffect">
                                  <p:stCondLst>
                                    <p:cond delay="0"/>
                                  </p:stCondLst>
                                  <p:childTnLst>
                                    <p:set>
                                      <p:cBhvr>
                                        <p:cTn id="48" dur="1" fill="hold">
                                          <p:stCondLst>
                                            <p:cond delay="0"/>
                                          </p:stCondLst>
                                        </p:cTn>
                                        <p:tgtEl>
                                          <p:spTgt spid="34">
                                            <p:graphicEl>
                                              <a:chart seriesIdx="5" categoryIdx="-4" bldStep="series"/>
                                            </p:graphicEl>
                                          </p:spTgt>
                                        </p:tgtEl>
                                        <p:attrNameLst>
                                          <p:attrName>style.visibility</p:attrName>
                                        </p:attrNameLst>
                                      </p:cBhvr>
                                      <p:to>
                                        <p:strVal val="visible"/>
                                      </p:to>
                                    </p:set>
                                    <p:animEffect transition="in" filter="fade">
                                      <p:cBhvr>
                                        <p:cTn id="49" dur="1000"/>
                                        <p:tgtEl>
                                          <p:spTgt spid="34">
                                            <p:graphicEl>
                                              <a:chart seriesIdx="5" categoryIdx="-4" bldStep="series"/>
                                            </p:graphicEl>
                                          </p:spTgt>
                                        </p:tgtEl>
                                      </p:cBhvr>
                                    </p:animEffect>
                                    <p:anim calcmode="lin" valueType="num">
                                      <p:cBhvr>
                                        <p:cTn id="50" dur="1000" fill="hold"/>
                                        <p:tgtEl>
                                          <p:spTgt spid="34">
                                            <p:graphicEl>
                                              <a:chart seriesIdx="5" categoryIdx="-4" bldStep="series"/>
                                            </p:graphicEl>
                                          </p:spTgt>
                                        </p:tgtEl>
                                        <p:attrNameLst>
                                          <p:attrName>ppt_x</p:attrName>
                                        </p:attrNameLst>
                                      </p:cBhvr>
                                      <p:tavLst>
                                        <p:tav tm="0">
                                          <p:val>
                                            <p:strVal val="#ppt_x"/>
                                          </p:val>
                                        </p:tav>
                                        <p:tav tm="100000">
                                          <p:val>
                                            <p:strVal val="#ppt_x"/>
                                          </p:val>
                                        </p:tav>
                                      </p:tavLst>
                                    </p:anim>
                                    <p:anim calcmode="lin" valueType="num">
                                      <p:cBhvr>
                                        <p:cTn id="51" dur="1000" fill="hold"/>
                                        <p:tgtEl>
                                          <p:spTgt spid="34">
                                            <p:graphicEl>
                                              <a:chart seriesIdx="5" categoryIdx="-4" bldStep="series"/>
                                            </p:graphicEl>
                                          </p:spTgt>
                                        </p:tgtEl>
                                        <p:attrNameLst>
                                          <p:attrName>ppt_y</p:attrName>
                                        </p:attrNameLst>
                                      </p:cBhvr>
                                      <p:tavLst>
                                        <p:tav tm="0">
                                          <p:val>
                                            <p:strVal val="#ppt_y-.1"/>
                                          </p:val>
                                        </p:tav>
                                        <p:tav tm="100000">
                                          <p:val>
                                            <p:strVal val="#ppt_y"/>
                                          </p:val>
                                        </p:tav>
                                      </p:tavLst>
                                    </p:anim>
                                  </p:childTnLst>
                                </p:cTn>
                              </p:par>
                            </p:childTnLst>
                          </p:cTn>
                        </p:par>
                        <p:par>
                          <p:cTn id="52" fill="hold">
                            <p:stCondLst>
                              <p:cond delay="8500"/>
                            </p:stCondLst>
                            <p:childTnLst>
                              <p:par>
                                <p:cTn id="53" presetID="47" presetClass="entr" presetSubtype="0" fill="hold" grpId="0" nodeType="afterEffect">
                                  <p:stCondLst>
                                    <p:cond delay="250"/>
                                  </p:stCondLst>
                                  <p:childTnLst>
                                    <p:set>
                                      <p:cBhvr>
                                        <p:cTn id="54" dur="1" fill="hold">
                                          <p:stCondLst>
                                            <p:cond delay="0"/>
                                          </p:stCondLst>
                                        </p:cTn>
                                        <p:tgtEl>
                                          <p:spTgt spid="27"/>
                                        </p:tgtEl>
                                        <p:attrNameLst>
                                          <p:attrName>style.visibility</p:attrName>
                                        </p:attrNameLst>
                                      </p:cBhvr>
                                      <p:to>
                                        <p:strVal val="visible"/>
                                      </p:to>
                                    </p:set>
                                    <p:animEffect transition="in" filter="fade">
                                      <p:cBhvr>
                                        <p:cTn id="55" dur="1000"/>
                                        <p:tgtEl>
                                          <p:spTgt spid="27"/>
                                        </p:tgtEl>
                                      </p:cBhvr>
                                    </p:animEffect>
                                    <p:anim calcmode="lin" valueType="num">
                                      <p:cBhvr>
                                        <p:cTn id="56" dur="1000" fill="hold"/>
                                        <p:tgtEl>
                                          <p:spTgt spid="27"/>
                                        </p:tgtEl>
                                        <p:attrNameLst>
                                          <p:attrName>ppt_x</p:attrName>
                                        </p:attrNameLst>
                                      </p:cBhvr>
                                      <p:tavLst>
                                        <p:tav tm="0">
                                          <p:val>
                                            <p:strVal val="#ppt_x"/>
                                          </p:val>
                                        </p:tav>
                                        <p:tav tm="100000">
                                          <p:val>
                                            <p:strVal val="#ppt_x"/>
                                          </p:val>
                                        </p:tav>
                                      </p:tavLst>
                                    </p:anim>
                                    <p:anim calcmode="lin" valueType="num">
                                      <p:cBhvr>
                                        <p:cTn id="57" dur="1000" fill="hold"/>
                                        <p:tgtEl>
                                          <p:spTgt spid="27"/>
                                        </p:tgtEl>
                                        <p:attrNameLst>
                                          <p:attrName>ppt_y</p:attrName>
                                        </p:attrNameLst>
                                      </p:cBhvr>
                                      <p:tavLst>
                                        <p:tav tm="0">
                                          <p:val>
                                            <p:strVal val="#ppt_y-.1"/>
                                          </p:val>
                                        </p:tav>
                                        <p:tav tm="100000">
                                          <p:val>
                                            <p:strVal val="#ppt_y"/>
                                          </p:val>
                                        </p:tav>
                                      </p:tavLst>
                                    </p:anim>
                                  </p:childTnLst>
                                </p:cTn>
                              </p:par>
                            </p:childTnLst>
                          </p:cTn>
                        </p:par>
                        <p:par>
                          <p:cTn id="58" fill="hold">
                            <p:stCondLst>
                              <p:cond delay="9750"/>
                            </p:stCondLst>
                            <p:childTnLst>
                              <p:par>
                                <p:cTn id="59" presetID="47" presetClass="entr" presetSubtype="0" fill="hold" grpId="0" nodeType="afterEffect">
                                  <p:stCondLst>
                                    <p:cond delay="0"/>
                                  </p:stCondLst>
                                  <p:childTnLst>
                                    <p:set>
                                      <p:cBhvr>
                                        <p:cTn id="60" dur="1" fill="hold">
                                          <p:stCondLst>
                                            <p:cond delay="0"/>
                                          </p:stCondLst>
                                        </p:cTn>
                                        <p:tgtEl>
                                          <p:spTgt spid="25"/>
                                        </p:tgtEl>
                                        <p:attrNameLst>
                                          <p:attrName>style.visibility</p:attrName>
                                        </p:attrNameLst>
                                      </p:cBhvr>
                                      <p:to>
                                        <p:strVal val="visible"/>
                                      </p:to>
                                    </p:set>
                                    <p:animEffect transition="in" filter="fade">
                                      <p:cBhvr>
                                        <p:cTn id="61" dur="1000"/>
                                        <p:tgtEl>
                                          <p:spTgt spid="25"/>
                                        </p:tgtEl>
                                      </p:cBhvr>
                                    </p:animEffect>
                                    <p:anim calcmode="lin" valueType="num">
                                      <p:cBhvr>
                                        <p:cTn id="62" dur="1000" fill="hold"/>
                                        <p:tgtEl>
                                          <p:spTgt spid="25"/>
                                        </p:tgtEl>
                                        <p:attrNameLst>
                                          <p:attrName>ppt_x</p:attrName>
                                        </p:attrNameLst>
                                      </p:cBhvr>
                                      <p:tavLst>
                                        <p:tav tm="0">
                                          <p:val>
                                            <p:strVal val="#ppt_x"/>
                                          </p:val>
                                        </p:tav>
                                        <p:tav tm="100000">
                                          <p:val>
                                            <p:strVal val="#ppt_x"/>
                                          </p:val>
                                        </p:tav>
                                      </p:tavLst>
                                    </p:anim>
                                    <p:anim calcmode="lin" valueType="num">
                                      <p:cBhvr>
                                        <p:cTn id="63" dur="1000" fill="hold"/>
                                        <p:tgtEl>
                                          <p:spTgt spid="25"/>
                                        </p:tgtEl>
                                        <p:attrNameLst>
                                          <p:attrName>ppt_y</p:attrName>
                                        </p:attrNameLst>
                                      </p:cBhvr>
                                      <p:tavLst>
                                        <p:tav tm="0">
                                          <p:val>
                                            <p:strVal val="#ppt_y-.1"/>
                                          </p:val>
                                        </p:tav>
                                        <p:tav tm="100000">
                                          <p:val>
                                            <p:strVal val="#ppt_y"/>
                                          </p:val>
                                        </p:tav>
                                      </p:tavLst>
                                    </p:anim>
                                  </p:childTnLst>
                                </p:cTn>
                              </p:par>
                            </p:childTnLst>
                          </p:cTn>
                        </p:par>
                        <p:par>
                          <p:cTn id="64" fill="hold">
                            <p:stCondLst>
                              <p:cond delay="10750"/>
                            </p:stCondLst>
                            <p:childTnLst>
                              <p:par>
                                <p:cTn id="65" presetID="47" presetClass="entr" presetSubtype="0" fill="hold" grpId="0" nodeType="after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fade">
                                      <p:cBhvr>
                                        <p:cTn id="67" dur="1000"/>
                                        <p:tgtEl>
                                          <p:spTgt spid="26"/>
                                        </p:tgtEl>
                                      </p:cBhvr>
                                    </p:animEffect>
                                    <p:anim calcmode="lin" valueType="num">
                                      <p:cBhvr>
                                        <p:cTn id="68" dur="1000" fill="hold"/>
                                        <p:tgtEl>
                                          <p:spTgt spid="26"/>
                                        </p:tgtEl>
                                        <p:attrNameLst>
                                          <p:attrName>ppt_x</p:attrName>
                                        </p:attrNameLst>
                                      </p:cBhvr>
                                      <p:tavLst>
                                        <p:tav tm="0">
                                          <p:val>
                                            <p:strVal val="#ppt_x"/>
                                          </p:val>
                                        </p:tav>
                                        <p:tav tm="100000">
                                          <p:val>
                                            <p:strVal val="#ppt_x"/>
                                          </p:val>
                                        </p:tav>
                                      </p:tavLst>
                                    </p:anim>
                                    <p:anim calcmode="lin" valueType="num">
                                      <p:cBhvr>
                                        <p:cTn id="69" dur="1000" fill="hold"/>
                                        <p:tgtEl>
                                          <p:spTgt spid="26"/>
                                        </p:tgtEl>
                                        <p:attrNameLst>
                                          <p:attrName>ppt_y</p:attrName>
                                        </p:attrNameLst>
                                      </p:cBhvr>
                                      <p:tavLst>
                                        <p:tav tm="0">
                                          <p:val>
                                            <p:strVal val="#ppt_y-.1"/>
                                          </p:val>
                                        </p:tav>
                                        <p:tav tm="100000">
                                          <p:val>
                                            <p:strVal val="#ppt_y"/>
                                          </p:val>
                                        </p:tav>
                                      </p:tavLst>
                                    </p:anim>
                                  </p:childTnLst>
                                </p:cTn>
                              </p:par>
                            </p:childTnLst>
                          </p:cTn>
                        </p:par>
                        <p:par>
                          <p:cTn id="70" fill="hold">
                            <p:stCondLst>
                              <p:cond delay="11750"/>
                            </p:stCondLst>
                            <p:childTnLst>
                              <p:par>
                                <p:cTn id="71" presetID="47" presetClass="entr" presetSubtype="0" fill="hold" grpId="0" nodeType="after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fade">
                                      <p:cBhvr>
                                        <p:cTn id="73" dur="1000"/>
                                        <p:tgtEl>
                                          <p:spTgt spid="35"/>
                                        </p:tgtEl>
                                      </p:cBhvr>
                                    </p:animEffect>
                                    <p:anim calcmode="lin" valueType="num">
                                      <p:cBhvr>
                                        <p:cTn id="74" dur="1000" fill="hold"/>
                                        <p:tgtEl>
                                          <p:spTgt spid="35"/>
                                        </p:tgtEl>
                                        <p:attrNameLst>
                                          <p:attrName>ppt_x</p:attrName>
                                        </p:attrNameLst>
                                      </p:cBhvr>
                                      <p:tavLst>
                                        <p:tav tm="0">
                                          <p:val>
                                            <p:strVal val="#ppt_x"/>
                                          </p:val>
                                        </p:tav>
                                        <p:tav tm="100000">
                                          <p:val>
                                            <p:strVal val="#ppt_x"/>
                                          </p:val>
                                        </p:tav>
                                      </p:tavLst>
                                    </p:anim>
                                    <p:anim calcmode="lin" valueType="num">
                                      <p:cBhvr>
                                        <p:cTn id="75" dur="1000" fill="hold"/>
                                        <p:tgtEl>
                                          <p:spTgt spid="35"/>
                                        </p:tgtEl>
                                        <p:attrNameLst>
                                          <p:attrName>ppt_y</p:attrName>
                                        </p:attrNameLst>
                                      </p:cBhvr>
                                      <p:tavLst>
                                        <p:tav tm="0">
                                          <p:val>
                                            <p:strVal val="#ppt_y-.1"/>
                                          </p:val>
                                        </p:tav>
                                        <p:tav tm="100000">
                                          <p:val>
                                            <p:strVal val="#ppt_y"/>
                                          </p:val>
                                        </p:tav>
                                      </p:tavLst>
                                    </p:anim>
                                  </p:childTnLst>
                                </p:cTn>
                              </p:par>
                            </p:childTnLst>
                          </p:cTn>
                        </p:par>
                        <p:par>
                          <p:cTn id="76" fill="hold">
                            <p:stCondLst>
                              <p:cond delay="12750"/>
                            </p:stCondLst>
                            <p:childTnLst>
                              <p:par>
                                <p:cTn id="77" presetID="47" presetClass="entr" presetSubtype="0" fill="hold" grpId="0" nodeType="afterEffect">
                                  <p:stCondLst>
                                    <p:cond delay="0"/>
                                  </p:stCondLst>
                                  <p:childTnLst>
                                    <p:set>
                                      <p:cBhvr>
                                        <p:cTn id="78" dur="1" fill="hold">
                                          <p:stCondLst>
                                            <p:cond delay="0"/>
                                          </p:stCondLst>
                                        </p:cTn>
                                        <p:tgtEl>
                                          <p:spTgt spid="37"/>
                                        </p:tgtEl>
                                        <p:attrNameLst>
                                          <p:attrName>style.visibility</p:attrName>
                                        </p:attrNameLst>
                                      </p:cBhvr>
                                      <p:to>
                                        <p:strVal val="visible"/>
                                      </p:to>
                                    </p:set>
                                    <p:animEffect transition="in" filter="fade">
                                      <p:cBhvr>
                                        <p:cTn id="79" dur="1000"/>
                                        <p:tgtEl>
                                          <p:spTgt spid="37"/>
                                        </p:tgtEl>
                                      </p:cBhvr>
                                    </p:animEffect>
                                    <p:anim calcmode="lin" valueType="num">
                                      <p:cBhvr>
                                        <p:cTn id="80" dur="1000" fill="hold"/>
                                        <p:tgtEl>
                                          <p:spTgt spid="37"/>
                                        </p:tgtEl>
                                        <p:attrNameLst>
                                          <p:attrName>ppt_x</p:attrName>
                                        </p:attrNameLst>
                                      </p:cBhvr>
                                      <p:tavLst>
                                        <p:tav tm="0">
                                          <p:val>
                                            <p:strVal val="#ppt_x"/>
                                          </p:val>
                                        </p:tav>
                                        <p:tav tm="100000">
                                          <p:val>
                                            <p:strVal val="#ppt_x"/>
                                          </p:val>
                                        </p:tav>
                                      </p:tavLst>
                                    </p:anim>
                                    <p:anim calcmode="lin" valueType="num">
                                      <p:cBhvr>
                                        <p:cTn id="81"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4" grpId="0" uiExpand="1">
        <p:bldSub>
          <a:bldChart bld="series"/>
        </p:bldSub>
      </p:bldGraphic>
      <p:bldP spid="25" grpId="0" animBg="1"/>
      <p:bldP spid="26" grpId="0" animBg="1"/>
      <p:bldP spid="27" grpId="0" animBg="1"/>
      <p:bldP spid="35" grpId="0" animBg="1"/>
      <p:bldP spid="32" grpId="0"/>
      <p:bldP spid="3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מספר שקופית 1"/>
          <p:cNvSpPr>
            <a:spLocks noGrp="1"/>
          </p:cNvSpPr>
          <p:nvPr>
            <p:ph type="sldNum" sz="quarter" idx="12"/>
          </p:nvPr>
        </p:nvSpPr>
        <p:spPr>
          <a:xfrm>
            <a:off x="35496" y="6453336"/>
            <a:ext cx="2133600" cy="365125"/>
          </a:xfrm>
        </p:spPr>
        <p:txBody>
          <a:bodyPr/>
          <a:lstStyle/>
          <a:p>
            <a:pPr marL="0" marR="0" lvl="0" indent="0" algn="l" defTabSz="914400" rtl="1" eaLnBrk="1" fontAlgn="auto" latinLnBrk="0" hangingPunct="1">
              <a:lnSpc>
                <a:spcPct val="100000"/>
              </a:lnSpc>
              <a:spcBef>
                <a:spcPts val="0"/>
              </a:spcBef>
              <a:spcAft>
                <a:spcPts val="0"/>
              </a:spcAft>
              <a:buClrTx/>
              <a:buSzTx/>
              <a:buFontTx/>
              <a:buNone/>
              <a:tabLst/>
              <a:defRPr/>
            </a:pPr>
            <a:fld id="{887C1878-6180-4459-82C0-7799DD57A182}" type="slidenum">
              <a:rPr kumimoji="0" lang="he-IL" sz="1200" b="0" i="0" u="none" strike="noStrike" kern="1200" cap="none" spc="0" normalizeH="0" baseline="0" noProof="0" smtClean="0">
                <a:ln>
                  <a:noFill/>
                </a:ln>
                <a:solidFill>
                  <a:srgbClr val="605936"/>
                </a:solidFill>
                <a:effectLst/>
                <a:uLnTx/>
                <a:uFillTx/>
                <a:latin typeface="David" panose="020E0502060401010101" pitchFamily="34" charset="-79"/>
                <a:ea typeface="+mn-ea"/>
                <a:cs typeface="David" panose="020E0502060401010101" pitchFamily="34" charset="-79"/>
              </a:rPr>
              <a:pPr marL="0" marR="0" lvl="0" indent="0" algn="l" defTabSz="914400" rtl="1" eaLnBrk="1" fontAlgn="auto" latinLnBrk="0" hangingPunct="1">
                <a:lnSpc>
                  <a:spcPct val="100000"/>
                </a:lnSpc>
                <a:spcBef>
                  <a:spcPts val="0"/>
                </a:spcBef>
                <a:spcAft>
                  <a:spcPts val="0"/>
                </a:spcAft>
                <a:buClrTx/>
                <a:buSzTx/>
                <a:buFontTx/>
                <a:buNone/>
                <a:tabLst/>
                <a:defRPr/>
              </a:pPr>
              <a:t>3</a:t>
            </a:fld>
            <a:endParaRPr kumimoji="0" lang="he-IL" sz="1200" b="0" i="0" u="none" strike="noStrike" kern="1200" cap="none" spc="0" normalizeH="0" baseline="0" noProof="0" dirty="0">
              <a:ln>
                <a:noFill/>
              </a:ln>
              <a:solidFill>
                <a:srgbClr val="605936"/>
              </a:solidFill>
              <a:effectLst/>
              <a:uLnTx/>
              <a:uFillTx/>
              <a:latin typeface="David" panose="020E0502060401010101" pitchFamily="34" charset="-79"/>
              <a:ea typeface="+mn-ea"/>
              <a:cs typeface="David" panose="020E0502060401010101" pitchFamily="34" charset="-79"/>
            </a:endParaRPr>
          </a:p>
        </p:txBody>
      </p:sp>
      <p:sp>
        <p:nvSpPr>
          <p:cNvPr id="12" name="מלבן מעוגל 11"/>
          <p:cNvSpPr/>
          <p:nvPr/>
        </p:nvSpPr>
        <p:spPr>
          <a:xfrm>
            <a:off x="3745471" y="1135673"/>
            <a:ext cx="5004000" cy="684290"/>
          </a:xfrm>
          <a:prstGeom prst="roundRect">
            <a:avLst/>
          </a:prstGeom>
          <a:noFill/>
          <a:ln>
            <a:noFill/>
          </a:ln>
          <a:effectLst/>
        </p:spPr>
        <p:style>
          <a:lnRef idx="1">
            <a:schemeClr val="accent1"/>
          </a:lnRef>
          <a:fillRef idx="3">
            <a:schemeClr val="accent1"/>
          </a:fillRef>
          <a:effectRef idx="2">
            <a:schemeClr val="accent1"/>
          </a:effectRef>
          <a:fontRef idx="minor">
            <a:schemeClr val="lt1"/>
          </a:fontRef>
        </p:style>
        <p:txBody>
          <a:bodyPr lIns="36000" tIns="0" rIns="36000" bIns="0" rtlCol="1" anchor="ctr"/>
          <a:lstStyle/>
          <a:p>
            <a:pPr marL="285750" marR="0" lvl="0" indent="-285750" defTabSz="914400" rtl="1" eaLnBrk="1" fontAlgn="auto" latinLnBrk="0" hangingPunct="1">
              <a:lnSpc>
                <a:spcPts val="1400"/>
              </a:lnSpc>
              <a:spcBef>
                <a:spcPts val="0"/>
              </a:spcBef>
              <a:spcAft>
                <a:spcPts val="0"/>
              </a:spcAft>
              <a:buClrTx/>
              <a:buSzTx/>
              <a:buFont typeface="Arial" panose="020B0604020202020204" pitchFamily="34" charset="0"/>
              <a:buChar char="•"/>
              <a:tabLst/>
              <a:defRPr sz="1100" b="1" i="0" u="none" strike="noStrike" kern="1200" spc="0" baseline="0">
                <a:solidFill>
                  <a:prstClr val="white"/>
                </a:solidFill>
                <a:latin typeface="David" panose="020E0502060401010101" pitchFamily="34" charset="-79"/>
                <a:ea typeface="+mn-ea"/>
                <a:cs typeface="David" panose="020E0502060401010101" pitchFamily="34" charset="-79"/>
              </a:defRPr>
            </a:pPr>
            <a:r>
              <a:rPr kumimoji="0" lang="he-IL" sz="1400" b="1" i="0" u="sng" strike="noStrike" kern="1200" cap="none" spc="0" normalizeH="0" baseline="0" noProof="0" dirty="0" smtClean="0">
                <a:ln>
                  <a:noFill/>
                </a:ln>
                <a:solidFill>
                  <a:srgbClr val="4F81BD">
                    <a:lumMod val="50000"/>
                  </a:srgbClr>
                </a:solidFill>
                <a:effectLst/>
                <a:uLnTx/>
                <a:uFillTx/>
                <a:latin typeface="David" panose="020E0502060401010101" pitchFamily="34" charset="-79"/>
                <a:ea typeface="+mn-ea"/>
                <a:cs typeface="David" panose="020E0502060401010101" pitchFamily="34" charset="-79"/>
              </a:rPr>
              <a:t>מקיף </a:t>
            </a:r>
            <a:r>
              <a:rPr kumimoji="0" lang="he-IL" sz="1400" b="1" i="0" u="sng" strike="noStrike" kern="1200" cap="none" spc="0" normalizeH="0" baseline="0" noProof="0" dirty="0">
                <a:ln>
                  <a:noFill/>
                </a:ln>
                <a:solidFill>
                  <a:srgbClr val="4F81BD">
                    <a:lumMod val="50000"/>
                  </a:srgbClr>
                </a:solidFill>
                <a:effectLst/>
                <a:uLnTx/>
                <a:uFillTx/>
                <a:latin typeface="David" panose="020E0502060401010101" pitchFamily="34" charset="-79"/>
                <a:ea typeface="+mn-ea"/>
                <a:cs typeface="David" panose="020E0502060401010101" pitchFamily="34" charset="-79"/>
              </a:rPr>
              <a:t>המר </a:t>
            </a:r>
            <a:r>
              <a:rPr kumimoji="0" lang="he-IL" sz="1400" b="1" i="0" u="sng" strike="noStrike" kern="1200" cap="none" spc="0" normalizeH="0" baseline="0" noProof="0" dirty="0" smtClean="0">
                <a:ln>
                  <a:noFill/>
                </a:ln>
                <a:solidFill>
                  <a:srgbClr val="4F81BD">
                    <a:lumMod val="50000"/>
                  </a:srgbClr>
                </a:solidFill>
                <a:effectLst/>
                <a:uLnTx/>
                <a:uFillTx/>
                <a:latin typeface="David" panose="020E0502060401010101" pitchFamily="34" charset="-79"/>
                <a:ea typeface="+mn-ea"/>
                <a:cs typeface="David" panose="020E0502060401010101" pitchFamily="34" charset="-79"/>
              </a:rPr>
              <a:t>דרכא בת </a:t>
            </a:r>
            <a:r>
              <a:rPr kumimoji="0" lang="he-IL" sz="1400" b="1" i="0" u="sng" strike="noStrike" kern="1200" cap="none" spc="0" normalizeH="0" baseline="0" noProof="0" dirty="0">
                <a:ln>
                  <a:noFill/>
                </a:ln>
                <a:solidFill>
                  <a:srgbClr val="4F81BD">
                    <a:lumMod val="50000"/>
                  </a:srgbClr>
                </a:solidFill>
                <a:effectLst/>
                <a:uLnTx/>
                <a:uFillTx/>
                <a:latin typeface="David" panose="020E0502060401010101" pitchFamily="34" charset="-79"/>
                <a:ea typeface="+mn-ea"/>
                <a:cs typeface="David" panose="020E0502060401010101" pitchFamily="34" charset="-79"/>
              </a:rPr>
              <a:t>ים </a:t>
            </a:r>
            <a:r>
              <a:rPr kumimoji="0" lang="he-IL" sz="1400" b="1" i="0" u="none" strike="noStrike" kern="1200" cap="none" spc="0" normalizeH="0" baseline="0" noProof="0" dirty="0">
                <a:ln>
                  <a:noFill/>
                </a:ln>
                <a:solidFill>
                  <a:srgbClr val="4F81BD">
                    <a:lumMod val="50000"/>
                  </a:srgbClr>
                </a:solidFill>
                <a:effectLst/>
                <a:uLnTx/>
                <a:uFillTx/>
                <a:latin typeface="David" panose="020E0502060401010101" pitchFamily="34" charset="-79"/>
                <a:ea typeface="+mn-ea"/>
                <a:cs typeface="David" panose="020E0502060401010101" pitchFamily="34" charset="-79"/>
              </a:rPr>
              <a:t>– </a:t>
            </a:r>
            <a:r>
              <a:rPr kumimoji="0" lang="he-IL" sz="1400" b="1" i="0" u="none" strike="noStrike" kern="1200" cap="none" spc="0" normalizeH="0" baseline="0" noProof="0" dirty="0" smtClean="0">
                <a:ln>
                  <a:noFill/>
                </a:ln>
                <a:solidFill>
                  <a:srgbClr val="4F81BD">
                    <a:lumMod val="50000"/>
                  </a:srgbClr>
                </a:solidFill>
                <a:effectLst/>
                <a:uLnTx/>
                <a:uFillTx/>
                <a:latin typeface="David" panose="020E0502060401010101" pitchFamily="34" charset="-79"/>
                <a:ea typeface="+mn-ea"/>
                <a:cs typeface="David" panose="020E0502060401010101" pitchFamily="34" charset="-79"/>
              </a:rPr>
              <a:t>לראשונה 100% זכאים לבגרות</a:t>
            </a:r>
            <a:endParaRPr kumimoji="0" lang="he-IL" sz="1400" b="1" i="0" u="none" strike="noStrike" kern="1200" cap="none" spc="0" normalizeH="0" baseline="0" noProof="0" dirty="0">
              <a:ln>
                <a:noFill/>
              </a:ln>
              <a:solidFill>
                <a:srgbClr val="4F81BD">
                  <a:lumMod val="50000"/>
                </a:srgbClr>
              </a:solidFill>
              <a:effectLst/>
              <a:uLnTx/>
              <a:uFillTx/>
              <a:latin typeface="David" panose="020E0502060401010101" pitchFamily="34" charset="-79"/>
              <a:ea typeface="+mn-ea"/>
              <a:cs typeface="David" panose="020E0502060401010101" pitchFamily="34" charset="-79"/>
            </a:endParaRPr>
          </a:p>
          <a:p>
            <a:pPr marL="285750" marR="0" lvl="0" indent="-285750" defTabSz="914400" rtl="1" eaLnBrk="1" fontAlgn="auto" latinLnBrk="0" hangingPunct="1">
              <a:lnSpc>
                <a:spcPts val="1400"/>
              </a:lnSpc>
              <a:spcBef>
                <a:spcPts val="600"/>
              </a:spcBef>
              <a:spcAft>
                <a:spcPts val="0"/>
              </a:spcAft>
              <a:buClr>
                <a:srgbClr val="C00000"/>
              </a:buClr>
              <a:buSzPct val="100000"/>
              <a:buFont typeface="Arial" panose="020B0604020202020204" pitchFamily="34" charset="0"/>
              <a:buChar char="•"/>
              <a:tabLst/>
              <a:defRPr/>
            </a:pPr>
            <a:r>
              <a:rPr kumimoji="0" lang="he-IL" sz="1400" b="1" i="0" u="sng" strike="noStrike" kern="1200" cap="none" spc="0" normalizeH="0" baseline="0" noProof="0" dirty="0" smtClean="0">
                <a:ln>
                  <a:noFill/>
                </a:ln>
                <a:solidFill>
                  <a:srgbClr val="C00000"/>
                </a:solidFill>
                <a:effectLst/>
                <a:uLnTx/>
                <a:uFillTx/>
                <a:latin typeface="David" panose="020E0502060401010101" pitchFamily="34" charset="-79"/>
                <a:ea typeface="+mn-ea"/>
                <a:cs typeface="David" panose="020E0502060401010101" pitchFamily="34" charset="-79"/>
              </a:rPr>
              <a:t>34.8% </a:t>
            </a:r>
            <a:r>
              <a:rPr kumimoji="0" lang="he-IL" sz="1400" b="1" i="0" u="none" strike="noStrike" kern="1200" cap="none" spc="0" normalizeH="0" baseline="0" noProof="0" dirty="0" smtClean="0">
                <a:ln>
                  <a:noFill/>
                </a:ln>
                <a:solidFill>
                  <a:srgbClr val="C00000"/>
                </a:solidFill>
                <a:effectLst/>
                <a:uLnTx/>
                <a:uFillTx/>
                <a:latin typeface="David" panose="020E0502060401010101" pitchFamily="34" charset="-79"/>
                <a:ea typeface="+mn-ea"/>
                <a:cs typeface="David" panose="020E0502060401010101" pitchFamily="34" charset="-79"/>
              </a:rPr>
              <a:t>מהזכאים לבגרות בביה"ס – מיכולות סטארט</a:t>
            </a:r>
            <a:endParaRPr kumimoji="0" lang="he-IL" sz="1400" b="1" i="0" u="none" strike="noStrike" kern="1200" cap="none" spc="0" normalizeH="0" baseline="0" noProof="0" dirty="0">
              <a:ln>
                <a:noFill/>
              </a:ln>
              <a:solidFill>
                <a:srgbClr val="C00000"/>
              </a:solidFill>
              <a:effectLst/>
              <a:uLnTx/>
              <a:uFillTx/>
              <a:latin typeface="David" panose="020E0502060401010101" pitchFamily="34" charset="-79"/>
              <a:ea typeface="+mn-ea"/>
              <a:cs typeface="David" panose="020E0502060401010101" pitchFamily="34" charset="-79"/>
            </a:endParaRPr>
          </a:p>
        </p:txBody>
      </p:sp>
      <p:sp>
        <p:nvSpPr>
          <p:cNvPr id="19" name="TextBox 18"/>
          <p:cNvSpPr txBox="1"/>
          <p:nvPr/>
        </p:nvSpPr>
        <p:spPr>
          <a:xfrm>
            <a:off x="2303748" y="512704"/>
            <a:ext cx="4248252" cy="228909"/>
          </a:xfrm>
          <a:prstGeom prst="rect">
            <a:avLst/>
          </a:prstGeom>
          <a:noFill/>
        </p:spPr>
        <p:txBody>
          <a:bodyPr wrap="square" rtlCol="1">
            <a:spAutoFit/>
          </a:bodyPr>
          <a:lstStyle/>
          <a:p>
            <a:pPr marL="0" marR="0" lvl="0" indent="0" algn="ctr" defTabSz="914400" rtl="1" eaLnBrk="1" fontAlgn="auto" latinLnBrk="0" hangingPunct="1">
              <a:lnSpc>
                <a:spcPts val="1000"/>
              </a:lnSpc>
              <a:spcBef>
                <a:spcPts val="0"/>
              </a:spcBef>
              <a:spcAft>
                <a:spcPts val="0"/>
              </a:spcAft>
              <a:buClrTx/>
              <a:buSzTx/>
              <a:buFontTx/>
              <a:buNone/>
              <a:tabLst/>
              <a:defRPr/>
            </a:pPr>
            <a:r>
              <a:rPr kumimoji="0" lang="he-IL" sz="1050" b="0" i="0" u="none" strike="noStrike" kern="1200" cap="none" spc="0" normalizeH="0" baseline="0" noProof="0" dirty="0" smtClean="0">
                <a:ln>
                  <a:noFill/>
                </a:ln>
                <a:solidFill>
                  <a:schemeClr val="accent1">
                    <a:lumMod val="50000"/>
                  </a:schemeClr>
                </a:solidFill>
                <a:effectLst/>
                <a:uLnTx/>
                <a:uFillTx/>
                <a:latin typeface="David" pitchFamily="34" charset="-79"/>
                <a:ea typeface="+mn-ea"/>
                <a:cs typeface="David" pitchFamily="34" charset="-79"/>
              </a:rPr>
              <a:t>אגף החינוך בעירית בת ים, שותפים </a:t>
            </a:r>
            <a:r>
              <a:rPr kumimoji="0" lang="he-IL" sz="1050" b="0" i="0" u="none" strike="noStrike" kern="1200" cap="none" spc="0" normalizeH="0" baseline="0" noProof="0" dirty="0" err="1" smtClean="0">
                <a:ln>
                  <a:noFill/>
                </a:ln>
                <a:solidFill>
                  <a:schemeClr val="accent1">
                    <a:lumMod val="50000"/>
                  </a:schemeClr>
                </a:solidFill>
                <a:effectLst/>
                <a:uLnTx/>
                <a:uFillTx/>
                <a:latin typeface="David" pitchFamily="34" charset="-79"/>
                <a:ea typeface="+mn-ea"/>
                <a:cs typeface="David" pitchFamily="34" charset="-79"/>
              </a:rPr>
              <a:t>פילנטרופים</a:t>
            </a:r>
            <a:r>
              <a:rPr kumimoji="0" lang="he-IL" sz="1050" b="0" i="0" u="none" strike="noStrike" kern="1200" cap="none" spc="0" normalizeH="0" baseline="0" noProof="0" dirty="0" smtClean="0">
                <a:ln>
                  <a:noFill/>
                </a:ln>
                <a:solidFill>
                  <a:schemeClr val="accent1">
                    <a:lumMod val="50000"/>
                  </a:schemeClr>
                </a:solidFill>
                <a:effectLst/>
                <a:uLnTx/>
                <a:uFillTx/>
                <a:latin typeface="David" pitchFamily="34" charset="-79"/>
                <a:ea typeface="+mn-ea"/>
                <a:cs typeface="David" pitchFamily="34" charset="-79"/>
              </a:rPr>
              <a:t> והחל מ- 2015 רשת דרכא</a:t>
            </a:r>
            <a:endParaRPr kumimoji="0" lang="he-IL" sz="900" b="0" i="0" u="none" strike="noStrike" kern="1200" cap="none" spc="0" normalizeH="0" baseline="0" noProof="0" dirty="0">
              <a:ln>
                <a:noFill/>
              </a:ln>
              <a:solidFill>
                <a:schemeClr val="accent1">
                  <a:lumMod val="50000"/>
                </a:schemeClr>
              </a:solidFill>
              <a:effectLst/>
              <a:uLnTx/>
              <a:uFillTx/>
              <a:latin typeface="David" pitchFamily="34" charset="-79"/>
              <a:ea typeface="+mn-ea"/>
              <a:cs typeface="David" pitchFamily="34" charset="-79"/>
            </a:endParaRPr>
          </a:p>
        </p:txBody>
      </p:sp>
      <p:sp>
        <p:nvSpPr>
          <p:cNvPr id="20" name="TextBox 19"/>
          <p:cNvSpPr txBox="1"/>
          <p:nvPr/>
        </p:nvSpPr>
        <p:spPr>
          <a:xfrm>
            <a:off x="72000" y="8622"/>
            <a:ext cx="9000000" cy="504000"/>
          </a:xfrm>
          <a:prstGeom prst="rect">
            <a:avLst/>
          </a:prstGeom>
          <a:solidFill>
            <a:srgbClr val="EEEDE6">
              <a:alpha val="67000"/>
            </a:srgbClr>
          </a:solidFill>
          <a:ln w="3175">
            <a:solidFill>
              <a:srgbClr val="FADF8F"/>
            </a:solidFill>
          </a:ln>
          <a:effectLst/>
        </p:spPr>
        <p:style>
          <a:lnRef idx="1">
            <a:schemeClr val="accent1"/>
          </a:lnRef>
          <a:fillRef idx="1001">
            <a:schemeClr val="lt2"/>
          </a:fillRef>
          <a:effectRef idx="1">
            <a:schemeClr val="accent1"/>
          </a:effectRef>
          <a:fontRef idx="minor">
            <a:schemeClr val="dk1"/>
          </a:fontRef>
        </p:style>
        <p:txBody>
          <a:bodyPr wrap="square" lIns="0" tIns="0" rIns="0" bIns="0"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100" b="0" i="0" u="none" strike="noStrike" kern="1200" cap="none" spc="0" normalizeH="0" baseline="0" noProof="0" dirty="0">
              <a:ln>
                <a:noFill/>
              </a:ln>
              <a:solidFill>
                <a:srgbClr val="003300"/>
              </a:solidFill>
              <a:effectLst/>
              <a:uLnTx/>
              <a:uFillTx/>
              <a:latin typeface="David" pitchFamily="34" charset="-79"/>
              <a:ea typeface="+mn-ea"/>
              <a:cs typeface="David" pitchFamily="34" charset="-79"/>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100" b="0" i="0" u="none" strike="noStrike" kern="1200" cap="none" spc="0" normalizeH="0" baseline="0" noProof="0" dirty="0">
              <a:ln>
                <a:noFill/>
              </a:ln>
              <a:solidFill>
                <a:srgbClr val="003300"/>
              </a:solidFill>
              <a:effectLst/>
              <a:uLnTx/>
              <a:uFillTx/>
              <a:latin typeface="David" pitchFamily="34" charset="-79"/>
              <a:ea typeface="+mn-ea"/>
              <a:cs typeface="David" pitchFamily="34" charset="-79"/>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100" b="0" i="0" u="none" strike="noStrike" kern="1200" cap="none" spc="0" normalizeH="0" baseline="0" noProof="0" dirty="0">
              <a:ln>
                <a:noFill/>
              </a:ln>
              <a:solidFill>
                <a:srgbClr val="003300"/>
              </a:solidFill>
              <a:effectLst/>
              <a:uLnTx/>
              <a:uFillTx/>
              <a:latin typeface="David" pitchFamily="34" charset="-79"/>
              <a:ea typeface="+mn-ea"/>
              <a:cs typeface="David" pitchFamily="34" charset="-79"/>
            </a:endParaRPr>
          </a:p>
        </p:txBody>
      </p:sp>
      <p:pic>
        <p:nvPicPr>
          <p:cNvPr id="21" name="תמונה 20" descr="D:\א הכונן השוטף של נסים\לוגו\לוגו יכולות בפורמט איכותי\לוגו יכולות פורמט איכותי\5.png"/>
          <p:cNvPicPr/>
          <p:nvPr/>
        </p:nvPicPr>
        <p:blipFill rotWithShape="1">
          <a:blip r:embed="rId3" cstate="print">
            <a:extLst>
              <a:ext uri="{28A0092B-C50C-407E-A947-70E740481C1C}">
                <a14:useLocalDpi xmlns:a14="http://schemas.microsoft.com/office/drawing/2010/main" val="0"/>
              </a:ext>
            </a:extLst>
          </a:blip>
          <a:srcRect l="23349" t="20971" r="28533" b="39510"/>
          <a:stretch/>
        </p:blipFill>
        <p:spPr bwMode="auto">
          <a:xfrm rot="60000">
            <a:off x="8300070" y="225021"/>
            <a:ext cx="481965" cy="175895"/>
          </a:xfrm>
          <a:prstGeom prst="rect">
            <a:avLst/>
          </a:prstGeom>
          <a:noFill/>
          <a:ln>
            <a:noFill/>
          </a:ln>
          <a:extLst>
            <a:ext uri="{53640926-AAD7-44D8-BBD7-CCE9431645EC}">
              <a14:shadowObscured xmlns:a14="http://schemas.microsoft.com/office/drawing/2010/main"/>
            </a:ext>
          </a:extLst>
        </p:spPr>
      </p:pic>
      <p:pic>
        <p:nvPicPr>
          <p:cNvPr id="22" name="תמונה 21" descr="D:\א הכונן השוטף של נסים\לוגו\לוגו יכולות בפורמט איכותי\לוגו יכולות פורמט איכותי\5.png"/>
          <p:cNvPicPr/>
          <p:nvPr/>
        </p:nvPicPr>
        <p:blipFill rotWithShape="1">
          <a:blip r:embed="rId3" cstate="print">
            <a:extLst>
              <a:ext uri="{28A0092B-C50C-407E-A947-70E740481C1C}">
                <a14:useLocalDpi xmlns:a14="http://schemas.microsoft.com/office/drawing/2010/main" val="0"/>
              </a:ext>
            </a:extLst>
          </a:blip>
          <a:srcRect l="70417" t="23912" r="1539" b="10485"/>
          <a:stretch/>
        </p:blipFill>
        <p:spPr bwMode="auto">
          <a:xfrm>
            <a:off x="8766623" y="189017"/>
            <a:ext cx="269875" cy="287655"/>
          </a:xfrm>
          <a:prstGeom prst="rect">
            <a:avLst/>
          </a:prstGeom>
          <a:noFill/>
          <a:ln>
            <a:noFill/>
          </a:ln>
          <a:extLst>
            <a:ext uri="{53640926-AAD7-44D8-BBD7-CCE9431645EC}">
              <a14:shadowObscured xmlns:a14="http://schemas.microsoft.com/office/drawing/2010/main"/>
            </a:ext>
          </a:extLst>
        </p:spPr>
      </p:pic>
      <p:pic>
        <p:nvPicPr>
          <p:cNvPr id="23" name="תמונה 22" descr="D:\א הכונן השוטף של נסים\לוגו\לוגו יכולות בפורמט איכותי\לוגו יכולות פורמט איכותי\5.png"/>
          <p:cNvPicPr>
            <a:picLocks noChangeAspect="1"/>
          </p:cNvPicPr>
          <p:nvPr/>
        </p:nvPicPr>
        <p:blipFill rotWithShape="1">
          <a:blip r:embed="rId4" cstate="print">
            <a:extLst>
              <a:ext uri="{28A0092B-C50C-407E-A947-70E740481C1C}">
                <a14:useLocalDpi xmlns:a14="http://schemas.microsoft.com/office/drawing/2010/main" val="0"/>
              </a:ext>
            </a:extLst>
          </a:blip>
          <a:srcRect l="1379" t="76178" r="28965" b="10770"/>
          <a:stretch/>
        </p:blipFill>
        <p:spPr bwMode="auto">
          <a:xfrm>
            <a:off x="8262565" y="417987"/>
            <a:ext cx="498424" cy="54000"/>
          </a:xfrm>
          <a:prstGeom prst="rect">
            <a:avLst/>
          </a:prstGeom>
          <a:noFill/>
          <a:ln>
            <a:noFill/>
          </a:ln>
          <a:extLst>
            <a:ext uri="{53640926-AAD7-44D8-BBD7-CCE9431645EC}">
              <a14:shadowObscured xmlns:a14="http://schemas.microsoft.com/office/drawing/2010/main"/>
            </a:ext>
          </a:extLst>
        </p:spPr>
      </p:pic>
      <p:pic>
        <p:nvPicPr>
          <p:cNvPr id="24" name="Picture 1"/>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1500" y="188672"/>
            <a:ext cx="641454" cy="288000"/>
          </a:xfrm>
          <a:prstGeom prst="rect">
            <a:avLst/>
          </a:prstGeom>
        </p:spPr>
      </p:pic>
      <p:sp>
        <p:nvSpPr>
          <p:cNvPr id="39" name="מלבן מעוגל 38"/>
          <p:cNvSpPr/>
          <p:nvPr/>
        </p:nvSpPr>
        <p:spPr>
          <a:xfrm>
            <a:off x="3473878" y="36447"/>
            <a:ext cx="2196244" cy="448350"/>
          </a:xfrm>
          <a:prstGeom prst="roundRect">
            <a:avLst/>
          </a:prstGeom>
          <a:noFill/>
          <a:ln w="6350">
            <a:noFill/>
          </a:ln>
        </p:spPr>
        <p:txBody>
          <a:bodyPr wrap="square" lIns="0" tIns="0" rIns="0" bIns="0" anchor="ctr" anchorCtr="0">
            <a:spAutoFit/>
          </a:bodyPr>
          <a:lstStyle/>
          <a:p>
            <a:pPr marL="0" marR="0" lvl="0" indent="0" algn="ctr" defTabSz="914400" rtl="1" eaLnBrk="1" fontAlgn="auto" latinLnBrk="0" hangingPunct="1">
              <a:lnSpc>
                <a:spcPts val="1200"/>
              </a:lnSpc>
              <a:spcBef>
                <a:spcPts val="0"/>
              </a:spcBef>
              <a:spcAft>
                <a:spcPts val="0"/>
              </a:spcAft>
              <a:buClrTx/>
              <a:buSzTx/>
              <a:buFontTx/>
              <a:buNone/>
              <a:tabLst/>
              <a:defRPr/>
            </a:pP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בשיתוף</a:t>
            </a:r>
          </a:p>
          <a:p>
            <a:pPr marL="0" marR="0" lvl="0" indent="0" algn="ctr" defTabSz="914400" rtl="1" eaLnBrk="1" fontAlgn="auto" latinLnBrk="0" hangingPunct="1">
              <a:lnSpc>
                <a:spcPts val="1000"/>
              </a:lnSpc>
              <a:spcBef>
                <a:spcPts val="0"/>
              </a:spcBef>
              <a:spcAft>
                <a:spcPts val="0"/>
              </a:spcAft>
              <a:buClrTx/>
              <a:buSzTx/>
              <a:buFontTx/>
              <a:buNone/>
              <a:tabLst/>
              <a:defRPr/>
            </a:pPr>
            <a:r>
              <a:rPr kumimoji="0" lang="he-IL" sz="1200" b="1"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משרד </a:t>
            </a:r>
            <a:r>
              <a:rPr kumimoji="0" lang="he-IL" sz="1200" b="1" i="0" u="none" strike="noStrike" kern="1200" cap="none" spc="0" normalizeH="0" baseline="0" noProof="0" dirty="0">
                <a:ln>
                  <a:noFill/>
                </a:ln>
                <a:solidFill>
                  <a:srgbClr val="1F497D">
                    <a:lumMod val="75000"/>
                  </a:srgbClr>
                </a:solidFill>
                <a:effectLst/>
                <a:uLnTx/>
                <a:uFillTx/>
                <a:latin typeface="David" pitchFamily="34" charset="-79"/>
                <a:ea typeface="+mn-ea"/>
                <a:cs typeface="David" pitchFamily="34" charset="-79"/>
              </a:rPr>
              <a:t>החינוך</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מחוז תל אביב, האגף לנוער בסיכון </a:t>
            </a:r>
            <a:endParaRPr kumimoji="0" lang="he-IL" sz="800" b="0" i="0" u="none" strike="noStrike" kern="1200" cap="none" spc="0" normalizeH="0" baseline="0" noProof="0" dirty="0">
              <a:ln>
                <a:noFill/>
              </a:ln>
              <a:solidFill>
                <a:srgbClr val="1F497D">
                  <a:lumMod val="75000"/>
                </a:srgbClr>
              </a:solidFill>
              <a:effectLst/>
              <a:uLnTx/>
              <a:uFillTx/>
              <a:latin typeface="Calibri"/>
              <a:ea typeface="+mn-ea"/>
              <a:cs typeface="Arial" panose="020B0604020202020204" pitchFamily="34" charset="0"/>
            </a:endParaRPr>
          </a:p>
        </p:txBody>
      </p:sp>
      <p:graphicFrame>
        <p:nvGraphicFramePr>
          <p:cNvPr id="27" name="תרשים 26"/>
          <p:cNvGraphicFramePr>
            <a:graphicFrameLocks/>
          </p:cNvGraphicFramePr>
          <p:nvPr>
            <p:extLst>
              <p:ext uri="{D42A27DB-BD31-4B8C-83A1-F6EECF244321}">
                <p14:modId xmlns:p14="http://schemas.microsoft.com/office/powerpoint/2010/main" val="1865800042"/>
              </p:ext>
            </p:extLst>
          </p:nvPr>
        </p:nvGraphicFramePr>
        <p:xfrm>
          <a:off x="1688864" y="2068925"/>
          <a:ext cx="6840361" cy="4330961"/>
        </p:xfrm>
        <a:graphic>
          <a:graphicData uri="http://schemas.openxmlformats.org/drawingml/2006/chart">
            <c:chart xmlns:c="http://schemas.openxmlformats.org/drawingml/2006/chart" xmlns:r="http://schemas.openxmlformats.org/officeDocument/2006/relationships" r:id="rId6"/>
          </a:graphicData>
        </a:graphic>
      </p:graphicFrame>
      <p:sp>
        <p:nvSpPr>
          <p:cNvPr id="30" name="הסבר חץ ימינה 29"/>
          <p:cNvSpPr/>
          <p:nvPr/>
        </p:nvSpPr>
        <p:spPr>
          <a:xfrm>
            <a:off x="551020" y="3421563"/>
            <a:ext cx="1332000" cy="360000"/>
          </a:xfrm>
          <a:prstGeom prst="rightArrowCallout">
            <a:avLst>
              <a:gd name="adj1" fmla="val 19313"/>
              <a:gd name="adj2" fmla="val 31725"/>
              <a:gd name="adj3" fmla="val 67997"/>
              <a:gd name="adj4" fmla="val 77302"/>
            </a:avLst>
          </a:prstGeom>
          <a:solidFill>
            <a:srgbClr val="52512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0" tIns="0" rIns="0" bIns="0" numCol="1" spcCol="0" rtlCol="1" fromWordArt="0" anchor="ctr" anchorCtr="0" forceAA="0" compatLnSpc="1">
            <a:prstTxWarp prst="textNoShape">
              <a:avLst/>
            </a:prstTxWarp>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marR="0" lvl="0" indent="0" algn="ctr" defTabSz="914400" rtl="1" eaLnBrk="1" fontAlgn="auto" latinLnBrk="0" hangingPunct="1">
              <a:lnSpc>
                <a:spcPts val="1300"/>
              </a:lnSpc>
              <a:spcBef>
                <a:spcPts val="0"/>
              </a:spcBef>
              <a:spcAft>
                <a:spcPts val="0"/>
              </a:spcAft>
              <a:buClrTx/>
              <a:buSzTx/>
              <a:buFontTx/>
              <a:buNone/>
              <a:tabLst/>
              <a:defRPr/>
            </a:pPr>
            <a:r>
              <a:rPr kumimoji="0" lang="he-IL" sz="1400" b="1" i="0" u="none" strike="noStrike" kern="1200" cap="none" spc="0" normalizeH="0" baseline="0" noProof="0" dirty="0">
                <a:ln>
                  <a:noFill/>
                </a:ln>
                <a:solidFill>
                  <a:prstClr val="white"/>
                </a:solidFill>
                <a:effectLst/>
                <a:uLnTx/>
                <a:uFillTx/>
                <a:latin typeface="David" panose="020E0502060401010101" pitchFamily="34" charset="-79"/>
                <a:ea typeface="+mn-ea"/>
                <a:cs typeface="David" panose="020E0502060401010101" pitchFamily="34" charset="-79"/>
              </a:rPr>
              <a:t>זכאים </a:t>
            </a:r>
            <a:r>
              <a:rPr kumimoji="0" lang="he-IL" sz="1400" b="1" i="0" u="none" strike="noStrike" kern="1200" cap="none" spc="0" normalizeH="0" baseline="0" noProof="0" dirty="0" smtClean="0">
                <a:ln>
                  <a:noFill/>
                </a:ln>
                <a:solidFill>
                  <a:prstClr val="white"/>
                </a:solidFill>
                <a:effectLst/>
                <a:uLnTx/>
                <a:uFillTx/>
                <a:latin typeface="David" panose="020E0502060401010101" pitchFamily="34" charset="-79"/>
                <a:ea typeface="+mn-ea"/>
                <a:cs typeface="David" panose="020E0502060401010101" pitchFamily="34" charset="-79"/>
              </a:rPr>
              <a:t>מיכולות סטארט</a:t>
            </a:r>
            <a:endParaRPr kumimoji="0" lang="he-IL" sz="1400" b="1" i="0" u="none" strike="noStrike" kern="1200" cap="none" spc="0" normalizeH="0" baseline="0" noProof="0" dirty="0">
              <a:ln>
                <a:noFill/>
              </a:ln>
              <a:solidFill>
                <a:prstClr val="white"/>
              </a:solidFill>
              <a:effectLst/>
              <a:uLnTx/>
              <a:uFillTx/>
              <a:latin typeface="David" panose="020E0502060401010101" pitchFamily="34" charset="-79"/>
              <a:ea typeface="+mn-ea"/>
              <a:cs typeface="David" panose="020E0502060401010101" pitchFamily="34" charset="-79"/>
            </a:endParaRPr>
          </a:p>
        </p:txBody>
      </p:sp>
      <p:sp>
        <p:nvSpPr>
          <p:cNvPr id="29" name="הסבר חץ ימינה 28"/>
          <p:cNvSpPr/>
          <p:nvPr/>
        </p:nvSpPr>
        <p:spPr>
          <a:xfrm>
            <a:off x="539552" y="4609536"/>
            <a:ext cx="1332000" cy="360000"/>
          </a:xfrm>
          <a:prstGeom prst="rightArrowCallout">
            <a:avLst>
              <a:gd name="adj1" fmla="val 22414"/>
              <a:gd name="adj2" fmla="val 31761"/>
              <a:gd name="adj3" fmla="val 67153"/>
              <a:gd name="adj4" fmla="val 76562"/>
            </a:avLst>
          </a:prstGeom>
          <a:solidFill>
            <a:srgbClr val="D2CDAE"/>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36000" rIns="0" bIns="36000"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1400" b="1" i="0" u="none" strike="noStrike" kern="1200" cap="none" spc="0" normalizeH="0" baseline="0" noProof="0" dirty="0" smtClean="0">
                <a:ln>
                  <a:noFill/>
                </a:ln>
                <a:solidFill>
                  <a:srgbClr val="1F497D">
                    <a:lumMod val="50000"/>
                  </a:srgbClr>
                </a:solidFill>
                <a:effectLst/>
                <a:uLnTx/>
                <a:uFillTx/>
                <a:latin typeface="David" panose="020E0502060401010101" pitchFamily="34" charset="-79"/>
                <a:ea typeface="+mn-ea"/>
                <a:cs typeface="David" panose="020E0502060401010101" pitchFamily="34" charset="-79"/>
              </a:rPr>
              <a:t>שאר </a:t>
            </a:r>
            <a:r>
              <a:rPr kumimoji="0" lang="he-IL" sz="1400" b="1" i="0" u="none" strike="noStrike" kern="1200" cap="none" spc="0" normalizeH="0" baseline="0" noProof="0" dirty="0">
                <a:ln>
                  <a:noFill/>
                </a:ln>
                <a:solidFill>
                  <a:srgbClr val="1F497D">
                    <a:lumMod val="50000"/>
                  </a:srgbClr>
                </a:solidFill>
                <a:effectLst/>
                <a:uLnTx/>
                <a:uFillTx/>
                <a:latin typeface="David" panose="020E0502060401010101" pitchFamily="34" charset="-79"/>
                <a:ea typeface="+mn-ea"/>
                <a:cs typeface="David" panose="020E0502060401010101" pitchFamily="34" charset="-79"/>
              </a:rPr>
              <a:t>הזכאים</a:t>
            </a:r>
          </a:p>
        </p:txBody>
      </p:sp>
      <p:sp>
        <p:nvSpPr>
          <p:cNvPr id="32" name="הסבר חץ ימינה 31"/>
          <p:cNvSpPr/>
          <p:nvPr/>
        </p:nvSpPr>
        <p:spPr>
          <a:xfrm>
            <a:off x="562489" y="2816932"/>
            <a:ext cx="1309063" cy="324000"/>
          </a:xfrm>
          <a:prstGeom prst="rightArrowCallout">
            <a:avLst>
              <a:gd name="adj1" fmla="val 23457"/>
              <a:gd name="adj2" fmla="val 38872"/>
              <a:gd name="adj3" fmla="val 53153"/>
              <a:gd name="adj4" fmla="val 75135"/>
            </a:avLst>
          </a:prstGeom>
          <a:noFill/>
          <a:ln w="9525" cmpd="sng">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0" tIns="0" rIns="0" bIns="0" numCol="1" spcCol="0" rtlCol="1" fromWordArt="0" anchor="ctr" anchorCtr="0" forceAA="0" compatLnSpc="1">
            <a:prstTxWarp prst="textNoShape">
              <a:avLst/>
            </a:prstTxWarp>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marR="0" lvl="0" indent="0" algn="ctr" defTabSz="914400" rtl="1" eaLnBrk="1" fontAlgn="auto" latinLnBrk="0" hangingPunct="1">
              <a:lnSpc>
                <a:spcPts val="1200"/>
              </a:lnSpc>
              <a:spcBef>
                <a:spcPts val="0"/>
              </a:spcBef>
              <a:spcAft>
                <a:spcPts val="0"/>
              </a:spcAft>
              <a:buClrTx/>
              <a:buSzTx/>
              <a:buFontTx/>
              <a:buNone/>
              <a:tabLst/>
              <a:defRPr/>
            </a:pPr>
            <a:r>
              <a:rPr kumimoji="0" lang="he-IL" sz="1400" b="1" i="0" u="none" strike="noStrike" kern="1200" cap="none" spc="0" normalizeH="0" baseline="0" noProof="0" dirty="0" smtClean="0">
                <a:ln>
                  <a:noFill/>
                </a:ln>
                <a:solidFill>
                  <a:prstClr val="black"/>
                </a:solidFill>
                <a:effectLst/>
                <a:uLnTx/>
                <a:uFillTx/>
                <a:latin typeface="David" panose="020E0502060401010101" pitchFamily="34" charset="-79"/>
                <a:ea typeface="+mn-ea"/>
                <a:cs typeface="David" panose="020E0502060401010101" pitchFamily="34" charset="-79"/>
              </a:rPr>
              <a:t>זכאות</a:t>
            </a:r>
          </a:p>
          <a:p>
            <a:pPr marL="0" marR="0" lvl="0" indent="0" algn="ctr" defTabSz="914400" rtl="1" eaLnBrk="1" fontAlgn="auto" latinLnBrk="0" hangingPunct="1">
              <a:lnSpc>
                <a:spcPts val="1200"/>
              </a:lnSpc>
              <a:spcBef>
                <a:spcPts val="0"/>
              </a:spcBef>
              <a:spcAft>
                <a:spcPts val="0"/>
              </a:spcAft>
              <a:buClrTx/>
              <a:buSzTx/>
              <a:buFontTx/>
              <a:buNone/>
              <a:tabLst/>
              <a:defRPr/>
            </a:pPr>
            <a:r>
              <a:rPr kumimoji="0" lang="he-IL" sz="1400" b="1" i="0" u="none" strike="noStrike" kern="1200" cap="none" spc="0" normalizeH="0" baseline="0" noProof="0" dirty="0" smtClean="0">
                <a:ln>
                  <a:noFill/>
                </a:ln>
                <a:solidFill>
                  <a:prstClr val="black"/>
                </a:solidFill>
                <a:effectLst/>
                <a:uLnTx/>
                <a:uFillTx/>
                <a:latin typeface="David" panose="020E0502060401010101" pitchFamily="34" charset="-79"/>
                <a:ea typeface="+mn-ea"/>
                <a:cs typeface="David" panose="020E0502060401010101" pitchFamily="34" charset="-79"/>
              </a:rPr>
              <a:t>בית ספרית</a:t>
            </a:r>
            <a:endParaRPr kumimoji="0" lang="he-IL" sz="800" b="0" i="0" u="none" strike="noStrike" kern="1200" cap="none" spc="0" normalizeH="0" baseline="0" noProof="0" dirty="0">
              <a:ln>
                <a:noFill/>
              </a:ln>
              <a:solidFill>
                <a:prstClr val="black"/>
              </a:solidFill>
              <a:effectLst/>
              <a:uLnTx/>
              <a:uFillTx/>
              <a:latin typeface="David" panose="020E0502060401010101" pitchFamily="34" charset="-79"/>
              <a:ea typeface="+mn-ea"/>
              <a:cs typeface="David" panose="020E0502060401010101" pitchFamily="34" charset="-79"/>
            </a:endParaRPr>
          </a:p>
        </p:txBody>
      </p:sp>
      <p:sp>
        <p:nvSpPr>
          <p:cNvPr id="17" name="מלבן 16"/>
          <p:cNvSpPr/>
          <p:nvPr/>
        </p:nvSpPr>
        <p:spPr>
          <a:xfrm rot="18902616">
            <a:off x="-52238" y="1046831"/>
            <a:ext cx="1440000" cy="252000"/>
          </a:xfrm>
          <a:prstGeom prst="rect">
            <a:avLst/>
          </a:prstGeom>
          <a:solidFill>
            <a:srgbClr val="FF0000"/>
          </a:solidFill>
          <a:ln w="9525"/>
        </p:spPr>
        <p:style>
          <a:lnRef idx="2">
            <a:schemeClr val="accent2"/>
          </a:lnRef>
          <a:fillRef idx="1">
            <a:schemeClr val="lt1"/>
          </a:fillRef>
          <a:effectRef idx="0">
            <a:schemeClr val="accent2"/>
          </a:effectRef>
          <a:fontRef idx="minor">
            <a:schemeClr val="dk1"/>
          </a:fontRef>
        </p:style>
        <p:txBody>
          <a:bodyPr wrap="none" lIns="36000" tIns="36000" rIns="36000" bIns="36000" anchor="ctr" anchorCtr="0">
            <a:noAutofit/>
          </a:bodyPr>
          <a:lstStyle/>
          <a:p>
            <a:pPr marL="0" marR="0" lvl="0" indent="0" algn="ctr" defTabSz="914400" rtl="1" eaLnBrk="1" fontAlgn="auto" latinLnBrk="0" hangingPunct="1">
              <a:lnSpc>
                <a:spcPts val="1200"/>
              </a:lnSpc>
              <a:spcBef>
                <a:spcPts val="0"/>
              </a:spcBef>
              <a:spcAft>
                <a:spcPts val="0"/>
              </a:spcAft>
              <a:buClrTx/>
              <a:buSzTx/>
              <a:buFontTx/>
              <a:buNone/>
              <a:tabLst/>
              <a:defRPr/>
            </a:pPr>
            <a:r>
              <a:rPr kumimoji="0" lang="he-IL" sz="1050" b="1" i="0" u="none" strike="noStrike" kern="1200" cap="none" spc="0" normalizeH="0" baseline="0" noProof="0" dirty="0" err="1" smtClean="0">
                <a:ln>
                  <a:noFill/>
                </a:ln>
                <a:solidFill>
                  <a:prstClr val="white"/>
                </a:solidFill>
                <a:effectLst/>
                <a:uLnTx/>
                <a:uFillTx/>
                <a:latin typeface="David" panose="020E0502060401010101" pitchFamily="34" charset="-79"/>
                <a:ea typeface="+mn-ea"/>
                <a:cs typeface="David" panose="020E0502060401010101" pitchFamily="34" charset="-79"/>
              </a:rPr>
              <a:t>חמישון</a:t>
            </a:r>
            <a:r>
              <a:rPr kumimoji="0" lang="he-IL" sz="1050" b="1" i="0" u="none" strike="noStrike" kern="1200" cap="none" spc="0" normalizeH="0" baseline="0" noProof="0" dirty="0" smtClean="0">
                <a:ln>
                  <a:noFill/>
                </a:ln>
                <a:solidFill>
                  <a:prstClr val="white"/>
                </a:solidFill>
                <a:effectLst/>
                <a:uLnTx/>
                <a:uFillTx/>
                <a:latin typeface="David" panose="020E0502060401010101" pitchFamily="34" charset="-79"/>
                <a:ea typeface="+mn-ea"/>
                <a:cs typeface="David" panose="020E0502060401010101" pitchFamily="34" charset="-79"/>
              </a:rPr>
              <a:t> טיפוח –</a:t>
            </a:r>
            <a:r>
              <a:rPr kumimoji="0" lang="he-IL" sz="2000" b="1" i="0" u="none" strike="noStrike" kern="1200" cap="none" spc="0" normalizeH="0" baseline="0" noProof="0" dirty="0" smtClean="0">
                <a:ln>
                  <a:noFill/>
                </a:ln>
                <a:solidFill>
                  <a:prstClr val="white"/>
                </a:solidFill>
                <a:effectLst/>
                <a:uLnTx/>
                <a:uFillTx/>
                <a:latin typeface="David" panose="020E0502060401010101" pitchFamily="34" charset="-79"/>
                <a:ea typeface="+mn-ea"/>
                <a:cs typeface="David" panose="020E0502060401010101" pitchFamily="34" charset="-79"/>
              </a:rPr>
              <a:t> </a:t>
            </a:r>
            <a:r>
              <a:rPr kumimoji="0" lang="he-IL" sz="2000" b="1" i="0" u="none" strike="noStrike" kern="1200" cap="none" spc="0" normalizeH="0" baseline="0" noProof="0" dirty="0">
                <a:ln>
                  <a:noFill/>
                </a:ln>
                <a:solidFill>
                  <a:prstClr val="white"/>
                </a:solidFill>
                <a:effectLst/>
                <a:uLnTx/>
                <a:uFillTx/>
                <a:latin typeface="David" panose="020E0502060401010101" pitchFamily="34" charset="-79"/>
                <a:ea typeface="+mn-ea"/>
                <a:cs typeface="David" panose="020E0502060401010101" pitchFamily="34" charset="-79"/>
              </a:rPr>
              <a:t>4</a:t>
            </a:r>
          </a:p>
        </p:txBody>
      </p:sp>
      <p:sp>
        <p:nvSpPr>
          <p:cNvPr id="33" name="מלבן מעוגל 32"/>
          <p:cNvSpPr/>
          <p:nvPr/>
        </p:nvSpPr>
        <p:spPr>
          <a:xfrm rot="18935036">
            <a:off x="-55371" y="1224195"/>
            <a:ext cx="1944000" cy="290285"/>
          </a:xfrm>
          <a:prstGeom prst="roundRect">
            <a:avLst/>
          </a:prstGeom>
          <a:ln w="9525"/>
        </p:spPr>
        <p:style>
          <a:lnRef idx="2">
            <a:schemeClr val="accent2"/>
          </a:lnRef>
          <a:fillRef idx="1">
            <a:schemeClr val="lt1"/>
          </a:fillRef>
          <a:effectRef idx="0">
            <a:schemeClr val="accent2"/>
          </a:effectRef>
          <a:fontRef idx="minor">
            <a:schemeClr val="dk1"/>
          </a:fontRef>
        </p:style>
        <p:txBody>
          <a:bodyPr lIns="36000" tIns="0" rIns="36000" bIns="0" rtlCol="1" anchor="ctr"/>
          <a:lstStyle/>
          <a:p>
            <a:pPr marL="0" marR="0" lvl="0" indent="0" algn="ctr" defTabSz="914400" rtl="1" eaLnBrk="1" fontAlgn="auto" latinLnBrk="0" hangingPunct="1">
              <a:lnSpc>
                <a:spcPts val="1200"/>
              </a:lnSpc>
              <a:spcBef>
                <a:spcPts val="0"/>
              </a:spcBef>
              <a:spcAft>
                <a:spcPts val="0"/>
              </a:spcAft>
              <a:buClrTx/>
              <a:buSzTx/>
              <a:buFontTx/>
              <a:buNone/>
              <a:tabLst/>
              <a:defRPr sz="1100" b="1" i="0" u="none" strike="noStrike" kern="1200" spc="0" baseline="0">
                <a:solidFill>
                  <a:prstClr val="white"/>
                </a:solidFill>
                <a:latin typeface="David" panose="020E0502060401010101" pitchFamily="34" charset="-79"/>
                <a:ea typeface="+mn-ea"/>
                <a:cs typeface="David" panose="020E0502060401010101" pitchFamily="34" charset="-79"/>
              </a:defRPr>
            </a:pPr>
            <a:r>
              <a:rPr kumimoji="0" lang="he-IL" sz="900" u="sng" strike="noStrike" kern="1200" cap="none" spc="0" normalizeH="0" baseline="0" noProof="0" dirty="0" smtClean="0">
                <a:ln>
                  <a:noFill/>
                </a:ln>
                <a:solidFill>
                  <a:srgbClr val="C00000"/>
                </a:solidFill>
                <a:effectLst/>
                <a:uLnTx/>
                <a:uFillTx/>
                <a:latin typeface="David" panose="020E0502060401010101" pitchFamily="34" charset="-79"/>
                <a:ea typeface="+mn-ea"/>
                <a:cs typeface="David" panose="020E0502060401010101" pitchFamily="34" charset="-79"/>
              </a:rPr>
              <a:t>ב- 2015</a:t>
            </a:r>
            <a:r>
              <a:rPr kumimoji="0" lang="he-IL" sz="900" u="sng" strike="noStrike" kern="1200" cap="none" spc="0" normalizeH="0" noProof="0" dirty="0" smtClean="0">
                <a:ln>
                  <a:noFill/>
                </a:ln>
                <a:solidFill>
                  <a:srgbClr val="C00000"/>
                </a:solidFill>
                <a:effectLst/>
                <a:uLnTx/>
                <a:uFillTx/>
                <a:latin typeface="David" panose="020E0502060401010101" pitchFamily="34" charset="-79"/>
                <a:ea typeface="+mn-ea"/>
                <a:cs typeface="David" panose="020E0502060401010101" pitchFamily="34" charset="-79"/>
              </a:rPr>
              <a:t> </a:t>
            </a:r>
            <a:r>
              <a:rPr kumimoji="0" lang="he-IL" sz="900" u="none" strike="noStrike" kern="1200" cap="none" spc="0" normalizeH="0" baseline="0" noProof="0" dirty="0" smtClean="0">
                <a:ln>
                  <a:noFill/>
                </a:ln>
                <a:solidFill>
                  <a:srgbClr val="C00000"/>
                </a:solidFill>
                <a:effectLst/>
                <a:uLnTx/>
                <a:uFillTx/>
                <a:latin typeface="David" panose="020E0502060401010101" pitchFamily="34" charset="-79"/>
                <a:ea typeface="+mn-ea"/>
                <a:cs typeface="David" panose="020E0502060401010101" pitchFamily="34" charset="-79"/>
              </a:rPr>
              <a:t>בית הספר עבר לבעלות רשת דרכא,  </a:t>
            </a:r>
          </a:p>
          <a:p>
            <a:pPr marL="0" marR="0" lvl="0" indent="0" algn="ctr" defTabSz="914400" rtl="1" eaLnBrk="1" fontAlgn="auto" latinLnBrk="0" hangingPunct="1">
              <a:lnSpc>
                <a:spcPts val="1200"/>
              </a:lnSpc>
              <a:spcBef>
                <a:spcPts val="0"/>
              </a:spcBef>
              <a:spcAft>
                <a:spcPts val="0"/>
              </a:spcAft>
              <a:buClrTx/>
              <a:buSzTx/>
              <a:buFontTx/>
              <a:buNone/>
              <a:tabLst/>
              <a:defRPr sz="1100" b="1" i="0" u="none" strike="noStrike" kern="1200" spc="0" baseline="0">
                <a:solidFill>
                  <a:prstClr val="white"/>
                </a:solidFill>
                <a:latin typeface="David" panose="020E0502060401010101" pitchFamily="34" charset="-79"/>
                <a:ea typeface="+mn-ea"/>
                <a:cs typeface="David" panose="020E0502060401010101" pitchFamily="34" charset="-79"/>
              </a:defRPr>
            </a:pPr>
            <a:r>
              <a:rPr kumimoji="0" lang="he-IL" sz="900" u="none" strike="noStrike" kern="1200" cap="none" spc="0" normalizeH="0" baseline="0" noProof="0" dirty="0" smtClean="0">
                <a:ln>
                  <a:noFill/>
                </a:ln>
                <a:solidFill>
                  <a:srgbClr val="C00000"/>
                </a:solidFill>
                <a:effectLst/>
                <a:uLnTx/>
                <a:uFillTx/>
                <a:latin typeface="David" panose="020E0502060401010101" pitchFamily="34" charset="-79"/>
                <a:ea typeface="+mn-ea"/>
                <a:cs typeface="David" panose="020E0502060401010101" pitchFamily="34" charset="-79"/>
              </a:rPr>
              <a:t>לפני כן,</a:t>
            </a:r>
            <a:r>
              <a:rPr kumimoji="0" lang="he-IL" sz="900" u="none" strike="noStrike" kern="1200" cap="none" spc="0" normalizeH="0" noProof="0" dirty="0" smtClean="0">
                <a:ln>
                  <a:noFill/>
                </a:ln>
                <a:solidFill>
                  <a:srgbClr val="C00000"/>
                </a:solidFill>
                <a:effectLst/>
                <a:uLnTx/>
                <a:uFillTx/>
                <a:latin typeface="David" panose="020E0502060401010101" pitchFamily="34" charset="-79"/>
                <a:ea typeface="+mn-ea"/>
                <a:cs typeface="David" panose="020E0502060401010101" pitchFamily="34" charset="-79"/>
              </a:rPr>
              <a:t> בבעלות עירית בת ים</a:t>
            </a:r>
            <a:endParaRPr kumimoji="0" lang="he-IL" sz="900" u="none" strike="noStrike" kern="1200" cap="none" spc="0" normalizeH="0" baseline="0" noProof="0" dirty="0">
              <a:ln>
                <a:noFill/>
              </a:ln>
              <a:solidFill>
                <a:srgbClr val="C00000"/>
              </a:solidFill>
              <a:effectLst/>
              <a:uLnTx/>
              <a:uFillTx/>
              <a:latin typeface="David" panose="020E0502060401010101" pitchFamily="34" charset="-79"/>
              <a:ea typeface="+mn-ea"/>
              <a:cs typeface="David" panose="020E0502060401010101" pitchFamily="34" charset="-79"/>
            </a:endParaRPr>
          </a:p>
        </p:txBody>
      </p:sp>
      <p:sp>
        <p:nvSpPr>
          <p:cNvPr id="25" name="הסבר חץ שמאלה 24"/>
          <p:cNvSpPr/>
          <p:nvPr/>
        </p:nvSpPr>
        <p:spPr>
          <a:xfrm rot="19513281">
            <a:off x="7633568" y="3713650"/>
            <a:ext cx="906295" cy="288000"/>
          </a:xfrm>
          <a:prstGeom prst="leftArrowCallout">
            <a:avLst>
              <a:gd name="adj1" fmla="val 18713"/>
              <a:gd name="adj2" fmla="val 33603"/>
              <a:gd name="adj3" fmla="val 37574"/>
              <a:gd name="adj4" fmla="val 78962"/>
            </a:avLst>
          </a:prstGeom>
          <a:solidFill>
            <a:srgbClr val="5C8A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0" tIns="0" rIns="0" bIns="0" numCol="1" spcCol="0" rtlCol="1" fromWordArt="0" anchor="ctr" anchorCtr="0" forceAA="0" compatLnSpc="1">
            <a:prstTxWarp prst="textNoShape">
              <a:avLst/>
            </a:prstTxWarp>
            <a:noAutofit/>
          </a:bodyPr>
          <a:lstStyle/>
          <a:p>
            <a:pPr lvl="0" algn="ctr">
              <a:lnSpc>
                <a:spcPts val="900"/>
              </a:lnSpc>
              <a:defRPr/>
            </a:pPr>
            <a:r>
              <a:rPr lang="he-IL" sz="1050" b="1" dirty="0">
                <a:solidFill>
                  <a:prstClr val="white"/>
                </a:solidFill>
                <a:latin typeface="David" panose="020E0502060401010101" pitchFamily="34" charset="-79"/>
                <a:cs typeface="David" panose="020E0502060401010101" pitchFamily="34" charset="-79"/>
              </a:rPr>
              <a:t>זכאים מיכולות חסם</a:t>
            </a:r>
          </a:p>
        </p:txBody>
      </p:sp>
      <p:sp>
        <p:nvSpPr>
          <p:cNvPr id="26" name="מלבן מעוגל 25"/>
          <p:cNvSpPr/>
          <p:nvPr/>
        </p:nvSpPr>
        <p:spPr>
          <a:xfrm>
            <a:off x="3402000" y="800744"/>
            <a:ext cx="2340000" cy="216000"/>
          </a:xfrm>
          <a:prstGeom prst="roundRect">
            <a:avLst/>
          </a:prstGeom>
          <a:solidFill>
            <a:srgbClr val="003300"/>
          </a:solidFill>
          <a:ln>
            <a:noFill/>
          </a:ln>
          <a:effectLst/>
        </p:spPr>
        <p:style>
          <a:lnRef idx="1">
            <a:schemeClr val="accent1"/>
          </a:lnRef>
          <a:fillRef idx="3">
            <a:schemeClr val="accent1"/>
          </a:fillRef>
          <a:effectRef idx="2">
            <a:schemeClr val="accent1"/>
          </a:effectRef>
          <a:fontRef idx="minor">
            <a:schemeClr val="lt1"/>
          </a:fontRef>
        </p:style>
        <p:txBody>
          <a:bodyPr lIns="36000" tIns="0" rIns="36000" bIns="0" rtlCol="1" anchor="ctr"/>
          <a:lstStyle/>
          <a:p>
            <a:pPr marL="0" marR="0" lvl="0" indent="0" algn="ctr" defTabSz="914400" rtl="1" eaLnBrk="1" fontAlgn="auto" latinLnBrk="0" hangingPunct="1">
              <a:lnSpc>
                <a:spcPct val="100000"/>
              </a:lnSpc>
              <a:spcBef>
                <a:spcPts val="0"/>
              </a:spcBef>
              <a:spcAft>
                <a:spcPts val="0"/>
              </a:spcAft>
              <a:buClr>
                <a:srgbClr val="000066"/>
              </a:buClr>
              <a:buSzPct val="150000"/>
              <a:buFontTx/>
              <a:buNone/>
              <a:tabLst/>
              <a:defRPr/>
            </a:pPr>
            <a:r>
              <a:rPr kumimoji="0" lang="he-IL" sz="1400" b="1" i="0" u="none" strike="noStrike" kern="1200" cap="none" spc="0" normalizeH="0" baseline="0" noProof="0" dirty="0" smtClean="0">
                <a:ln>
                  <a:noFill/>
                </a:ln>
                <a:solidFill>
                  <a:prstClr val="white"/>
                </a:solidFill>
                <a:effectLst/>
                <a:uLnTx/>
                <a:uFillTx/>
                <a:latin typeface="David" panose="020E0502060401010101" pitchFamily="34" charset="-79"/>
                <a:ea typeface="+mn-ea"/>
                <a:cs typeface="David" panose="020E0502060401010101" pitchFamily="34" charset="-79"/>
              </a:rPr>
              <a:t>יכולות בפריפריה 2017</a:t>
            </a:r>
            <a:endParaRPr kumimoji="0" lang="he-IL" sz="1400" b="1" i="0" u="none" strike="noStrike" kern="1200" cap="none" spc="0" normalizeH="0" baseline="0" noProof="0" dirty="0">
              <a:ln>
                <a:noFill/>
              </a:ln>
              <a:solidFill>
                <a:prstClr val="white"/>
              </a:solidFill>
              <a:effectLst/>
              <a:uLnTx/>
              <a:uFillTx/>
              <a:latin typeface="David" panose="020E0502060401010101" pitchFamily="34" charset="-79"/>
              <a:ea typeface="+mn-ea"/>
              <a:cs typeface="David" panose="020E0502060401010101" pitchFamily="34" charset="-79"/>
            </a:endParaRPr>
          </a:p>
        </p:txBody>
      </p:sp>
      <p:sp>
        <p:nvSpPr>
          <p:cNvPr id="31" name="מלבן 30"/>
          <p:cNvSpPr/>
          <p:nvPr/>
        </p:nvSpPr>
        <p:spPr>
          <a:xfrm>
            <a:off x="3240000" y="6477889"/>
            <a:ext cx="2664000" cy="383182"/>
          </a:xfrm>
          <a:prstGeom prst="rect">
            <a:avLst/>
          </a:prstGeom>
        </p:spPr>
        <p:txBody>
          <a:bodyPr>
            <a:spAutoFit/>
          </a:bodyPr>
          <a:lstStyle/>
          <a:p>
            <a:pPr lvl="0" algn="ctr">
              <a:lnSpc>
                <a:spcPct val="90000"/>
              </a:lnSpc>
              <a:defRPr/>
            </a:pPr>
            <a:r>
              <a:rPr lang="he-IL" sz="1000" b="1" dirty="0">
                <a:solidFill>
                  <a:srgbClr val="003300">
                    <a:alpha val="58000"/>
                  </a:srgbClr>
                </a:solidFill>
                <a:latin typeface="David" pitchFamily="34" charset="-79"/>
                <a:cs typeface="David" pitchFamily="34" charset="-79"/>
                <a:sym typeface="Symbol" panose="05050102010706020507" pitchFamily="18" charset="2"/>
              </a:rPr>
              <a:t> </a:t>
            </a:r>
            <a:r>
              <a:rPr lang="he-IL" sz="1000" b="1" dirty="0">
                <a:solidFill>
                  <a:srgbClr val="003300">
                    <a:alpha val="58000"/>
                  </a:srgbClr>
                </a:solidFill>
                <a:latin typeface="David" pitchFamily="34" charset="-79"/>
                <a:cs typeface="David" pitchFamily="34" charset="-79"/>
              </a:rPr>
              <a:t>ביצוע:</a:t>
            </a:r>
            <a:r>
              <a:rPr lang="he-IL" sz="1000" dirty="0">
                <a:solidFill>
                  <a:srgbClr val="003300">
                    <a:alpha val="58000"/>
                  </a:srgbClr>
                </a:solidFill>
                <a:latin typeface="David" pitchFamily="34" charset="-79"/>
                <a:cs typeface="David" pitchFamily="34" charset="-79"/>
              </a:rPr>
              <a:t> צוותי למידה והנהלות בתי הספר המשתתפים</a:t>
            </a:r>
          </a:p>
          <a:p>
            <a:pPr lvl="0" algn="ctr">
              <a:lnSpc>
                <a:spcPct val="90000"/>
              </a:lnSpc>
              <a:spcAft>
                <a:spcPts val="300"/>
              </a:spcAft>
              <a:defRPr/>
            </a:pPr>
            <a:r>
              <a:rPr lang="he-IL" sz="1000" b="1" dirty="0">
                <a:solidFill>
                  <a:srgbClr val="003300">
                    <a:alpha val="58000"/>
                  </a:srgbClr>
                </a:solidFill>
                <a:latin typeface="David" pitchFamily="34" charset="-79"/>
                <a:cs typeface="David" pitchFamily="34" charset="-79"/>
                <a:sym typeface="Symbol" panose="05050102010706020507" pitchFamily="18" charset="2"/>
              </a:rPr>
              <a:t> </a:t>
            </a:r>
            <a:r>
              <a:rPr lang="he-IL" sz="1000" b="1" dirty="0" smtClean="0">
                <a:solidFill>
                  <a:srgbClr val="003300">
                    <a:alpha val="58000"/>
                  </a:srgbClr>
                </a:solidFill>
                <a:latin typeface="David" pitchFamily="34" charset="-79"/>
                <a:cs typeface="David" pitchFamily="34" charset="-79"/>
                <a:sym typeface="Symbol" panose="05050102010706020507" pitchFamily="18" charset="2"/>
              </a:rPr>
              <a:t>הכשרה, </a:t>
            </a:r>
            <a:r>
              <a:rPr lang="he-IL" sz="1000" b="1" dirty="0" smtClean="0">
                <a:solidFill>
                  <a:srgbClr val="003300">
                    <a:alpha val="58000"/>
                  </a:srgbClr>
                </a:solidFill>
                <a:latin typeface="David" pitchFamily="34" charset="-79"/>
                <a:cs typeface="David" pitchFamily="34" charset="-79"/>
              </a:rPr>
              <a:t>הנחיה, פדגוגיה </a:t>
            </a:r>
            <a:r>
              <a:rPr lang="he-IL" sz="1000" b="1" dirty="0">
                <a:solidFill>
                  <a:srgbClr val="003300">
                    <a:alpha val="58000"/>
                  </a:srgbClr>
                </a:solidFill>
                <a:latin typeface="David" pitchFamily="34" charset="-79"/>
                <a:cs typeface="David" pitchFamily="34" charset="-79"/>
              </a:rPr>
              <a:t>ושיטה </a:t>
            </a:r>
            <a:r>
              <a:rPr lang="he-IL" sz="1000" dirty="0">
                <a:solidFill>
                  <a:srgbClr val="003300">
                    <a:alpha val="58000"/>
                  </a:srgbClr>
                </a:solidFill>
                <a:latin typeface="David" pitchFamily="34" charset="-79"/>
                <a:cs typeface="David" pitchFamily="34" charset="-79"/>
              </a:rPr>
              <a:t>– יכולות</a:t>
            </a:r>
          </a:p>
        </p:txBody>
      </p:sp>
    </p:spTree>
    <p:extLst>
      <p:ext uri="{BB962C8B-B14F-4D97-AF65-F5344CB8AC3E}">
        <p14:creationId xmlns:p14="http://schemas.microsoft.com/office/powerpoint/2010/main" val="50076920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27">
                                            <p:graphicEl>
                                              <a:chart seriesIdx="-3" categoryIdx="-3" bldStep="gridLegend"/>
                                            </p:graphicEl>
                                          </p:spTgt>
                                        </p:tgtEl>
                                        <p:attrNameLst>
                                          <p:attrName>style.visibility</p:attrName>
                                        </p:attrNameLst>
                                      </p:cBhvr>
                                      <p:to>
                                        <p:strVal val="visible"/>
                                      </p:to>
                                    </p:set>
                                    <p:animEffect transition="in" filter="fade">
                                      <p:cBhvr>
                                        <p:cTn id="13" dur="1000"/>
                                        <p:tgtEl>
                                          <p:spTgt spid="27">
                                            <p:graphicEl>
                                              <a:chart seriesIdx="-3" categoryIdx="-3" bldStep="gridLegend"/>
                                            </p:graphicEl>
                                          </p:spTgt>
                                        </p:tgtEl>
                                      </p:cBhvr>
                                    </p:animEffect>
                                    <p:anim calcmode="lin" valueType="num">
                                      <p:cBhvr>
                                        <p:cTn id="14" dur="1000" fill="hold"/>
                                        <p:tgtEl>
                                          <p:spTgt spid="27">
                                            <p:graphicEl>
                                              <a:chart seriesIdx="-3" categoryIdx="-3" bldStep="gridLegend"/>
                                            </p:graphicEl>
                                          </p:spTgt>
                                        </p:tgtEl>
                                        <p:attrNameLst>
                                          <p:attrName>ppt_x</p:attrName>
                                        </p:attrNameLst>
                                      </p:cBhvr>
                                      <p:tavLst>
                                        <p:tav tm="0">
                                          <p:val>
                                            <p:strVal val="#ppt_x"/>
                                          </p:val>
                                        </p:tav>
                                        <p:tav tm="100000">
                                          <p:val>
                                            <p:strVal val="#ppt_x"/>
                                          </p:val>
                                        </p:tav>
                                      </p:tavLst>
                                    </p:anim>
                                    <p:anim calcmode="lin" valueType="num">
                                      <p:cBhvr>
                                        <p:cTn id="15" dur="1000" fill="hold"/>
                                        <p:tgtEl>
                                          <p:spTgt spid="27">
                                            <p:graphicEl>
                                              <a:chart seriesIdx="-3" categoryIdx="-3" bldStep="gridLegend"/>
                                            </p:graphic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7" presetClass="entr" presetSubtype="0" fill="hold" grpId="0" nodeType="afterEffect">
                                  <p:stCondLst>
                                    <p:cond delay="0"/>
                                  </p:stCondLst>
                                  <p:childTnLst>
                                    <p:set>
                                      <p:cBhvr>
                                        <p:cTn id="18" dur="1" fill="hold">
                                          <p:stCondLst>
                                            <p:cond delay="0"/>
                                          </p:stCondLst>
                                        </p:cTn>
                                        <p:tgtEl>
                                          <p:spTgt spid="27">
                                            <p:graphicEl>
                                              <a:chart seriesIdx="0" categoryIdx="-4" bldStep="series"/>
                                            </p:graphicEl>
                                          </p:spTgt>
                                        </p:tgtEl>
                                        <p:attrNameLst>
                                          <p:attrName>style.visibility</p:attrName>
                                        </p:attrNameLst>
                                      </p:cBhvr>
                                      <p:to>
                                        <p:strVal val="visible"/>
                                      </p:to>
                                    </p:set>
                                    <p:animEffect transition="in" filter="fade">
                                      <p:cBhvr>
                                        <p:cTn id="19" dur="1000"/>
                                        <p:tgtEl>
                                          <p:spTgt spid="27">
                                            <p:graphicEl>
                                              <a:chart seriesIdx="0" categoryIdx="-4" bldStep="series"/>
                                            </p:graphicEl>
                                          </p:spTgt>
                                        </p:tgtEl>
                                      </p:cBhvr>
                                    </p:animEffect>
                                    <p:anim calcmode="lin" valueType="num">
                                      <p:cBhvr>
                                        <p:cTn id="20" dur="1000" fill="hold"/>
                                        <p:tgtEl>
                                          <p:spTgt spid="27">
                                            <p:graphicEl>
                                              <a:chart seriesIdx="0" categoryIdx="-4" bldStep="series"/>
                                            </p:graphicEl>
                                          </p:spTgt>
                                        </p:tgtEl>
                                        <p:attrNameLst>
                                          <p:attrName>ppt_x</p:attrName>
                                        </p:attrNameLst>
                                      </p:cBhvr>
                                      <p:tavLst>
                                        <p:tav tm="0">
                                          <p:val>
                                            <p:strVal val="#ppt_x"/>
                                          </p:val>
                                        </p:tav>
                                        <p:tav tm="100000">
                                          <p:val>
                                            <p:strVal val="#ppt_x"/>
                                          </p:val>
                                        </p:tav>
                                      </p:tavLst>
                                    </p:anim>
                                    <p:anim calcmode="lin" valueType="num">
                                      <p:cBhvr>
                                        <p:cTn id="21" dur="1000" fill="hold"/>
                                        <p:tgtEl>
                                          <p:spTgt spid="27">
                                            <p:graphicEl>
                                              <a:chart seriesIdx="0" categoryIdx="-4" bldStep="series"/>
                                            </p:graphic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7" presetClass="entr" presetSubtype="0" fill="hold" grpId="0" nodeType="afterEffect">
                                  <p:stCondLst>
                                    <p:cond delay="0"/>
                                  </p:stCondLst>
                                  <p:childTnLst>
                                    <p:set>
                                      <p:cBhvr>
                                        <p:cTn id="24" dur="1" fill="hold">
                                          <p:stCondLst>
                                            <p:cond delay="0"/>
                                          </p:stCondLst>
                                        </p:cTn>
                                        <p:tgtEl>
                                          <p:spTgt spid="27">
                                            <p:graphicEl>
                                              <a:chart seriesIdx="1" categoryIdx="-4" bldStep="series"/>
                                            </p:graphicEl>
                                          </p:spTgt>
                                        </p:tgtEl>
                                        <p:attrNameLst>
                                          <p:attrName>style.visibility</p:attrName>
                                        </p:attrNameLst>
                                      </p:cBhvr>
                                      <p:to>
                                        <p:strVal val="visible"/>
                                      </p:to>
                                    </p:set>
                                    <p:animEffect transition="in" filter="fade">
                                      <p:cBhvr>
                                        <p:cTn id="25" dur="1000"/>
                                        <p:tgtEl>
                                          <p:spTgt spid="27">
                                            <p:graphicEl>
                                              <a:chart seriesIdx="1" categoryIdx="-4" bldStep="series"/>
                                            </p:graphicEl>
                                          </p:spTgt>
                                        </p:tgtEl>
                                      </p:cBhvr>
                                    </p:animEffect>
                                    <p:anim calcmode="lin" valueType="num">
                                      <p:cBhvr>
                                        <p:cTn id="26" dur="1000" fill="hold"/>
                                        <p:tgtEl>
                                          <p:spTgt spid="27">
                                            <p:graphicEl>
                                              <a:chart seriesIdx="1" categoryIdx="-4" bldStep="series"/>
                                            </p:graphicEl>
                                          </p:spTgt>
                                        </p:tgtEl>
                                        <p:attrNameLst>
                                          <p:attrName>ppt_x</p:attrName>
                                        </p:attrNameLst>
                                      </p:cBhvr>
                                      <p:tavLst>
                                        <p:tav tm="0">
                                          <p:val>
                                            <p:strVal val="#ppt_x"/>
                                          </p:val>
                                        </p:tav>
                                        <p:tav tm="100000">
                                          <p:val>
                                            <p:strVal val="#ppt_x"/>
                                          </p:val>
                                        </p:tav>
                                      </p:tavLst>
                                    </p:anim>
                                    <p:anim calcmode="lin" valueType="num">
                                      <p:cBhvr>
                                        <p:cTn id="27" dur="1000" fill="hold"/>
                                        <p:tgtEl>
                                          <p:spTgt spid="27">
                                            <p:graphicEl>
                                              <a:chart seriesIdx="1" categoryIdx="-4" bldStep="series"/>
                                            </p:graphicEl>
                                          </p:spTgt>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7" presetClass="entr" presetSubtype="0" fill="hold" grpId="0" nodeType="afterEffect">
                                  <p:stCondLst>
                                    <p:cond delay="0"/>
                                  </p:stCondLst>
                                  <p:childTnLst>
                                    <p:set>
                                      <p:cBhvr>
                                        <p:cTn id="30" dur="1" fill="hold">
                                          <p:stCondLst>
                                            <p:cond delay="0"/>
                                          </p:stCondLst>
                                        </p:cTn>
                                        <p:tgtEl>
                                          <p:spTgt spid="27">
                                            <p:graphicEl>
                                              <a:chart seriesIdx="2" categoryIdx="-4" bldStep="series"/>
                                            </p:graphicEl>
                                          </p:spTgt>
                                        </p:tgtEl>
                                        <p:attrNameLst>
                                          <p:attrName>style.visibility</p:attrName>
                                        </p:attrNameLst>
                                      </p:cBhvr>
                                      <p:to>
                                        <p:strVal val="visible"/>
                                      </p:to>
                                    </p:set>
                                    <p:animEffect transition="in" filter="fade">
                                      <p:cBhvr>
                                        <p:cTn id="31" dur="1000"/>
                                        <p:tgtEl>
                                          <p:spTgt spid="27">
                                            <p:graphicEl>
                                              <a:chart seriesIdx="2" categoryIdx="-4" bldStep="series"/>
                                            </p:graphicEl>
                                          </p:spTgt>
                                        </p:tgtEl>
                                      </p:cBhvr>
                                    </p:animEffect>
                                    <p:anim calcmode="lin" valueType="num">
                                      <p:cBhvr>
                                        <p:cTn id="32" dur="1000" fill="hold"/>
                                        <p:tgtEl>
                                          <p:spTgt spid="27">
                                            <p:graphicEl>
                                              <a:chart seriesIdx="2" categoryIdx="-4" bldStep="series"/>
                                            </p:graphicEl>
                                          </p:spTgt>
                                        </p:tgtEl>
                                        <p:attrNameLst>
                                          <p:attrName>ppt_x</p:attrName>
                                        </p:attrNameLst>
                                      </p:cBhvr>
                                      <p:tavLst>
                                        <p:tav tm="0">
                                          <p:val>
                                            <p:strVal val="#ppt_x"/>
                                          </p:val>
                                        </p:tav>
                                        <p:tav tm="100000">
                                          <p:val>
                                            <p:strVal val="#ppt_x"/>
                                          </p:val>
                                        </p:tav>
                                      </p:tavLst>
                                    </p:anim>
                                    <p:anim calcmode="lin" valueType="num">
                                      <p:cBhvr>
                                        <p:cTn id="33" dur="1000" fill="hold"/>
                                        <p:tgtEl>
                                          <p:spTgt spid="27">
                                            <p:graphicEl>
                                              <a:chart seriesIdx="2" categoryIdx="-4" bldStep="series"/>
                                            </p:graphicEl>
                                          </p:spTgt>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27">
                                            <p:graphicEl>
                                              <a:chart seriesIdx="3" categoryIdx="-4" bldStep="series"/>
                                            </p:graphicEl>
                                          </p:spTgt>
                                        </p:tgtEl>
                                        <p:attrNameLst>
                                          <p:attrName>style.visibility</p:attrName>
                                        </p:attrNameLst>
                                      </p:cBhvr>
                                      <p:to>
                                        <p:strVal val="visible"/>
                                      </p:to>
                                    </p:set>
                                    <p:animEffect transition="in" filter="fade">
                                      <p:cBhvr>
                                        <p:cTn id="36" dur="1000"/>
                                        <p:tgtEl>
                                          <p:spTgt spid="27">
                                            <p:graphicEl>
                                              <a:chart seriesIdx="3" categoryIdx="-4" bldStep="series"/>
                                            </p:graphicEl>
                                          </p:spTgt>
                                        </p:tgtEl>
                                      </p:cBhvr>
                                    </p:animEffect>
                                    <p:anim calcmode="lin" valueType="num">
                                      <p:cBhvr>
                                        <p:cTn id="37" dur="1000" fill="hold"/>
                                        <p:tgtEl>
                                          <p:spTgt spid="27">
                                            <p:graphicEl>
                                              <a:chart seriesIdx="3" categoryIdx="-4" bldStep="series"/>
                                            </p:graphicEl>
                                          </p:spTgt>
                                        </p:tgtEl>
                                        <p:attrNameLst>
                                          <p:attrName>ppt_x</p:attrName>
                                        </p:attrNameLst>
                                      </p:cBhvr>
                                      <p:tavLst>
                                        <p:tav tm="0">
                                          <p:val>
                                            <p:strVal val="#ppt_x"/>
                                          </p:val>
                                        </p:tav>
                                        <p:tav tm="100000">
                                          <p:val>
                                            <p:strVal val="#ppt_x"/>
                                          </p:val>
                                        </p:tav>
                                      </p:tavLst>
                                    </p:anim>
                                    <p:anim calcmode="lin" valueType="num">
                                      <p:cBhvr>
                                        <p:cTn id="38" dur="1000" fill="hold"/>
                                        <p:tgtEl>
                                          <p:spTgt spid="27">
                                            <p:graphicEl>
                                              <a:chart seriesIdx="3" categoryIdx="-4" bldStep="series"/>
                                            </p:graphicEl>
                                          </p:spTgt>
                                        </p:tgtEl>
                                        <p:attrNameLst>
                                          <p:attrName>ppt_y</p:attrName>
                                        </p:attrNameLst>
                                      </p:cBhvr>
                                      <p:tavLst>
                                        <p:tav tm="0">
                                          <p:val>
                                            <p:strVal val="#ppt_y-.1"/>
                                          </p:val>
                                        </p:tav>
                                        <p:tav tm="100000">
                                          <p:val>
                                            <p:strVal val="#ppt_y"/>
                                          </p:val>
                                        </p:tav>
                                      </p:tavLst>
                                    </p:anim>
                                  </p:childTnLst>
                                </p:cTn>
                              </p:par>
                            </p:childTnLst>
                          </p:cTn>
                        </p:par>
                        <p:par>
                          <p:cTn id="39" fill="hold">
                            <p:stCondLst>
                              <p:cond delay="5000"/>
                            </p:stCondLst>
                            <p:childTnLst>
                              <p:par>
                                <p:cTn id="40" presetID="47" presetClass="entr" presetSubtype="0" fill="hold" grpId="0" nodeType="afterEffect">
                                  <p:stCondLst>
                                    <p:cond delay="0"/>
                                  </p:stCondLst>
                                  <p:childTnLst>
                                    <p:set>
                                      <p:cBhvr>
                                        <p:cTn id="41" dur="1" fill="hold">
                                          <p:stCondLst>
                                            <p:cond delay="0"/>
                                          </p:stCondLst>
                                        </p:cTn>
                                        <p:tgtEl>
                                          <p:spTgt spid="27">
                                            <p:graphicEl>
                                              <a:chart seriesIdx="4" categoryIdx="-4" bldStep="series"/>
                                            </p:graphicEl>
                                          </p:spTgt>
                                        </p:tgtEl>
                                        <p:attrNameLst>
                                          <p:attrName>style.visibility</p:attrName>
                                        </p:attrNameLst>
                                      </p:cBhvr>
                                      <p:to>
                                        <p:strVal val="visible"/>
                                      </p:to>
                                    </p:set>
                                    <p:animEffect transition="in" filter="fade">
                                      <p:cBhvr>
                                        <p:cTn id="42" dur="1000"/>
                                        <p:tgtEl>
                                          <p:spTgt spid="27">
                                            <p:graphicEl>
                                              <a:chart seriesIdx="4" categoryIdx="-4" bldStep="series"/>
                                            </p:graphicEl>
                                          </p:spTgt>
                                        </p:tgtEl>
                                      </p:cBhvr>
                                    </p:animEffect>
                                    <p:anim calcmode="lin" valueType="num">
                                      <p:cBhvr>
                                        <p:cTn id="43" dur="1000" fill="hold"/>
                                        <p:tgtEl>
                                          <p:spTgt spid="27">
                                            <p:graphicEl>
                                              <a:chart seriesIdx="4" categoryIdx="-4" bldStep="series"/>
                                            </p:graphicEl>
                                          </p:spTgt>
                                        </p:tgtEl>
                                        <p:attrNameLst>
                                          <p:attrName>ppt_x</p:attrName>
                                        </p:attrNameLst>
                                      </p:cBhvr>
                                      <p:tavLst>
                                        <p:tav tm="0">
                                          <p:val>
                                            <p:strVal val="#ppt_x"/>
                                          </p:val>
                                        </p:tav>
                                        <p:tav tm="100000">
                                          <p:val>
                                            <p:strVal val="#ppt_x"/>
                                          </p:val>
                                        </p:tav>
                                      </p:tavLst>
                                    </p:anim>
                                    <p:anim calcmode="lin" valueType="num">
                                      <p:cBhvr>
                                        <p:cTn id="44" dur="1000" fill="hold"/>
                                        <p:tgtEl>
                                          <p:spTgt spid="27">
                                            <p:graphicEl>
                                              <a:chart seriesIdx="4" categoryIdx="-4" bldStep="series"/>
                                            </p:graphicEl>
                                          </p:spTgt>
                                        </p:tgtEl>
                                        <p:attrNameLst>
                                          <p:attrName>ppt_y</p:attrName>
                                        </p:attrNameLst>
                                      </p:cBhvr>
                                      <p:tavLst>
                                        <p:tav tm="0">
                                          <p:val>
                                            <p:strVal val="#ppt_y-.1"/>
                                          </p:val>
                                        </p:tav>
                                        <p:tav tm="100000">
                                          <p:val>
                                            <p:strVal val="#ppt_y"/>
                                          </p:val>
                                        </p:tav>
                                      </p:tavLst>
                                    </p:anim>
                                  </p:childTnLst>
                                </p:cTn>
                              </p:par>
                            </p:childTnLst>
                          </p:cTn>
                        </p:par>
                        <p:par>
                          <p:cTn id="45" fill="hold">
                            <p:stCondLst>
                              <p:cond delay="6000"/>
                            </p:stCondLst>
                            <p:childTnLst>
                              <p:par>
                                <p:cTn id="46" presetID="47" presetClass="entr" presetSubtype="0" fill="hold" grpId="0" nodeType="afterEffect">
                                  <p:stCondLst>
                                    <p:cond delay="0"/>
                                  </p:stCondLst>
                                  <p:childTnLst>
                                    <p:set>
                                      <p:cBhvr>
                                        <p:cTn id="47" dur="1" fill="hold">
                                          <p:stCondLst>
                                            <p:cond delay="0"/>
                                          </p:stCondLst>
                                        </p:cTn>
                                        <p:tgtEl>
                                          <p:spTgt spid="27">
                                            <p:graphicEl>
                                              <a:chart seriesIdx="5" categoryIdx="-4" bldStep="series"/>
                                            </p:graphicEl>
                                          </p:spTgt>
                                        </p:tgtEl>
                                        <p:attrNameLst>
                                          <p:attrName>style.visibility</p:attrName>
                                        </p:attrNameLst>
                                      </p:cBhvr>
                                      <p:to>
                                        <p:strVal val="visible"/>
                                      </p:to>
                                    </p:set>
                                    <p:animEffect transition="in" filter="fade">
                                      <p:cBhvr>
                                        <p:cTn id="48" dur="1000"/>
                                        <p:tgtEl>
                                          <p:spTgt spid="27">
                                            <p:graphicEl>
                                              <a:chart seriesIdx="5" categoryIdx="-4" bldStep="series"/>
                                            </p:graphicEl>
                                          </p:spTgt>
                                        </p:tgtEl>
                                      </p:cBhvr>
                                    </p:animEffect>
                                    <p:anim calcmode="lin" valueType="num">
                                      <p:cBhvr>
                                        <p:cTn id="49" dur="1000" fill="hold"/>
                                        <p:tgtEl>
                                          <p:spTgt spid="27">
                                            <p:graphicEl>
                                              <a:chart seriesIdx="5" categoryIdx="-4" bldStep="series"/>
                                            </p:graphicEl>
                                          </p:spTgt>
                                        </p:tgtEl>
                                        <p:attrNameLst>
                                          <p:attrName>ppt_x</p:attrName>
                                        </p:attrNameLst>
                                      </p:cBhvr>
                                      <p:tavLst>
                                        <p:tav tm="0">
                                          <p:val>
                                            <p:strVal val="#ppt_x"/>
                                          </p:val>
                                        </p:tav>
                                        <p:tav tm="100000">
                                          <p:val>
                                            <p:strVal val="#ppt_x"/>
                                          </p:val>
                                        </p:tav>
                                      </p:tavLst>
                                    </p:anim>
                                    <p:anim calcmode="lin" valueType="num">
                                      <p:cBhvr>
                                        <p:cTn id="50" dur="1000" fill="hold"/>
                                        <p:tgtEl>
                                          <p:spTgt spid="27">
                                            <p:graphicEl>
                                              <a:chart seriesIdx="5" categoryIdx="-4" bldStep="series"/>
                                            </p:graphicEl>
                                          </p:spTgt>
                                        </p:tgtEl>
                                        <p:attrNameLst>
                                          <p:attrName>ppt_y</p:attrName>
                                        </p:attrNameLst>
                                      </p:cBhvr>
                                      <p:tavLst>
                                        <p:tav tm="0">
                                          <p:val>
                                            <p:strVal val="#ppt_y-.1"/>
                                          </p:val>
                                        </p:tav>
                                        <p:tav tm="100000">
                                          <p:val>
                                            <p:strVal val="#ppt_y"/>
                                          </p:val>
                                        </p:tav>
                                      </p:tavLst>
                                    </p:anim>
                                  </p:childTnLst>
                                </p:cTn>
                              </p:par>
                            </p:childTnLst>
                          </p:cTn>
                        </p:par>
                        <p:par>
                          <p:cTn id="51" fill="hold">
                            <p:stCondLst>
                              <p:cond delay="7000"/>
                            </p:stCondLst>
                            <p:childTnLst>
                              <p:par>
                                <p:cTn id="52" presetID="2" presetClass="entr" presetSubtype="8" fill="hold" grpId="0" nodeType="afterEffect">
                                  <p:stCondLst>
                                    <p:cond delay="0"/>
                                  </p:stCondLst>
                                  <p:childTnLst>
                                    <p:set>
                                      <p:cBhvr>
                                        <p:cTn id="53" dur="1" fill="hold">
                                          <p:stCondLst>
                                            <p:cond delay="0"/>
                                          </p:stCondLst>
                                        </p:cTn>
                                        <p:tgtEl>
                                          <p:spTgt spid="29"/>
                                        </p:tgtEl>
                                        <p:attrNameLst>
                                          <p:attrName>style.visibility</p:attrName>
                                        </p:attrNameLst>
                                      </p:cBhvr>
                                      <p:to>
                                        <p:strVal val="visible"/>
                                      </p:to>
                                    </p:set>
                                    <p:anim calcmode="lin" valueType="num">
                                      <p:cBhvr additive="base">
                                        <p:cTn id="54" dur="750" fill="hold"/>
                                        <p:tgtEl>
                                          <p:spTgt spid="29"/>
                                        </p:tgtEl>
                                        <p:attrNameLst>
                                          <p:attrName>ppt_x</p:attrName>
                                        </p:attrNameLst>
                                      </p:cBhvr>
                                      <p:tavLst>
                                        <p:tav tm="0">
                                          <p:val>
                                            <p:strVal val="0-#ppt_w/2"/>
                                          </p:val>
                                        </p:tav>
                                        <p:tav tm="100000">
                                          <p:val>
                                            <p:strVal val="#ppt_x"/>
                                          </p:val>
                                        </p:tav>
                                      </p:tavLst>
                                    </p:anim>
                                    <p:anim calcmode="lin" valueType="num">
                                      <p:cBhvr additive="base">
                                        <p:cTn id="55" dur="750" fill="hold"/>
                                        <p:tgtEl>
                                          <p:spTgt spid="29"/>
                                        </p:tgtEl>
                                        <p:attrNameLst>
                                          <p:attrName>ppt_y</p:attrName>
                                        </p:attrNameLst>
                                      </p:cBhvr>
                                      <p:tavLst>
                                        <p:tav tm="0">
                                          <p:val>
                                            <p:strVal val="#ppt_y"/>
                                          </p:val>
                                        </p:tav>
                                        <p:tav tm="100000">
                                          <p:val>
                                            <p:strVal val="#ppt_y"/>
                                          </p:val>
                                        </p:tav>
                                      </p:tavLst>
                                    </p:anim>
                                  </p:childTnLst>
                                </p:cTn>
                              </p:par>
                            </p:childTnLst>
                          </p:cTn>
                        </p:par>
                        <p:par>
                          <p:cTn id="56" fill="hold">
                            <p:stCondLst>
                              <p:cond delay="7750"/>
                            </p:stCondLst>
                            <p:childTnLst>
                              <p:par>
                                <p:cTn id="57" presetID="2" presetClass="entr" presetSubtype="8" fill="hold" grpId="0" nodeType="afterEffect">
                                  <p:stCondLst>
                                    <p:cond delay="0"/>
                                  </p:stCondLst>
                                  <p:childTnLst>
                                    <p:set>
                                      <p:cBhvr>
                                        <p:cTn id="58" dur="1" fill="hold">
                                          <p:stCondLst>
                                            <p:cond delay="0"/>
                                          </p:stCondLst>
                                        </p:cTn>
                                        <p:tgtEl>
                                          <p:spTgt spid="30"/>
                                        </p:tgtEl>
                                        <p:attrNameLst>
                                          <p:attrName>style.visibility</p:attrName>
                                        </p:attrNameLst>
                                      </p:cBhvr>
                                      <p:to>
                                        <p:strVal val="visible"/>
                                      </p:to>
                                    </p:set>
                                    <p:anim calcmode="lin" valueType="num">
                                      <p:cBhvr additive="base">
                                        <p:cTn id="59" dur="750" fill="hold"/>
                                        <p:tgtEl>
                                          <p:spTgt spid="30"/>
                                        </p:tgtEl>
                                        <p:attrNameLst>
                                          <p:attrName>ppt_x</p:attrName>
                                        </p:attrNameLst>
                                      </p:cBhvr>
                                      <p:tavLst>
                                        <p:tav tm="0">
                                          <p:val>
                                            <p:strVal val="0-#ppt_w/2"/>
                                          </p:val>
                                        </p:tav>
                                        <p:tav tm="100000">
                                          <p:val>
                                            <p:strVal val="#ppt_x"/>
                                          </p:val>
                                        </p:tav>
                                      </p:tavLst>
                                    </p:anim>
                                    <p:anim calcmode="lin" valueType="num">
                                      <p:cBhvr additive="base">
                                        <p:cTn id="60" dur="750" fill="hold"/>
                                        <p:tgtEl>
                                          <p:spTgt spid="30"/>
                                        </p:tgtEl>
                                        <p:attrNameLst>
                                          <p:attrName>ppt_y</p:attrName>
                                        </p:attrNameLst>
                                      </p:cBhvr>
                                      <p:tavLst>
                                        <p:tav tm="0">
                                          <p:val>
                                            <p:strVal val="#ppt_y"/>
                                          </p:val>
                                        </p:tav>
                                        <p:tav tm="100000">
                                          <p:val>
                                            <p:strVal val="#ppt_y"/>
                                          </p:val>
                                        </p:tav>
                                      </p:tavLst>
                                    </p:anim>
                                  </p:childTnLst>
                                </p:cTn>
                              </p:par>
                            </p:childTnLst>
                          </p:cTn>
                        </p:par>
                        <p:par>
                          <p:cTn id="61" fill="hold">
                            <p:stCondLst>
                              <p:cond delay="8500"/>
                            </p:stCondLst>
                            <p:childTnLst>
                              <p:par>
                                <p:cTn id="62" presetID="47" presetClass="entr" presetSubtype="0" fill="hold" grpId="0" nodeType="after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fade">
                                      <p:cBhvr>
                                        <p:cTn id="64" dur="1000"/>
                                        <p:tgtEl>
                                          <p:spTgt spid="25"/>
                                        </p:tgtEl>
                                      </p:cBhvr>
                                    </p:animEffect>
                                    <p:anim calcmode="lin" valueType="num">
                                      <p:cBhvr>
                                        <p:cTn id="65" dur="1000" fill="hold"/>
                                        <p:tgtEl>
                                          <p:spTgt spid="25"/>
                                        </p:tgtEl>
                                        <p:attrNameLst>
                                          <p:attrName>ppt_x</p:attrName>
                                        </p:attrNameLst>
                                      </p:cBhvr>
                                      <p:tavLst>
                                        <p:tav tm="0">
                                          <p:val>
                                            <p:strVal val="#ppt_x"/>
                                          </p:val>
                                        </p:tav>
                                        <p:tav tm="100000">
                                          <p:val>
                                            <p:strVal val="#ppt_x"/>
                                          </p:val>
                                        </p:tav>
                                      </p:tavLst>
                                    </p:anim>
                                    <p:anim calcmode="lin" valueType="num">
                                      <p:cBhvr>
                                        <p:cTn id="66" dur="1000" fill="hold"/>
                                        <p:tgtEl>
                                          <p:spTgt spid="25"/>
                                        </p:tgtEl>
                                        <p:attrNameLst>
                                          <p:attrName>ppt_y</p:attrName>
                                        </p:attrNameLst>
                                      </p:cBhvr>
                                      <p:tavLst>
                                        <p:tav tm="0">
                                          <p:val>
                                            <p:strVal val="#ppt_y-.1"/>
                                          </p:val>
                                        </p:tav>
                                        <p:tav tm="100000">
                                          <p:val>
                                            <p:strVal val="#ppt_y"/>
                                          </p:val>
                                        </p:tav>
                                      </p:tavLst>
                                    </p:anim>
                                  </p:childTnLst>
                                </p:cTn>
                              </p:par>
                            </p:childTnLst>
                          </p:cTn>
                        </p:par>
                        <p:par>
                          <p:cTn id="67" fill="hold">
                            <p:stCondLst>
                              <p:cond delay="9500"/>
                            </p:stCondLst>
                            <p:childTnLst>
                              <p:par>
                                <p:cTn id="68" presetID="47" presetClass="entr" presetSubtype="0" fill="hold" grpId="0" nodeType="afterEffect">
                                  <p:stCondLst>
                                    <p:cond delay="0"/>
                                  </p:stCondLst>
                                  <p:childTnLst>
                                    <p:set>
                                      <p:cBhvr>
                                        <p:cTn id="69" dur="1" fill="hold">
                                          <p:stCondLst>
                                            <p:cond delay="0"/>
                                          </p:stCondLst>
                                        </p:cTn>
                                        <p:tgtEl>
                                          <p:spTgt spid="32"/>
                                        </p:tgtEl>
                                        <p:attrNameLst>
                                          <p:attrName>style.visibility</p:attrName>
                                        </p:attrNameLst>
                                      </p:cBhvr>
                                      <p:to>
                                        <p:strVal val="visible"/>
                                      </p:to>
                                    </p:set>
                                    <p:animEffect transition="in" filter="fade">
                                      <p:cBhvr>
                                        <p:cTn id="70" dur="1000"/>
                                        <p:tgtEl>
                                          <p:spTgt spid="32"/>
                                        </p:tgtEl>
                                      </p:cBhvr>
                                    </p:animEffect>
                                    <p:anim calcmode="lin" valueType="num">
                                      <p:cBhvr>
                                        <p:cTn id="71" dur="1000" fill="hold"/>
                                        <p:tgtEl>
                                          <p:spTgt spid="32"/>
                                        </p:tgtEl>
                                        <p:attrNameLst>
                                          <p:attrName>ppt_x</p:attrName>
                                        </p:attrNameLst>
                                      </p:cBhvr>
                                      <p:tavLst>
                                        <p:tav tm="0">
                                          <p:val>
                                            <p:strVal val="#ppt_x"/>
                                          </p:val>
                                        </p:tav>
                                        <p:tav tm="100000">
                                          <p:val>
                                            <p:strVal val="#ppt_x"/>
                                          </p:val>
                                        </p:tav>
                                      </p:tavLst>
                                    </p:anim>
                                    <p:anim calcmode="lin" valueType="num">
                                      <p:cBhvr>
                                        <p:cTn id="72" dur="1000" fill="hold"/>
                                        <p:tgtEl>
                                          <p:spTgt spid="32"/>
                                        </p:tgtEl>
                                        <p:attrNameLst>
                                          <p:attrName>ppt_y</p:attrName>
                                        </p:attrNameLst>
                                      </p:cBhvr>
                                      <p:tavLst>
                                        <p:tav tm="0">
                                          <p:val>
                                            <p:strVal val="#ppt_y-.1"/>
                                          </p:val>
                                        </p:tav>
                                        <p:tav tm="100000">
                                          <p:val>
                                            <p:strVal val="#ppt_y"/>
                                          </p:val>
                                        </p:tav>
                                      </p:tavLst>
                                    </p:anim>
                                  </p:childTnLst>
                                </p:cTn>
                              </p:par>
                            </p:childTnLst>
                          </p:cTn>
                        </p:par>
                        <p:par>
                          <p:cTn id="73" fill="hold">
                            <p:stCondLst>
                              <p:cond delay="10500"/>
                            </p:stCondLst>
                            <p:childTnLst>
                              <p:par>
                                <p:cTn id="74" presetID="47" presetClass="entr" presetSubtype="0" fill="hold" grpId="0" nodeType="afterEffect">
                                  <p:stCondLst>
                                    <p:cond delay="0"/>
                                  </p:stCondLst>
                                  <p:childTnLst>
                                    <p:set>
                                      <p:cBhvr>
                                        <p:cTn id="75" dur="1" fill="hold">
                                          <p:stCondLst>
                                            <p:cond delay="0"/>
                                          </p:stCondLst>
                                        </p:cTn>
                                        <p:tgtEl>
                                          <p:spTgt spid="17"/>
                                        </p:tgtEl>
                                        <p:attrNameLst>
                                          <p:attrName>style.visibility</p:attrName>
                                        </p:attrNameLst>
                                      </p:cBhvr>
                                      <p:to>
                                        <p:strVal val="visible"/>
                                      </p:to>
                                    </p:set>
                                    <p:animEffect transition="in" filter="fade">
                                      <p:cBhvr>
                                        <p:cTn id="76" dur="1000"/>
                                        <p:tgtEl>
                                          <p:spTgt spid="17"/>
                                        </p:tgtEl>
                                      </p:cBhvr>
                                    </p:animEffect>
                                    <p:anim calcmode="lin" valueType="num">
                                      <p:cBhvr>
                                        <p:cTn id="77" dur="1000" fill="hold"/>
                                        <p:tgtEl>
                                          <p:spTgt spid="17"/>
                                        </p:tgtEl>
                                        <p:attrNameLst>
                                          <p:attrName>ppt_x</p:attrName>
                                        </p:attrNameLst>
                                      </p:cBhvr>
                                      <p:tavLst>
                                        <p:tav tm="0">
                                          <p:val>
                                            <p:strVal val="#ppt_x"/>
                                          </p:val>
                                        </p:tav>
                                        <p:tav tm="100000">
                                          <p:val>
                                            <p:strVal val="#ppt_x"/>
                                          </p:val>
                                        </p:tav>
                                      </p:tavLst>
                                    </p:anim>
                                    <p:anim calcmode="lin" valueType="num">
                                      <p:cBhvr>
                                        <p:cTn id="78" dur="1000" fill="hold"/>
                                        <p:tgtEl>
                                          <p:spTgt spid="17"/>
                                        </p:tgtEl>
                                        <p:attrNameLst>
                                          <p:attrName>ppt_y</p:attrName>
                                        </p:attrNameLst>
                                      </p:cBhvr>
                                      <p:tavLst>
                                        <p:tav tm="0">
                                          <p:val>
                                            <p:strVal val="#ppt_y-.1"/>
                                          </p:val>
                                        </p:tav>
                                        <p:tav tm="100000">
                                          <p:val>
                                            <p:strVal val="#ppt_y"/>
                                          </p:val>
                                        </p:tav>
                                      </p:tavLst>
                                    </p:anim>
                                  </p:childTnLst>
                                </p:cTn>
                              </p:par>
                            </p:childTnLst>
                          </p:cTn>
                        </p:par>
                        <p:par>
                          <p:cTn id="79" fill="hold">
                            <p:stCondLst>
                              <p:cond delay="11500"/>
                            </p:stCondLst>
                            <p:childTnLst>
                              <p:par>
                                <p:cTn id="80" presetID="47" presetClass="entr" presetSubtype="0" fill="hold" grpId="0" nodeType="afterEffect">
                                  <p:stCondLst>
                                    <p:cond delay="0"/>
                                  </p:stCondLst>
                                  <p:childTnLst>
                                    <p:set>
                                      <p:cBhvr>
                                        <p:cTn id="81" dur="1" fill="hold">
                                          <p:stCondLst>
                                            <p:cond delay="0"/>
                                          </p:stCondLst>
                                        </p:cTn>
                                        <p:tgtEl>
                                          <p:spTgt spid="33"/>
                                        </p:tgtEl>
                                        <p:attrNameLst>
                                          <p:attrName>style.visibility</p:attrName>
                                        </p:attrNameLst>
                                      </p:cBhvr>
                                      <p:to>
                                        <p:strVal val="visible"/>
                                      </p:to>
                                    </p:set>
                                    <p:animEffect transition="in" filter="fade">
                                      <p:cBhvr>
                                        <p:cTn id="82" dur="1000"/>
                                        <p:tgtEl>
                                          <p:spTgt spid="33"/>
                                        </p:tgtEl>
                                      </p:cBhvr>
                                    </p:animEffect>
                                    <p:anim calcmode="lin" valueType="num">
                                      <p:cBhvr>
                                        <p:cTn id="83" dur="1000" fill="hold"/>
                                        <p:tgtEl>
                                          <p:spTgt spid="33"/>
                                        </p:tgtEl>
                                        <p:attrNameLst>
                                          <p:attrName>ppt_x</p:attrName>
                                        </p:attrNameLst>
                                      </p:cBhvr>
                                      <p:tavLst>
                                        <p:tav tm="0">
                                          <p:val>
                                            <p:strVal val="#ppt_x"/>
                                          </p:val>
                                        </p:tav>
                                        <p:tav tm="100000">
                                          <p:val>
                                            <p:strVal val="#ppt_x"/>
                                          </p:val>
                                        </p:tav>
                                      </p:tavLst>
                                    </p:anim>
                                    <p:anim calcmode="lin" valueType="num">
                                      <p:cBhvr>
                                        <p:cTn id="84"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Graphic spid="27" grpId="0" uiExpand="1">
        <p:bldSub>
          <a:bldChart bld="series"/>
        </p:bldSub>
      </p:bldGraphic>
      <p:bldP spid="30" grpId="0" animBg="1"/>
      <p:bldP spid="29" grpId="0" animBg="1"/>
      <p:bldP spid="32" grpId="0" animBg="1"/>
      <p:bldP spid="17" grpId="0" animBg="1"/>
      <p:bldP spid="33" grpId="0" animBg="1"/>
      <p:bldP spid="2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מספר שקופית 1"/>
          <p:cNvSpPr>
            <a:spLocks noGrp="1"/>
          </p:cNvSpPr>
          <p:nvPr>
            <p:ph type="sldNum" sz="quarter" idx="12"/>
          </p:nvPr>
        </p:nvSpPr>
        <p:spPr>
          <a:xfrm>
            <a:off x="12704" y="6453336"/>
            <a:ext cx="2133600" cy="365125"/>
          </a:xfrm>
        </p:spPr>
        <p:txBody>
          <a:bodyPr/>
          <a:lstStyle/>
          <a:p>
            <a:pPr marL="0" marR="0" lvl="0" indent="0" algn="l" defTabSz="914400" rtl="1" eaLnBrk="1" fontAlgn="auto" latinLnBrk="0" hangingPunct="1">
              <a:lnSpc>
                <a:spcPct val="100000"/>
              </a:lnSpc>
              <a:spcBef>
                <a:spcPts val="0"/>
              </a:spcBef>
              <a:spcAft>
                <a:spcPts val="0"/>
              </a:spcAft>
              <a:buClrTx/>
              <a:buSzTx/>
              <a:buFontTx/>
              <a:buNone/>
              <a:tabLst/>
              <a:defRPr/>
            </a:pPr>
            <a:fld id="{887C1878-6180-4459-82C0-7799DD57A182}" type="slidenum">
              <a:rPr kumimoji="0" lang="he-IL" sz="1200" b="0" i="0" u="none" strike="noStrike" kern="1200" cap="none" spc="0" normalizeH="0" baseline="0" noProof="0" smtClean="0">
                <a:ln>
                  <a:noFill/>
                </a:ln>
                <a:solidFill>
                  <a:prstClr val="black">
                    <a:tint val="75000"/>
                  </a:prstClr>
                </a:solidFill>
                <a:effectLst/>
                <a:uLnTx/>
                <a:uFillTx/>
                <a:latin typeface="David" panose="020E0502060401010101" pitchFamily="34" charset="-79"/>
                <a:ea typeface="+mn-ea"/>
                <a:cs typeface="David" panose="020E0502060401010101" pitchFamily="34" charset="-79"/>
              </a:rPr>
              <a:pPr marL="0" marR="0" lvl="0" indent="0" algn="l" defTabSz="914400" rtl="1" eaLnBrk="1" fontAlgn="auto" latinLnBrk="0" hangingPunct="1">
                <a:lnSpc>
                  <a:spcPct val="100000"/>
                </a:lnSpc>
                <a:spcBef>
                  <a:spcPts val="0"/>
                </a:spcBef>
                <a:spcAft>
                  <a:spcPts val="0"/>
                </a:spcAft>
                <a:buClrTx/>
                <a:buSzTx/>
                <a:buFontTx/>
                <a:buNone/>
                <a:tabLst/>
                <a:defRPr/>
              </a:pPr>
              <a:t>4</a:t>
            </a:fld>
            <a:endParaRPr kumimoji="0" lang="he-IL" sz="1200" b="0" i="0" u="none" strike="noStrike" kern="1200" cap="none" spc="0" normalizeH="0" baseline="0" noProof="0" dirty="0">
              <a:ln>
                <a:noFill/>
              </a:ln>
              <a:solidFill>
                <a:prstClr val="black">
                  <a:tint val="75000"/>
                </a:prstClr>
              </a:solidFill>
              <a:effectLst/>
              <a:uLnTx/>
              <a:uFillTx/>
              <a:latin typeface="David" panose="020E0502060401010101" pitchFamily="34" charset="-79"/>
              <a:ea typeface="+mn-ea"/>
              <a:cs typeface="David" panose="020E0502060401010101" pitchFamily="34" charset="-79"/>
            </a:endParaRPr>
          </a:p>
        </p:txBody>
      </p:sp>
      <p:sp>
        <p:nvSpPr>
          <p:cNvPr id="20" name="TextBox 19"/>
          <p:cNvSpPr txBox="1"/>
          <p:nvPr/>
        </p:nvSpPr>
        <p:spPr>
          <a:xfrm>
            <a:off x="72000" y="8622"/>
            <a:ext cx="9000000" cy="504000"/>
          </a:xfrm>
          <a:prstGeom prst="rect">
            <a:avLst/>
          </a:prstGeom>
          <a:solidFill>
            <a:srgbClr val="EEEDE6">
              <a:alpha val="67000"/>
            </a:srgbClr>
          </a:solidFill>
          <a:ln w="3175">
            <a:solidFill>
              <a:srgbClr val="FADF8F"/>
            </a:solidFill>
          </a:ln>
          <a:effectLst/>
        </p:spPr>
        <p:style>
          <a:lnRef idx="1">
            <a:schemeClr val="accent1"/>
          </a:lnRef>
          <a:fillRef idx="1001">
            <a:schemeClr val="lt2"/>
          </a:fillRef>
          <a:effectRef idx="1">
            <a:schemeClr val="accent1"/>
          </a:effectRef>
          <a:fontRef idx="minor">
            <a:schemeClr val="dk1"/>
          </a:fontRef>
        </p:style>
        <p:txBody>
          <a:bodyPr wrap="square" lIns="0" tIns="0" rIns="0" bIns="0"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100" b="0" i="0" u="none" strike="noStrike" kern="1200" cap="none" spc="0" normalizeH="0" baseline="0" noProof="0" dirty="0">
              <a:ln>
                <a:noFill/>
              </a:ln>
              <a:solidFill>
                <a:srgbClr val="003300"/>
              </a:solidFill>
              <a:effectLst/>
              <a:uLnTx/>
              <a:uFillTx/>
              <a:latin typeface="David" pitchFamily="34" charset="-79"/>
              <a:ea typeface="+mn-ea"/>
              <a:cs typeface="David" pitchFamily="34" charset="-79"/>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100" b="0" i="0" u="none" strike="noStrike" kern="1200" cap="none" spc="0" normalizeH="0" baseline="0" noProof="0" dirty="0">
              <a:ln>
                <a:noFill/>
              </a:ln>
              <a:solidFill>
                <a:srgbClr val="003300"/>
              </a:solidFill>
              <a:effectLst/>
              <a:uLnTx/>
              <a:uFillTx/>
              <a:latin typeface="David" pitchFamily="34" charset="-79"/>
              <a:ea typeface="+mn-ea"/>
              <a:cs typeface="David" pitchFamily="34" charset="-79"/>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100" b="0" i="0" u="none" strike="noStrike" kern="1200" cap="none" spc="0" normalizeH="0" baseline="0" noProof="0" dirty="0">
              <a:ln>
                <a:noFill/>
              </a:ln>
              <a:solidFill>
                <a:srgbClr val="003300"/>
              </a:solidFill>
              <a:effectLst/>
              <a:uLnTx/>
              <a:uFillTx/>
              <a:latin typeface="David" pitchFamily="34" charset="-79"/>
              <a:ea typeface="+mn-ea"/>
              <a:cs typeface="David" pitchFamily="34" charset="-79"/>
            </a:endParaRPr>
          </a:p>
        </p:txBody>
      </p:sp>
      <p:pic>
        <p:nvPicPr>
          <p:cNvPr id="21" name="תמונה 20" descr="D:\א הכונן השוטף של נסים\לוגו\לוגו יכולות בפורמט איכותי\לוגו יכולות פורמט איכותי\5.png"/>
          <p:cNvPicPr/>
          <p:nvPr/>
        </p:nvPicPr>
        <p:blipFill rotWithShape="1">
          <a:blip r:embed="rId3" cstate="print">
            <a:extLst>
              <a:ext uri="{28A0092B-C50C-407E-A947-70E740481C1C}">
                <a14:useLocalDpi xmlns:a14="http://schemas.microsoft.com/office/drawing/2010/main" val="0"/>
              </a:ext>
            </a:extLst>
          </a:blip>
          <a:srcRect l="23349" t="20971" r="28533" b="39510"/>
          <a:stretch/>
        </p:blipFill>
        <p:spPr bwMode="auto">
          <a:xfrm rot="60000">
            <a:off x="8300070" y="225021"/>
            <a:ext cx="481965" cy="175895"/>
          </a:xfrm>
          <a:prstGeom prst="rect">
            <a:avLst/>
          </a:prstGeom>
          <a:noFill/>
          <a:ln>
            <a:noFill/>
          </a:ln>
          <a:extLst>
            <a:ext uri="{53640926-AAD7-44D8-BBD7-CCE9431645EC}">
              <a14:shadowObscured xmlns:a14="http://schemas.microsoft.com/office/drawing/2010/main"/>
            </a:ext>
          </a:extLst>
        </p:spPr>
      </p:pic>
      <p:pic>
        <p:nvPicPr>
          <p:cNvPr id="22" name="תמונה 21" descr="D:\א הכונן השוטף של נסים\לוגו\לוגו יכולות בפורמט איכותי\לוגו יכולות פורמט איכותי\5.png"/>
          <p:cNvPicPr/>
          <p:nvPr/>
        </p:nvPicPr>
        <p:blipFill rotWithShape="1">
          <a:blip r:embed="rId3" cstate="print">
            <a:extLst>
              <a:ext uri="{28A0092B-C50C-407E-A947-70E740481C1C}">
                <a14:useLocalDpi xmlns:a14="http://schemas.microsoft.com/office/drawing/2010/main" val="0"/>
              </a:ext>
            </a:extLst>
          </a:blip>
          <a:srcRect l="70417" t="23912" r="1539" b="10485"/>
          <a:stretch/>
        </p:blipFill>
        <p:spPr bwMode="auto">
          <a:xfrm>
            <a:off x="8766623" y="189017"/>
            <a:ext cx="269875" cy="287655"/>
          </a:xfrm>
          <a:prstGeom prst="rect">
            <a:avLst/>
          </a:prstGeom>
          <a:noFill/>
          <a:ln>
            <a:noFill/>
          </a:ln>
          <a:extLst>
            <a:ext uri="{53640926-AAD7-44D8-BBD7-CCE9431645EC}">
              <a14:shadowObscured xmlns:a14="http://schemas.microsoft.com/office/drawing/2010/main"/>
            </a:ext>
          </a:extLst>
        </p:spPr>
      </p:pic>
      <p:pic>
        <p:nvPicPr>
          <p:cNvPr id="23" name="תמונה 22" descr="D:\א הכונן השוטף של נסים\לוגו\לוגו יכולות בפורמט איכותי\לוגו יכולות פורמט איכותי\5.png"/>
          <p:cNvPicPr>
            <a:picLocks noChangeAspect="1"/>
          </p:cNvPicPr>
          <p:nvPr/>
        </p:nvPicPr>
        <p:blipFill rotWithShape="1">
          <a:blip r:embed="rId4" cstate="print">
            <a:extLst>
              <a:ext uri="{28A0092B-C50C-407E-A947-70E740481C1C}">
                <a14:useLocalDpi xmlns:a14="http://schemas.microsoft.com/office/drawing/2010/main" val="0"/>
              </a:ext>
            </a:extLst>
          </a:blip>
          <a:srcRect l="1379" t="76178" r="28965" b="10770"/>
          <a:stretch/>
        </p:blipFill>
        <p:spPr bwMode="auto">
          <a:xfrm>
            <a:off x="8262565" y="417987"/>
            <a:ext cx="498424" cy="54000"/>
          </a:xfrm>
          <a:prstGeom prst="rect">
            <a:avLst/>
          </a:prstGeom>
          <a:noFill/>
          <a:ln>
            <a:noFill/>
          </a:ln>
          <a:extLst>
            <a:ext uri="{53640926-AAD7-44D8-BBD7-CCE9431645EC}">
              <a14:shadowObscured xmlns:a14="http://schemas.microsoft.com/office/drawing/2010/main"/>
            </a:ext>
          </a:extLst>
        </p:spPr>
      </p:pic>
      <p:pic>
        <p:nvPicPr>
          <p:cNvPr id="24" name="Picture 1"/>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1500" y="188672"/>
            <a:ext cx="641454" cy="288000"/>
          </a:xfrm>
          <a:prstGeom prst="rect">
            <a:avLst/>
          </a:prstGeom>
        </p:spPr>
      </p:pic>
      <p:sp>
        <p:nvSpPr>
          <p:cNvPr id="13" name="מלבן מעוגל 12"/>
          <p:cNvSpPr/>
          <p:nvPr/>
        </p:nvSpPr>
        <p:spPr>
          <a:xfrm>
            <a:off x="3546000" y="44622"/>
            <a:ext cx="2052000" cy="432000"/>
          </a:xfrm>
          <a:prstGeom prst="roundRect">
            <a:avLst/>
          </a:prstGeom>
          <a:noFill/>
          <a:ln w="6350">
            <a:noFill/>
          </a:ln>
        </p:spPr>
        <p:txBody>
          <a:bodyPr wrap="square" lIns="0" tIns="0" rIns="0" bIns="0" anchor="ctr" anchorCtr="0">
            <a:spAutoFit/>
          </a:bodyPr>
          <a:lstStyle/>
          <a:p>
            <a:pPr marL="0" marR="0" lvl="0" indent="0" algn="ctr" defTabSz="914400" rtl="1" eaLnBrk="1" fontAlgn="auto" latinLnBrk="0" hangingPunct="1">
              <a:lnSpc>
                <a:spcPts val="1200"/>
              </a:lnSpc>
              <a:spcBef>
                <a:spcPts val="0"/>
              </a:spcBef>
              <a:spcAft>
                <a:spcPts val="0"/>
              </a:spcAft>
              <a:buClrTx/>
              <a:buSzTx/>
              <a:buFontTx/>
              <a:buNone/>
              <a:tabLst/>
              <a:defRPr/>
            </a:pP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בשיתוף</a:t>
            </a:r>
          </a:p>
          <a:p>
            <a:pPr marL="0" marR="0" lvl="0" indent="0" algn="ctr" defTabSz="914400" rtl="1" eaLnBrk="1" fontAlgn="auto" latinLnBrk="0" hangingPunct="1">
              <a:lnSpc>
                <a:spcPts val="1000"/>
              </a:lnSpc>
              <a:spcBef>
                <a:spcPts val="0"/>
              </a:spcBef>
              <a:spcAft>
                <a:spcPts val="0"/>
              </a:spcAft>
              <a:buClrTx/>
              <a:buSzTx/>
              <a:buFontTx/>
              <a:buNone/>
              <a:tabLst/>
              <a:defRPr/>
            </a:pPr>
            <a:r>
              <a:rPr kumimoji="0" lang="he-IL" sz="1200" b="1"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משרד </a:t>
            </a:r>
            <a:r>
              <a:rPr kumimoji="0" lang="he-IL" sz="1200" b="1" i="0" u="none" strike="noStrike" kern="1200" cap="none" spc="0" normalizeH="0" baseline="0" noProof="0" dirty="0">
                <a:ln>
                  <a:noFill/>
                </a:ln>
                <a:solidFill>
                  <a:srgbClr val="1F497D">
                    <a:lumMod val="75000"/>
                  </a:srgbClr>
                </a:solidFill>
                <a:effectLst/>
                <a:uLnTx/>
                <a:uFillTx/>
                <a:latin typeface="David" pitchFamily="34" charset="-79"/>
                <a:ea typeface="+mn-ea"/>
                <a:cs typeface="David" pitchFamily="34" charset="-79"/>
              </a:rPr>
              <a:t>החינוך</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800" b="0" i="0" u="none" strike="noStrike" kern="1200" cap="none" spc="0" normalizeH="0" baseline="0" noProof="0" dirty="0">
                <a:ln>
                  <a:noFill/>
                </a:ln>
                <a:solidFill>
                  <a:srgbClr val="1F497D">
                    <a:lumMod val="75000"/>
                  </a:srgbClr>
                </a:solidFill>
                <a:effectLst/>
                <a:uLnTx/>
                <a:uFillTx/>
                <a:latin typeface="David" pitchFamily="34" charset="-79"/>
                <a:ea typeface="+mn-ea"/>
                <a:cs typeface="David" pitchFamily="34" charset="-79"/>
              </a:rPr>
              <a:t>מינהל החינוך הדרוזי והצ'רקסי, </a:t>
            </a: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מחוזות צפון</a:t>
            </a:r>
            <a:r>
              <a:rPr kumimoji="0" lang="he-IL" sz="800" b="0" i="0" u="none" strike="noStrike" kern="1200" cap="none" spc="0" normalizeH="0" baseline="0" noProof="0" dirty="0">
                <a:ln>
                  <a:noFill/>
                </a:ln>
                <a:solidFill>
                  <a:srgbClr val="1F497D">
                    <a:lumMod val="75000"/>
                  </a:srgbClr>
                </a:solidFill>
                <a:effectLst/>
                <a:uLnTx/>
                <a:uFillTx/>
                <a:latin typeface="David" pitchFamily="34" charset="-79"/>
                <a:ea typeface="+mn-ea"/>
                <a:cs typeface="David" pitchFamily="34" charset="-79"/>
              </a:rPr>
              <a:t> </a:t>
            </a: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וחיפה, </a:t>
            </a:r>
            <a:r>
              <a:rPr kumimoji="0" lang="he-IL" sz="800" b="0" i="0" u="none" strike="noStrike" kern="1200" cap="none" spc="0" normalizeH="0" baseline="0" noProof="0" dirty="0" err="1" smtClean="0">
                <a:ln>
                  <a:noFill/>
                </a:ln>
                <a:solidFill>
                  <a:srgbClr val="1F497D">
                    <a:lumMod val="75000"/>
                  </a:srgbClr>
                </a:solidFill>
                <a:effectLst/>
                <a:uLnTx/>
                <a:uFillTx/>
                <a:latin typeface="David" pitchFamily="34" charset="-79"/>
                <a:ea typeface="+mn-ea"/>
                <a:cs typeface="David" pitchFamily="34" charset="-79"/>
              </a:rPr>
              <a:t>תוכנית</a:t>
            </a: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 החומש, האגף לנוער בסיכון, משרד רוה"מ</a:t>
            </a:r>
            <a:endParaRPr kumimoji="0" lang="he-IL" sz="800" b="0" i="0" u="none" strike="noStrike" kern="1200" cap="none" spc="0" normalizeH="0" baseline="0" noProof="0" dirty="0">
              <a:ln>
                <a:noFill/>
              </a:ln>
              <a:solidFill>
                <a:srgbClr val="1F497D">
                  <a:lumMod val="75000"/>
                </a:srgbClr>
              </a:solidFill>
              <a:effectLst/>
              <a:uLnTx/>
              <a:uFillTx/>
              <a:latin typeface="Calibri"/>
              <a:ea typeface="+mn-ea"/>
              <a:cs typeface="Arial" panose="020B0604020202020204" pitchFamily="34" charset="0"/>
            </a:endParaRPr>
          </a:p>
        </p:txBody>
      </p:sp>
      <p:graphicFrame>
        <p:nvGraphicFramePr>
          <p:cNvPr id="18" name="תרשים 17"/>
          <p:cNvGraphicFramePr>
            <a:graphicFrameLocks/>
          </p:cNvGraphicFramePr>
          <p:nvPr>
            <p:extLst>
              <p:ext uri="{D42A27DB-BD31-4B8C-83A1-F6EECF244321}">
                <p14:modId xmlns:p14="http://schemas.microsoft.com/office/powerpoint/2010/main" val="4107179704"/>
              </p:ext>
            </p:extLst>
          </p:nvPr>
        </p:nvGraphicFramePr>
        <p:xfrm>
          <a:off x="1439532" y="1990323"/>
          <a:ext cx="7129039" cy="4320000"/>
        </p:xfrm>
        <a:graphic>
          <a:graphicData uri="http://schemas.openxmlformats.org/drawingml/2006/chart">
            <c:chart xmlns:c="http://schemas.openxmlformats.org/drawingml/2006/chart" xmlns:r="http://schemas.openxmlformats.org/officeDocument/2006/relationships" r:id="rId6"/>
          </a:graphicData>
        </a:graphic>
      </p:graphicFrame>
      <p:sp>
        <p:nvSpPr>
          <p:cNvPr id="3" name="הסבר חץ שמאלה 2"/>
          <p:cNvSpPr/>
          <p:nvPr/>
        </p:nvSpPr>
        <p:spPr>
          <a:xfrm>
            <a:off x="7997242" y="4006323"/>
            <a:ext cx="906295" cy="288000"/>
          </a:xfrm>
          <a:prstGeom prst="leftArrowCallout">
            <a:avLst>
              <a:gd name="adj1" fmla="val 18713"/>
              <a:gd name="adj2" fmla="val 33603"/>
              <a:gd name="adj3" fmla="val 37574"/>
              <a:gd name="adj4" fmla="val 78962"/>
            </a:avLst>
          </a:prstGeom>
          <a:solidFill>
            <a:srgbClr val="CC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0" tIns="0" rIns="0" bIns="0" numCol="1" spcCol="0" rtlCol="1" fromWordArt="0" anchor="ctr" anchorCtr="0" forceAA="0" compatLnSpc="1">
            <a:prstTxWarp prst="textNoShape">
              <a:avLst/>
            </a:prstTxWarp>
            <a:noAutofit/>
          </a:bodyPr>
          <a:lstStyle/>
          <a:p>
            <a:pPr lvl="0" algn="ctr">
              <a:lnSpc>
                <a:spcPts val="900"/>
              </a:lnSpc>
              <a:defRPr/>
            </a:pPr>
            <a:r>
              <a:rPr lang="he-IL" sz="1050" b="1" dirty="0">
                <a:solidFill>
                  <a:prstClr val="white"/>
                </a:solidFill>
                <a:latin typeface="David" panose="020E0502060401010101" pitchFamily="34" charset="-79"/>
                <a:cs typeface="David" panose="020E0502060401010101" pitchFamily="34" charset="-79"/>
              </a:rPr>
              <a:t>זכאים מיכולות חסם</a:t>
            </a:r>
          </a:p>
        </p:txBody>
      </p:sp>
      <p:sp>
        <p:nvSpPr>
          <p:cNvPr id="25" name="מלבן מעוגל 24"/>
          <p:cNvSpPr/>
          <p:nvPr/>
        </p:nvSpPr>
        <p:spPr>
          <a:xfrm>
            <a:off x="4023538" y="1185804"/>
            <a:ext cx="5004000" cy="684290"/>
          </a:xfrm>
          <a:prstGeom prst="roundRect">
            <a:avLst/>
          </a:prstGeom>
          <a:noFill/>
          <a:ln>
            <a:noFill/>
          </a:ln>
          <a:effectLst/>
        </p:spPr>
        <p:style>
          <a:lnRef idx="1">
            <a:schemeClr val="accent1"/>
          </a:lnRef>
          <a:fillRef idx="3">
            <a:schemeClr val="accent1"/>
          </a:fillRef>
          <a:effectRef idx="2">
            <a:schemeClr val="accent1"/>
          </a:effectRef>
          <a:fontRef idx="minor">
            <a:schemeClr val="lt1"/>
          </a:fontRef>
        </p:style>
        <p:txBody>
          <a:bodyPr lIns="36000" tIns="0" rIns="36000" bIns="0" rtlCol="1" anchor="ctr"/>
          <a:lstStyle/>
          <a:p>
            <a:pPr marL="171450" lvl="0" indent="-171450">
              <a:lnSpc>
                <a:spcPts val="1400"/>
              </a:lnSpc>
              <a:buFont typeface="Arial" panose="020B0604020202020204" pitchFamily="34" charset="0"/>
              <a:buChar char="•"/>
              <a:defRPr sz="1100" b="1" i="0" u="none" strike="noStrike" kern="1200" spc="0" baseline="0">
                <a:solidFill>
                  <a:prstClr val="white"/>
                </a:solidFill>
                <a:latin typeface="David" panose="020E0502060401010101" pitchFamily="34" charset="-79"/>
                <a:ea typeface="+mn-ea"/>
                <a:cs typeface="David" panose="020E0502060401010101" pitchFamily="34" charset="-79"/>
              </a:defRPr>
            </a:pPr>
            <a:r>
              <a:rPr lang="he-IL" sz="1400" b="1" u="sng" dirty="0">
                <a:solidFill>
                  <a:srgbClr val="4F81BD">
                    <a:lumMod val="50000"/>
                  </a:srgbClr>
                </a:solidFill>
                <a:latin typeface="David" panose="020E0502060401010101" pitchFamily="34" charset="-79"/>
                <a:cs typeface="David" panose="020E0502060401010101" pitchFamily="34" charset="-79"/>
              </a:rPr>
              <a:t>במקיף פקיעין </a:t>
            </a:r>
            <a:r>
              <a:rPr lang="he-IL" sz="1400" b="1" dirty="0">
                <a:solidFill>
                  <a:srgbClr val="4F81BD">
                    <a:lumMod val="50000"/>
                  </a:srgbClr>
                </a:solidFill>
                <a:latin typeface="David" panose="020E0502060401010101" pitchFamily="34" charset="-79"/>
                <a:cs typeface="David" panose="020E0502060401010101" pitchFamily="34" charset="-79"/>
              </a:rPr>
              <a:t>– מעל 90% זכאים לבגרות כבר 6 שנים ברציפות </a:t>
            </a:r>
            <a:endParaRPr lang="he-IL" sz="1400" b="1" dirty="0" smtClean="0">
              <a:solidFill>
                <a:srgbClr val="4F81BD">
                  <a:lumMod val="50000"/>
                </a:srgbClr>
              </a:solidFill>
              <a:latin typeface="David" panose="020E0502060401010101" pitchFamily="34" charset="-79"/>
              <a:cs typeface="David" panose="020E0502060401010101" pitchFamily="34" charset="-79"/>
            </a:endParaRPr>
          </a:p>
          <a:p>
            <a:pPr marL="171450" lvl="0" indent="-171450">
              <a:lnSpc>
                <a:spcPts val="1400"/>
              </a:lnSpc>
              <a:buFont typeface="Arial" panose="020B0604020202020204" pitchFamily="34" charset="0"/>
              <a:buChar char="•"/>
              <a:defRPr sz="1100" b="1" i="0" u="none" strike="noStrike" kern="1200" spc="0" baseline="0">
                <a:solidFill>
                  <a:prstClr val="white"/>
                </a:solidFill>
                <a:latin typeface="David" panose="020E0502060401010101" pitchFamily="34" charset="-79"/>
                <a:ea typeface="+mn-ea"/>
                <a:cs typeface="David" panose="020E0502060401010101" pitchFamily="34" charset="-79"/>
              </a:defRPr>
            </a:pPr>
            <a:r>
              <a:rPr kumimoji="0" lang="he-IL" sz="1400" b="1" i="0" u="sng" strike="noStrike" kern="1200" cap="none" spc="0" normalizeH="0" baseline="0" noProof="0" dirty="0" smtClean="0">
                <a:ln>
                  <a:noFill/>
                </a:ln>
                <a:solidFill>
                  <a:srgbClr val="C00000"/>
                </a:solidFill>
                <a:effectLst/>
                <a:uLnTx/>
                <a:uFillTx/>
                <a:latin typeface="David" panose="020E0502060401010101" pitchFamily="34" charset="-79"/>
                <a:cs typeface="David" panose="020E0502060401010101" pitchFamily="34" charset="-79"/>
              </a:rPr>
              <a:t>כ- 27%  </a:t>
            </a:r>
            <a:r>
              <a:rPr kumimoji="0" lang="he-IL" sz="1400" b="1" i="0" u="none" strike="noStrike" kern="1200" cap="none" spc="0" normalizeH="0" baseline="0" noProof="0" dirty="0" smtClean="0">
                <a:ln>
                  <a:noFill/>
                </a:ln>
                <a:solidFill>
                  <a:srgbClr val="C00000"/>
                </a:solidFill>
                <a:effectLst/>
                <a:uLnTx/>
                <a:uFillTx/>
                <a:latin typeface="David" panose="020E0502060401010101" pitchFamily="34" charset="-79"/>
                <a:cs typeface="David" panose="020E0502060401010101" pitchFamily="34" charset="-79"/>
              </a:rPr>
              <a:t>מהזכאות לבגרות בביה"ס – מיכולות סטארט</a:t>
            </a:r>
            <a:endParaRPr kumimoji="0" lang="he-IL" sz="1400" b="1" i="0" u="none" strike="noStrike" kern="1200" cap="none" spc="0" normalizeH="0" baseline="0" noProof="0" dirty="0">
              <a:ln>
                <a:noFill/>
              </a:ln>
              <a:solidFill>
                <a:srgbClr val="C00000"/>
              </a:solidFill>
              <a:effectLst/>
              <a:uLnTx/>
              <a:uFillTx/>
              <a:latin typeface="David" panose="020E0502060401010101" pitchFamily="34" charset="-79"/>
              <a:cs typeface="David" panose="020E0502060401010101" pitchFamily="34" charset="-79"/>
            </a:endParaRPr>
          </a:p>
        </p:txBody>
      </p:sp>
      <p:sp>
        <p:nvSpPr>
          <p:cNvPr id="29" name="מלבן 28"/>
          <p:cNvSpPr/>
          <p:nvPr/>
        </p:nvSpPr>
        <p:spPr>
          <a:xfrm rot="19259646">
            <a:off x="22283" y="1515139"/>
            <a:ext cx="1404000" cy="252000"/>
          </a:xfrm>
          <a:prstGeom prst="rect">
            <a:avLst/>
          </a:prstGeom>
          <a:solidFill>
            <a:srgbClr val="FF0000"/>
          </a:solidFill>
          <a:ln w="9525"/>
        </p:spPr>
        <p:style>
          <a:lnRef idx="2">
            <a:schemeClr val="accent2"/>
          </a:lnRef>
          <a:fillRef idx="1">
            <a:schemeClr val="lt1"/>
          </a:fillRef>
          <a:effectRef idx="0">
            <a:schemeClr val="accent2"/>
          </a:effectRef>
          <a:fontRef idx="minor">
            <a:schemeClr val="dk1"/>
          </a:fontRef>
        </p:style>
        <p:txBody>
          <a:bodyPr wrap="none" lIns="36000" tIns="36000" rIns="36000" bIns="36000" anchor="ctr" anchorCtr="0">
            <a:noAutofit/>
          </a:bodyPr>
          <a:lstStyle/>
          <a:p>
            <a:pPr marL="0" marR="0" lvl="0" indent="0" algn="ctr" defTabSz="914400" rtl="1" eaLnBrk="1" fontAlgn="auto" latinLnBrk="0" hangingPunct="1">
              <a:lnSpc>
                <a:spcPts val="1200"/>
              </a:lnSpc>
              <a:spcBef>
                <a:spcPts val="0"/>
              </a:spcBef>
              <a:spcAft>
                <a:spcPts val="0"/>
              </a:spcAft>
              <a:buClrTx/>
              <a:buSzTx/>
              <a:buFontTx/>
              <a:buNone/>
              <a:tabLst/>
              <a:defRPr/>
            </a:pPr>
            <a:r>
              <a:rPr kumimoji="0" lang="he-IL" sz="1050" b="1" i="0" u="none" strike="noStrike" kern="1200" cap="none" spc="0" normalizeH="0" baseline="0" noProof="0" dirty="0" err="1" smtClean="0">
                <a:ln>
                  <a:noFill/>
                </a:ln>
                <a:solidFill>
                  <a:prstClr val="white"/>
                </a:solidFill>
                <a:effectLst/>
                <a:uLnTx/>
                <a:uFillTx/>
                <a:latin typeface="David" panose="020E0502060401010101" pitchFamily="34" charset="-79"/>
                <a:ea typeface="+mn-ea"/>
                <a:cs typeface="David" panose="020E0502060401010101" pitchFamily="34" charset="-79"/>
              </a:rPr>
              <a:t>חמישון</a:t>
            </a:r>
            <a:r>
              <a:rPr kumimoji="0" lang="he-IL" sz="1050" b="1" i="0" u="none" strike="noStrike" kern="1200" cap="none" spc="0" normalizeH="0" baseline="0" noProof="0" dirty="0" smtClean="0">
                <a:ln>
                  <a:noFill/>
                </a:ln>
                <a:solidFill>
                  <a:prstClr val="white"/>
                </a:solidFill>
                <a:effectLst/>
                <a:uLnTx/>
                <a:uFillTx/>
                <a:latin typeface="David" panose="020E0502060401010101" pitchFamily="34" charset="-79"/>
                <a:ea typeface="+mn-ea"/>
                <a:cs typeface="David" panose="020E0502060401010101" pitchFamily="34" charset="-79"/>
              </a:rPr>
              <a:t> טיפוח – </a:t>
            </a:r>
            <a:r>
              <a:rPr kumimoji="0" lang="he-IL" sz="2000" b="1" i="0" u="none" strike="noStrike" kern="1200" cap="none" spc="0" normalizeH="0" baseline="0" noProof="0" dirty="0">
                <a:ln>
                  <a:noFill/>
                </a:ln>
                <a:solidFill>
                  <a:prstClr val="white"/>
                </a:solidFill>
                <a:effectLst/>
                <a:uLnTx/>
                <a:uFillTx/>
                <a:latin typeface="David" panose="020E0502060401010101" pitchFamily="34" charset="-79"/>
                <a:ea typeface="+mn-ea"/>
                <a:cs typeface="David" panose="020E0502060401010101" pitchFamily="34" charset="-79"/>
              </a:rPr>
              <a:t>4</a:t>
            </a:r>
          </a:p>
        </p:txBody>
      </p:sp>
      <p:sp>
        <p:nvSpPr>
          <p:cNvPr id="28" name="מלבן מעוגל 27"/>
          <p:cNvSpPr/>
          <p:nvPr/>
        </p:nvSpPr>
        <p:spPr>
          <a:xfrm>
            <a:off x="3402000" y="800744"/>
            <a:ext cx="2340000" cy="216000"/>
          </a:xfrm>
          <a:prstGeom prst="roundRect">
            <a:avLst/>
          </a:prstGeom>
          <a:solidFill>
            <a:srgbClr val="003300"/>
          </a:solidFill>
          <a:ln>
            <a:noFill/>
          </a:ln>
          <a:effectLst/>
        </p:spPr>
        <p:style>
          <a:lnRef idx="1">
            <a:schemeClr val="accent1"/>
          </a:lnRef>
          <a:fillRef idx="3">
            <a:schemeClr val="accent1"/>
          </a:fillRef>
          <a:effectRef idx="2">
            <a:schemeClr val="accent1"/>
          </a:effectRef>
          <a:fontRef idx="minor">
            <a:schemeClr val="lt1"/>
          </a:fontRef>
        </p:style>
        <p:txBody>
          <a:bodyPr lIns="36000" tIns="0" rIns="36000" bIns="0" rtlCol="1" anchor="ctr"/>
          <a:lstStyle/>
          <a:p>
            <a:pPr marL="0" marR="0" lvl="0" indent="0" algn="ctr" defTabSz="914400" rtl="1" eaLnBrk="1" fontAlgn="auto" latinLnBrk="0" hangingPunct="1">
              <a:lnSpc>
                <a:spcPct val="100000"/>
              </a:lnSpc>
              <a:spcBef>
                <a:spcPts val="0"/>
              </a:spcBef>
              <a:spcAft>
                <a:spcPts val="0"/>
              </a:spcAft>
              <a:buClr>
                <a:srgbClr val="000066"/>
              </a:buClr>
              <a:buSzPct val="150000"/>
              <a:buFontTx/>
              <a:buNone/>
              <a:tabLst/>
              <a:defRPr/>
            </a:pPr>
            <a:r>
              <a:rPr kumimoji="0" lang="he-IL" sz="1400" b="1" i="0" u="none" strike="noStrike" kern="1200" cap="none" spc="0" normalizeH="0" baseline="0" noProof="0" dirty="0" smtClean="0">
                <a:ln>
                  <a:noFill/>
                </a:ln>
                <a:solidFill>
                  <a:prstClr val="white"/>
                </a:solidFill>
                <a:effectLst/>
                <a:uLnTx/>
                <a:uFillTx/>
                <a:latin typeface="David" panose="020E0502060401010101" pitchFamily="34" charset="-79"/>
                <a:ea typeface="+mn-ea"/>
                <a:cs typeface="David" panose="020E0502060401010101" pitchFamily="34" charset="-79"/>
              </a:rPr>
              <a:t>יכולות בפריפריה 2017</a:t>
            </a:r>
            <a:endParaRPr kumimoji="0" lang="he-IL" sz="1400" b="1" i="0" u="none" strike="noStrike" kern="1200" cap="none" spc="0" normalizeH="0" baseline="0" noProof="0" dirty="0">
              <a:ln>
                <a:noFill/>
              </a:ln>
              <a:solidFill>
                <a:prstClr val="white"/>
              </a:solidFill>
              <a:effectLst/>
              <a:uLnTx/>
              <a:uFillTx/>
              <a:latin typeface="David" panose="020E0502060401010101" pitchFamily="34" charset="-79"/>
              <a:ea typeface="+mn-ea"/>
              <a:cs typeface="David" panose="020E0502060401010101" pitchFamily="34" charset="-79"/>
            </a:endParaRPr>
          </a:p>
        </p:txBody>
      </p:sp>
      <p:sp>
        <p:nvSpPr>
          <p:cNvPr id="31" name="TextBox 30"/>
          <p:cNvSpPr txBox="1"/>
          <p:nvPr/>
        </p:nvSpPr>
        <p:spPr>
          <a:xfrm>
            <a:off x="503726" y="512704"/>
            <a:ext cx="8136548" cy="261610"/>
          </a:xfrm>
          <a:prstGeom prst="rect">
            <a:avLst/>
          </a:prstGeom>
          <a:noFill/>
        </p:spPr>
        <p:txBody>
          <a:bodyPr wrap="square"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1100" i="0" u="none" strike="noStrike" kern="1200" cap="none" spc="0" normalizeH="0" baseline="0" noProof="0" dirty="0" smtClean="0">
                <a:ln>
                  <a:noFill/>
                </a:ln>
                <a:solidFill>
                  <a:schemeClr val="accent1">
                    <a:lumMod val="50000"/>
                  </a:schemeClr>
                </a:solidFill>
                <a:effectLst/>
                <a:uLnTx/>
                <a:uFillTx/>
                <a:latin typeface="David" pitchFamily="34" charset="-79"/>
                <a:ea typeface="+mn-ea"/>
                <a:cs typeface="David" pitchFamily="34" charset="-79"/>
              </a:rPr>
              <a:t>מחלקת החינוך פקיעין ושותפים </a:t>
            </a:r>
            <a:r>
              <a:rPr kumimoji="0" lang="he-IL" sz="1100" i="0" u="none" strike="noStrike" kern="1200" cap="none" spc="0" normalizeH="0" baseline="0" noProof="0" dirty="0" err="1" smtClean="0">
                <a:ln>
                  <a:noFill/>
                </a:ln>
                <a:solidFill>
                  <a:schemeClr val="accent1">
                    <a:lumMod val="50000"/>
                  </a:schemeClr>
                </a:solidFill>
                <a:effectLst/>
                <a:uLnTx/>
                <a:uFillTx/>
                <a:latin typeface="David" pitchFamily="34" charset="-79"/>
                <a:ea typeface="+mn-ea"/>
                <a:cs typeface="David" pitchFamily="34" charset="-79"/>
              </a:rPr>
              <a:t>פילנטרופים</a:t>
            </a:r>
            <a:endParaRPr kumimoji="0" lang="he-IL" sz="1000" i="0" u="none" strike="noStrike" kern="1200" cap="none" spc="0" normalizeH="0" baseline="0" noProof="0" dirty="0">
              <a:ln>
                <a:noFill/>
              </a:ln>
              <a:solidFill>
                <a:schemeClr val="accent1">
                  <a:lumMod val="50000"/>
                </a:schemeClr>
              </a:solidFill>
              <a:effectLst/>
              <a:uLnTx/>
              <a:uFillTx/>
              <a:latin typeface="David" pitchFamily="34" charset="-79"/>
              <a:ea typeface="+mn-ea"/>
              <a:cs typeface="David" pitchFamily="34" charset="-79"/>
            </a:endParaRPr>
          </a:p>
        </p:txBody>
      </p:sp>
      <p:sp>
        <p:nvSpPr>
          <p:cNvPr id="27" name="הסבר חץ ימינה 26"/>
          <p:cNvSpPr/>
          <p:nvPr/>
        </p:nvSpPr>
        <p:spPr>
          <a:xfrm>
            <a:off x="442958" y="4473144"/>
            <a:ext cx="1080000" cy="252000"/>
          </a:xfrm>
          <a:prstGeom prst="rightArrowCallout">
            <a:avLst>
              <a:gd name="adj1" fmla="val 27033"/>
              <a:gd name="adj2" fmla="val 43306"/>
              <a:gd name="adj3" fmla="val 92553"/>
              <a:gd name="adj4" fmla="val 69625"/>
            </a:avLst>
          </a:prstGeom>
          <a:solidFill>
            <a:srgbClr val="DDD9C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36000" rIns="0" bIns="36000"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1050" b="1" i="0" u="none" strike="noStrike" kern="1200" cap="none" spc="0" normalizeH="0" baseline="0" noProof="0" dirty="0" smtClean="0">
                <a:ln>
                  <a:noFill/>
                </a:ln>
                <a:solidFill>
                  <a:srgbClr val="1F497D">
                    <a:lumMod val="50000"/>
                  </a:srgbClr>
                </a:solidFill>
                <a:effectLst/>
                <a:uLnTx/>
                <a:uFillTx/>
                <a:latin typeface="David" panose="020E0502060401010101" pitchFamily="34" charset="-79"/>
                <a:ea typeface="+mn-ea"/>
                <a:cs typeface="David" panose="020E0502060401010101" pitchFamily="34" charset="-79"/>
              </a:rPr>
              <a:t>שאר </a:t>
            </a:r>
            <a:r>
              <a:rPr kumimoji="0" lang="he-IL" sz="1050" b="1" i="0" u="none" strike="noStrike" kern="1200" cap="none" spc="0" normalizeH="0" baseline="0" noProof="0" dirty="0">
                <a:ln>
                  <a:noFill/>
                </a:ln>
                <a:solidFill>
                  <a:srgbClr val="1F497D">
                    <a:lumMod val="50000"/>
                  </a:srgbClr>
                </a:solidFill>
                <a:effectLst/>
                <a:uLnTx/>
                <a:uFillTx/>
                <a:latin typeface="David" panose="020E0502060401010101" pitchFamily="34" charset="-79"/>
                <a:ea typeface="+mn-ea"/>
                <a:cs typeface="David" panose="020E0502060401010101" pitchFamily="34" charset="-79"/>
              </a:rPr>
              <a:t>הזכאים</a:t>
            </a:r>
          </a:p>
        </p:txBody>
      </p:sp>
      <p:sp>
        <p:nvSpPr>
          <p:cNvPr id="26" name="הסבר חץ ימינה 25"/>
          <p:cNvSpPr/>
          <p:nvPr/>
        </p:nvSpPr>
        <p:spPr>
          <a:xfrm>
            <a:off x="359532" y="3377787"/>
            <a:ext cx="1080000" cy="251985"/>
          </a:xfrm>
          <a:prstGeom prst="rightArrowCallout">
            <a:avLst>
              <a:gd name="adj1" fmla="val 19313"/>
              <a:gd name="adj2" fmla="val 31725"/>
              <a:gd name="adj3" fmla="val 67997"/>
              <a:gd name="adj4" fmla="val 77302"/>
            </a:avLst>
          </a:prstGeom>
          <a:solidFill>
            <a:srgbClr val="66003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0" tIns="0" rIns="0" bIns="0" numCol="1" spcCol="0" rtlCol="1" fromWordArt="0" anchor="ctr" anchorCtr="0" forceAA="0" compatLnSpc="1">
            <a:prstTxWarp prst="textNoShape">
              <a:avLst/>
            </a:prstTxWarp>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marR="0" lvl="0" indent="0" algn="ctr" defTabSz="914400" rtl="1" eaLnBrk="1" fontAlgn="auto" latinLnBrk="0" hangingPunct="1">
              <a:lnSpc>
                <a:spcPts val="900"/>
              </a:lnSpc>
              <a:spcBef>
                <a:spcPts val="0"/>
              </a:spcBef>
              <a:spcAft>
                <a:spcPts val="0"/>
              </a:spcAft>
              <a:buClrTx/>
              <a:buSzTx/>
              <a:buFontTx/>
              <a:buNone/>
              <a:tabLst/>
              <a:defRPr/>
            </a:pPr>
            <a:r>
              <a:rPr kumimoji="0" lang="he-IL" sz="1050" b="1" i="0" u="none" strike="noStrike" kern="1200" cap="none" spc="0" normalizeH="0" baseline="0" noProof="0" dirty="0">
                <a:ln>
                  <a:noFill/>
                </a:ln>
                <a:solidFill>
                  <a:srgbClr val="F8F200"/>
                </a:solidFill>
                <a:effectLst/>
                <a:uLnTx/>
                <a:uFillTx/>
                <a:latin typeface="David" panose="020E0502060401010101" pitchFamily="34" charset="-79"/>
                <a:ea typeface="+mn-ea"/>
                <a:cs typeface="David" panose="020E0502060401010101" pitchFamily="34" charset="-79"/>
              </a:rPr>
              <a:t>זכאים </a:t>
            </a:r>
            <a:r>
              <a:rPr kumimoji="0" lang="he-IL" sz="1050" b="1" i="0" u="none" strike="noStrike" kern="1200" cap="none" spc="0" normalizeH="0" baseline="0" noProof="0" dirty="0" smtClean="0">
                <a:ln>
                  <a:noFill/>
                </a:ln>
                <a:solidFill>
                  <a:srgbClr val="F8F200"/>
                </a:solidFill>
                <a:effectLst/>
                <a:uLnTx/>
                <a:uFillTx/>
                <a:latin typeface="David" panose="020E0502060401010101" pitchFamily="34" charset="-79"/>
                <a:ea typeface="+mn-ea"/>
                <a:cs typeface="David" panose="020E0502060401010101" pitchFamily="34" charset="-79"/>
              </a:rPr>
              <a:t>מיכולות סטארט</a:t>
            </a:r>
            <a:endParaRPr kumimoji="0" lang="he-IL" sz="1050" b="1" i="0" u="none" strike="noStrike" kern="1200" cap="none" spc="0" normalizeH="0" baseline="0" noProof="0" dirty="0">
              <a:ln>
                <a:noFill/>
              </a:ln>
              <a:solidFill>
                <a:srgbClr val="F8F200"/>
              </a:solidFill>
              <a:effectLst/>
              <a:uLnTx/>
              <a:uFillTx/>
              <a:latin typeface="David" panose="020E0502060401010101" pitchFamily="34" charset="-79"/>
              <a:ea typeface="+mn-ea"/>
              <a:cs typeface="David" panose="020E0502060401010101" pitchFamily="34" charset="-79"/>
            </a:endParaRPr>
          </a:p>
        </p:txBody>
      </p:sp>
      <p:sp>
        <p:nvSpPr>
          <p:cNvPr id="35" name="הסבר חץ ימינה 34"/>
          <p:cNvSpPr/>
          <p:nvPr/>
        </p:nvSpPr>
        <p:spPr>
          <a:xfrm>
            <a:off x="359532" y="2943734"/>
            <a:ext cx="1080000" cy="288000"/>
          </a:xfrm>
          <a:prstGeom prst="rightArrowCallout">
            <a:avLst>
              <a:gd name="adj1" fmla="val 19313"/>
              <a:gd name="adj2" fmla="val 31725"/>
              <a:gd name="adj3" fmla="val 67997"/>
              <a:gd name="adj4" fmla="val 77302"/>
            </a:avLst>
          </a:prstGeom>
          <a:noFill/>
          <a:ln w="6350" cmpd="sng">
            <a:solidFill>
              <a:srgbClr val="A5002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0" tIns="0" rIns="0" bIns="0" numCol="1" spcCol="0" rtlCol="1" fromWordArt="0" anchor="ctr" anchorCtr="0" forceAA="0" compatLnSpc="1">
            <a:prstTxWarp prst="textNoShape">
              <a:avLst/>
            </a:prstTxWarp>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marR="0" lvl="0" indent="0" algn="ctr" defTabSz="914400" rtl="1" eaLnBrk="1" fontAlgn="auto" latinLnBrk="0" hangingPunct="1">
              <a:lnSpc>
                <a:spcPts val="900"/>
              </a:lnSpc>
              <a:spcBef>
                <a:spcPts val="0"/>
              </a:spcBef>
              <a:spcAft>
                <a:spcPts val="0"/>
              </a:spcAft>
              <a:buClrTx/>
              <a:buSzTx/>
              <a:buFontTx/>
              <a:buNone/>
              <a:tabLst/>
              <a:defRPr/>
            </a:pPr>
            <a:r>
              <a:rPr kumimoji="0" lang="he-IL" sz="1050" b="1" i="0" u="none" strike="noStrike" kern="1200" cap="none" spc="0" normalizeH="0" baseline="0" noProof="0" dirty="0" smtClean="0">
                <a:ln>
                  <a:noFill/>
                </a:ln>
                <a:solidFill>
                  <a:schemeClr val="tx1"/>
                </a:solidFill>
                <a:effectLst/>
                <a:uLnTx/>
                <a:uFillTx/>
                <a:latin typeface="David" panose="020E0502060401010101" pitchFamily="34" charset="-79"/>
                <a:ea typeface="+mn-ea"/>
                <a:cs typeface="David" panose="020E0502060401010101" pitchFamily="34" charset="-79"/>
              </a:rPr>
              <a:t>זכאות </a:t>
            </a:r>
          </a:p>
          <a:p>
            <a:pPr marL="0" marR="0" lvl="0" indent="0" algn="ctr" defTabSz="914400" rtl="1" eaLnBrk="1" fontAlgn="auto" latinLnBrk="0" hangingPunct="1">
              <a:lnSpc>
                <a:spcPts val="900"/>
              </a:lnSpc>
              <a:spcBef>
                <a:spcPts val="0"/>
              </a:spcBef>
              <a:spcAft>
                <a:spcPts val="0"/>
              </a:spcAft>
              <a:buClrTx/>
              <a:buSzTx/>
              <a:buFontTx/>
              <a:buNone/>
              <a:tabLst/>
              <a:defRPr/>
            </a:pPr>
            <a:r>
              <a:rPr kumimoji="0" lang="he-IL" sz="1050" b="1" i="0" u="none" strike="noStrike" kern="1200" cap="none" spc="0" normalizeH="0" baseline="0" noProof="0" dirty="0" smtClean="0">
                <a:ln>
                  <a:noFill/>
                </a:ln>
                <a:solidFill>
                  <a:schemeClr val="tx1"/>
                </a:solidFill>
                <a:effectLst/>
                <a:uLnTx/>
                <a:uFillTx/>
                <a:latin typeface="David" panose="020E0502060401010101" pitchFamily="34" charset="-79"/>
                <a:ea typeface="+mn-ea"/>
                <a:cs typeface="David" panose="020E0502060401010101" pitchFamily="34" charset="-79"/>
              </a:rPr>
              <a:t>בית ספרית</a:t>
            </a:r>
            <a:endParaRPr kumimoji="0" lang="he-IL" sz="1050" b="1" i="0" u="none" strike="noStrike" kern="1200" cap="none" spc="0" normalizeH="0" baseline="0" noProof="0" dirty="0">
              <a:ln>
                <a:noFill/>
              </a:ln>
              <a:solidFill>
                <a:schemeClr val="tx1"/>
              </a:solidFill>
              <a:effectLst/>
              <a:uLnTx/>
              <a:uFillTx/>
              <a:latin typeface="David" panose="020E0502060401010101" pitchFamily="34" charset="-79"/>
              <a:ea typeface="+mn-ea"/>
              <a:cs typeface="David" panose="020E0502060401010101" pitchFamily="34" charset="-79"/>
            </a:endParaRPr>
          </a:p>
        </p:txBody>
      </p:sp>
      <p:sp>
        <p:nvSpPr>
          <p:cNvPr id="30" name="מלבן 29"/>
          <p:cNvSpPr/>
          <p:nvPr/>
        </p:nvSpPr>
        <p:spPr>
          <a:xfrm>
            <a:off x="3240000" y="6477889"/>
            <a:ext cx="2664000" cy="383182"/>
          </a:xfrm>
          <a:prstGeom prst="rect">
            <a:avLst/>
          </a:prstGeom>
        </p:spPr>
        <p:txBody>
          <a:bodyPr>
            <a:spAutoFit/>
          </a:bodyPr>
          <a:lstStyle/>
          <a:p>
            <a:pPr lvl="0" algn="ctr">
              <a:lnSpc>
                <a:spcPct val="90000"/>
              </a:lnSpc>
              <a:defRPr/>
            </a:pPr>
            <a:r>
              <a:rPr lang="he-IL" sz="1000" b="1" dirty="0">
                <a:solidFill>
                  <a:srgbClr val="003300">
                    <a:alpha val="58000"/>
                  </a:srgbClr>
                </a:solidFill>
                <a:latin typeface="David" pitchFamily="34" charset="-79"/>
                <a:cs typeface="David" pitchFamily="34" charset="-79"/>
                <a:sym typeface="Symbol" panose="05050102010706020507" pitchFamily="18" charset="2"/>
              </a:rPr>
              <a:t> </a:t>
            </a:r>
            <a:r>
              <a:rPr lang="he-IL" sz="1000" b="1" dirty="0">
                <a:solidFill>
                  <a:srgbClr val="003300">
                    <a:alpha val="58000"/>
                  </a:srgbClr>
                </a:solidFill>
                <a:latin typeface="David" pitchFamily="34" charset="-79"/>
                <a:cs typeface="David" pitchFamily="34" charset="-79"/>
              </a:rPr>
              <a:t>ביצוע:</a:t>
            </a:r>
            <a:r>
              <a:rPr lang="he-IL" sz="1000" dirty="0">
                <a:solidFill>
                  <a:srgbClr val="003300">
                    <a:alpha val="58000"/>
                  </a:srgbClr>
                </a:solidFill>
                <a:latin typeface="David" pitchFamily="34" charset="-79"/>
                <a:cs typeface="David" pitchFamily="34" charset="-79"/>
              </a:rPr>
              <a:t> צוותי למידה והנהלות בתי הספר המשתתפים</a:t>
            </a:r>
          </a:p>
          <a:p>
            <a:pPr lvl="0" algn="ctr">
              <a:lnSpc>
                <a:spcPct val="90000"/>
              </a:lnSpc>
              <a:spcAft>
                <a:spcPts val="300"/>
              </a:spcAft>
              <a:defRPr/>
            </a:pPr>
            <a:r>
              <a:rPr lang="he-IL" sz="1000" b="1" dirty="0">
                <a:solidFill>
                  <a:srgbClr val="003300">
                    <a:alpha val="58000"/>
                  </a:srgbClr>
                </a:solidFill>
                <a:latin typeface="David" pitchFamily="34" charset="-79"/>
                <a:cs typeface="David" pitchFamily="34" charset="-79"/>
                <a:sym typeface="Symbol" panose="05050102010706020507" pitchFamily="18" charset="2"/>
              </a:rPr>
              <a:t> </a:t>
            </a:r>
            <a:r>
              <a:rPr lang="he-IL" sz="1000" b="1" dirty="0" smtClean="0">
                <a:solidFill>
                  <a:srgbClr val="003300">
                    <a:alpha val="58000"/>
                  </a:srgbClr>
                </a:solidFill>
                <a:latin typeface="David" pitchFamily="34" charset="-79"/>
                <a:cs typeface="David" pitchFamily="34" charset="-79"/>
                <a:sym typeface="Symbol" panose="05050102010706020507" pitchFamily="18" charset="2"/>
              </a:rPr>
              <a:t>הכשרה, </a:t>
            </a:r>
            <a:r>
              <a:rPr lang="he-IL" sz="1000" b="1" dirty="0" smtClean="0">
                <a:solidFill>
                  <a:srgbClr val="003300">
                    <a:alpha val="58000"/>
                  </a:srgbClr>
                </a:solidFill>
                <a:latin typeface="David" pitchFamily="34" charset="-79"/>
                <a:cs typeface="David" pitchFamily="34" charset="-79"/>
              </a:rPr>
              <a:t>הנחיה, פדגוגיה </a:t>
            </a:r>
            <a:r>
              <a:rPr lang="he-IL" sz="1000" b="1" dirty="0">
                <a:solidFill>
                  <a:srgbClr val="003300">
                    <a:alpha val="58000"/>
                  </a:srgbClr>
                </a:solidFill>
                <a:latin typeface="David" pitchFamily="34" charset="-79"/>
                <a:cs typeface="David" pitchFamily="34" charset="-79"/>
              </a:rPr>
              <a:t>ושיטה </a:t>
            </a:r>
            <a:r>
              <a:rPr lang="he-IL" sz="1000" dirty="0">
                <a:solidFill>
                  <a:srgbClr val="003300">
                    <a:alpha val="58000"/>
                  </a:srgbClr>
                </a:solidFill>
                <a:latin typeface="David" pitchFamily="34" charset="-79"/>
                <a:cs typeface="David" pitchFamily="34" charset="-79"/>
              </a:rPr>
              <a:t>– יכולות</a:t>
            </a:r>
          </a:p>
        </p:txBody>
      </p:sp>
    </p:spTree>
    <p:extLst>
      <p:ext uri="{BB962C8B-B14F-4D97-AF65-F5344CB8AC3E}">
        <p14:creationId xmlns:p14="http://schemas.microsoft.com/office/powerpoint/2010/main" val="425532921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18">
                                            <p:graphicEl>
                                              <a:chart seriesIdx="-3" categoryIdx="-3" bldStep="gridLegend"/>
                                            </p:graphicEl>
                                          </p:spTgt>
                                        </p:tgtEl>
                                        <p:attrNameLst>
                                          <p:attrName>style.visibility</p:attrName>
                                        </p:attrNameLst>
                                      </p:cBhvr>
                                      <p:to>
                                        <p:strVal val="visible"/>
                                      </p:to>
                                    </p:set>
                                    <p:animEffect transition="in" filter="fade">
                                      <p:cBhvr>
                                        <p:cTn id="13" dur="1000"/>
                                        <p:tgtEl>
                                          <p:spTgt spid="18">
                                            <p:graphicEl>
                                              <a:chart seriesIdx="-3" categoryIdx="-3" bldStep="gridLegend"/>
                                            </p:graphicEl>
                                          </p:spTgt>
                                        </p:tgtEl>
                                      </p:cBhvr>
                                    </p:animEffect>
                                    <p:anim calcmode="lin" valueType="num">
                                      <p:cBhvr>
                                        <p:cTn id="14" dur="1000" fill="hold"/>
                                        <p:tgtEl>
                                          <p:spTgt spid="18">
                                            <p:graphicEl>
                                              <a:chart seriesIdx="-3" categoryIdx="-3" bldStep="gridLegend"/>
                                            </p:graphicEl>
                                          </p:spTgt>
                                        </p:tgtEl>
                                        <p:attrNameLst>
                                          <p:attrName>ppt_x</p:attrName>
                                        </p:attrNameLst>
                                      </p:cBhvr>
                                      <p:tavLst>
                                        <p:tav tm="0">
                                          <p:val>
                                            <p:strVal val="#ppt_x"/>
                                          </p:val>
                                        </p:tav>
                                        <p:tav tm="100000">
                                          <p:val>
                                            <p:strVal val="#ppt_x"/>
                                          </p:val>
                                        </p:tav>
                                      </p:tavLst>
                                    </p:anim>
                                    <p:anim calcmode="lin" valueType="num">
                                      <p:cBhvr>
                                        <p:cTn id="15" dur="1000" fill="hold"/>
                                        <p:tgtEl>
                                          <p:spTgt spid="18">
                                            <p:graphicEl>
                                              <a:chart seriesIdx="-3" categoryIdx="-3" bldStep="gridLegend"/>
                                            </p:graphic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7" presetClass="entr" presetSubtype="0" fill="hold" grpId="0" nodeType="afterEffect">
                                  <p:stCondLst>
                                    <p:cond delay="0"/>
                                  </p:stCondLst>
                                  <p:childTnLst>
                                    <p:set>
                                      <p:cBhvr>
                                        <p:cTn id="18" dur="1" fill="hold">
                                          <p:stCondLst>
                                            <p:cond delay="0"/>
                                          </p:stCondLst>
                                        </p:cTn>
                                        <p:tgtEl>
                                          <p:spTgt spid="18">
                                            <p:graphicEl>
                                              <a:chart seriesIdx="0" categoryIdx="-4" bldStep="series"/>
                                            </p:graphicEl>
                                          </p:spTgt>
                                        </p:tgtEl>
                                        <p:attrNameLst>
                                          <p:attrName>style.visibility</p:attrName>
                                        </p:attrNameLst>
                                      </p:cBhvr>
                                      <p:to>
                                        <p:strVal val="visible"/>
                                      </p:to>
                                    </p:set>
                                    <p:animEffect transition="in" filter="fade">
                                      <p:cBhvr>
                                        <p:cTn id="19" dur="1000"/>
                                        <p:tgtEl>
                                          <p:spTgt spid="18">
                                            <p:graphicEl>
                                              <a:chart seriesIdx="0" categoryIdx="-4" bldStep="series"/>
                                            </p:graphicEl>
                                          </p:spTgt>
                                        </p:tgtEl>
                                      </p:cBhvr>
                                    </p:animEffect>
                                    <p:anim calcmode="lin" valueType="num">
                                      <p:cBhvr>
                                        <p:cTn id="20" dur="1000" fill="hold"/>
                                        <p:tgtEl>
                                          <p:spTgt spid="18">
                                            <p:graphicEl>
                                              <a:chart seriesIdx="0" categoryIdx="-4" bldStep="series"/>
                                            </p:graphicEl>
                                          </p:spTgt>
                                        </p:tgtEl>
                                        <p:attrNameLst>
                                          <p:attrName>ppt_x</p:attrName>
                                        </p:attrNameLst>
                                      </p:cBhvr>
                                      <p:tavLst>
                                        <p:tav tm="0">
                                          <p:val>
                                            <p:strVal val="#ppt_x"/>
                                          </p:val>
                                        </p:tav>
                                        <p:tav tm="100000">
                                          <p:val>
                                            <p:strVal val="#ppt_x"/>
                                          </p:val>
                                        </p:tav>
                                      </p:tavLst>
                                    </p:anim>
                                    <p:anim calcmode="lin" valueType="num">
                                      <p:cBhvr>
                                        <p:cTn id="21" dur="1000" fill="hold"/>
                                        <p:tgtEl>
                                          <p:spTgt spid="18">
                                            <p:graphicEl>
                                              <a:chart seriesIdx="0" categoryIdx="-4" bldStep="series"/>
                                            </p:graphic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7" presetClass="entr" presetSubtype="0" fill="hold" grpId="0" nodeType="afterEffect">
                                  <p:stCondLst>
                                    <p:cond delay="0"/>
                                  </p:stCondLst>
                                  <p:childTnLst>
                                    <p:set>
                                      <p:cBhvr>
                                        <p:cTn id="24" dur="1" fill="hold">
                                          <p:stCondLst>
                                            <p:cond delay="0"/>
                                          </p:stCondLst>
                                        </p:cTn>
                                        <p:tgtEl>
                                          <p:spTgt spid="18">
                                            <p:graphicEl>
                                              <a:chart seriesIdx="1" categoryIdx="-4" bldStep="series"/>
                                            </p:graphicEl>
                                          </p:spTgt>
                                        </p:tgtEl>
                                        <p:attrNameLst>
                                          <p:attrName>style.visibility</p:attrName>
                                        </p:attrNameLst>
                                      </p:cBhvr>
                                      <p:to>
                                        <p:strVal val="visible"/>
                                      </p:to>
                                    </p:set>
                                    <p:animEffect transition="in" filter="fade">
                                      <p:cBhvr>
                                        <p:cTn id="25" dur="1000"/>
                                        <p:tgtEl>
                                          <p:spTgt spid="18">
                                            <p:graphicEl>
                                              <a:chart seriesIdx="1" categoryIdx="-4" bldStep="series"/>
                                            </p:graphicEl>
                                          </p:spTgt>
                                        </p:tgtEl>
                                      </p:cBhvr>
                                    </p:animEffect>
                                    <p:anim calcmode="lin" valueType="num">
                                      <p:cBhvr>
                                        <p:cTn id="26" dur="1000" fill="hold"/>
                                        <p:tgtEl>
                                          <p:spTgt spid="18">
                                            <p:graphicEl>
                                              <a:chart seriesIdx="1" categoryIdx="-4" bldStep="series"/>
                                            </p:graphicEl>
                                          </p:spTgt>
                                        </p:tgtEl>
                                        <p:attrNameLst>
                                          <p:attrName>ppt_x</p:attrName>
                                        </p:attrNameLst>
                                      </p:cBhvr>
                                      <p:tavLst>
                                        <p:tav tm="0">
                                          <p:val>
                                            <p:strVal val="#ppt_x"/>
                                          </p:val>
                                        </p:tav>
                                        <p:tav tm="100000">
                                          <p:val>
                                            <p:strVal val="#ppt_x"/>
                                          </p:val>
                                        </p:tav>
                                      </p:tavLst>
                                    </p:anim>
                                    <p:anim calcmode="lin" valueType="num">
                                      <p:cBhvr>
                                        <p:cTn id="27" dur="1000" fill="hold"/>
                                        <p:tgtEl>
                                          <p:spTgt spid="18">
                                            <p:graphicEl>
                                              <a:chart seriesIdx="1" categoryIdx="-4" bldStep="series"/>
                                            </p:graphicEl>
                                          </p:spTgt>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7" presetClass="entr" presetSubtype="0" fill="hold" grpId="0" nodeType="afterEffect">
                                  <p:stCondLst>
                                    <p:cond delay="0"/>
                                  </p:stCondLst>
                                  <p:childTnLst>
                                    <p:set>
                                      <p:cBhvr>
                                        <p:cTn id="30" dur="1" fill="hold">
                                          <p:stCondLst>
                                            <p:cond delay="0"/>
                                          </p:stCondLst>
                                        </p:cTn>
                                        <p:tgtEl>
                                          <p:spTgt spid="18">
                                            <p:graphicEl>
                                              <a:chart seriesIdx="2" categoryIdx="-4" bldStep="series"/>
                                            </p:graphicEl>
                                          </p:spTgt>
                                        </p:tgtEl>
                                        <p:attrNameLst>
                                          <p:attrName>style.visibility</p:attrName>
                                        </p:attrNameLst>
                                      </p:cBhvr>
                                      <p:to>
                                        <p:strVal val="visible"/>
                                      </p:to>
                                    </p:set>
                                    <p:animEffect transition="in" filter="fade">
                                      <p:cBhvr>
                                        <p:cTn id="31" dur="1000"/>
                                        <p:tgtEl>
                                          <p:spTgt spid="18">
                                            <p:graphicEl>
                                              <a:chart seriesIdx="2" categoryIdx="-4" bldStep="series"/>
                                            </p:graphicEl>
                                          </p:spTgt>
                                        </p:tgtEl>
                                      </p:cBhvr>
                                    </p:animEffect>
                                    <p:anim calcmode="lin" valueType="num">
                                      <p:cBhvr>
                                        <p:cTn id="32" dur="1000" fill="hold"/>
                                        <p:tgtEl>
                                          <p:spTgt spid="18">
                                            <p:graphicEl>
                                              <a:chart seriesIdx="2" categoryIdx="-4" bldStep="series"/>
                                            </p:graphicEl>
                                          </p:spTgt>
                                        </p:tgtEl>
                                        <p:attrNameLst>
                                          <p:attrName>ppt_x</p:attrName>
                                        </p:attrNameLst>
                                      </p:cBhvr>
                                      <p:tavLst>
                                        <p:tav tm="0">
                                          <p:val>
                                            <p:strVal val="#ppt_x"/>
                                          </p:val>
                                        </p:tav>
                                        <p:tav tm="100000">
                                          <p:val>
                                            <p:strVal val="#ppt_x"/>
                                          </p:val>
                                        </p:tav>
                                      </p:tavLst>
                                    </p:anim>
                                    <p:anim calcmode="lin" valueType="num">
                                      <p:cBhvr>
                                        <p:cTn id="33" dur="1000" fill="hold"/>
                                        <p:tgtEl>
                                          <p:spTgt spid="18">
                                            <p:graphicEl>
                                              <a:chart seriesIdx="2" categoryIdx="-4" bldStep="series"/>
                                            </p:graphicEl>
                                          </p:spTgt>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7" presetClass="entr" presetSubtype="0" fill="hold" grpId="0" nodeType="afterEffect">
                                  <p:stCondLst>
                                    <p:cond delay="0"/>
                                  </p:stCondLst>
                                  <p:childTnLst>
                                    <p:set>
                                      <p:cBhvr>
                                        <p:cTn id="36" dur="1" fill="hold">
                                          <p:stCondLst>
                                            <p:cond delay="0"/>
                                          </p:stCondLst>
                                        </p:cTn>
                                        <p:tgtEl>
                                          <p:spTgt spid="18">
                                            <p:graphicEl>
                                              <a:chart seriesIdx="3" categoryIdx="-4" bldStep="series"/>
                                            </p:graphicEl>
                                          </p:spTgt>
                                        </p:tgtEl>
                                        <p:attrNameLst>
                                          <p:attrName>style.visibility</p:attrName>
                                        </p:attrNameLst>
                                      </p:cBhvr>
                                      <p:to>
                                        <p:strVal val="visible"/>
                                      </p:to>
                                    </p:set>
                                    <p:animEffect transition="in" filter="fade">
                                      <p:cBhvr>
                                        <p:cTn id="37" dur="1000"/>
                                        <p:tgtEl>
                                          <p:spTgt spid="18">
                                            <p:graphicEl>
                                              <a:chart seriesIdx="3" categoryIdx="-4" bldStep="series"/>
                                            </p:graphicEl>
                                          </p:spTgt>
                                        </p:tgtEl>
                                      </p:cBhvr>
                                    </p:animEffect>
                                    <p:anim calcmode="lin" valueType="num">
                                      <p:cBhvr>
                                        <p:cTn id="38" dur="1000" fill="hold"/>
                                        <p:tgtEl>
                                          <p:spTgt spid="18">
                                            <p:graphicEl>
                                              <a:chart seriesIdx="3" categoryIdx="-4" bldStep="series"/>
                                            </p:graphicEl>
                                          </p:spTgt>
                                        </p:tgtEl>
                                        <p:attrNameLst>
                                          <p:attrName>ppt_x</p:attrName>
                                        </p:attrNameLst>
                                      </p:cBhvr>
                                      <p:tavLst>
                                        <p:tav tm="0">
                                          <p:val>
                                            <p:strVal val="#ppt_x"/>
                                          </p:val>
                                        </p:tav>
                                        <p:tav tm="100000">
                                          <p:val>
                                            <p:strVal val="#ppt_x"/>
                                          </p:val>
                                        </p:tav>
                                      </p:tavLst>
                                    </p:anim>
                                    <p:anim calcmode="lin" valueType="num">
                                      <p:cBhvr>
                                        <p:cTn id="39" dur="1000" fill="hold"/>
                                        <p:tgtEl>
                                          <p:spTgt spid="18">
                                            <p:graphicEl>
                                              <a:chart seriesIdx="3" categoryIdx="-4" bldStep="series"/>
                                            </p:graphicEl>
                                          </p:spTgt>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7" presetClass="entr" presetSubtype="0" fill="hold" grpId="0" nodeType="afterEffect">
                                  <p:stCondLst>
                                    <p:cond delay="0"/>
                                  </p:stCondLst>
                                  <p:childTnLst>
                                    <p:set>
                                      <p:cBhvr>
                                        <p:cTn id="42" dur="1" fill="hold">
                                          <p:stCondLst>
                                            <p:cond delay="0"/>
                                          </p:stCondLst>
                                        </p:cTn>
                                        <p:tgtEl>
                                          <p:spTgt spid="18">
                                            <p:graphicEl>
                                              <a:chart seriesIdx="4" categoryIdx="-4" bldStep="series"/>
                                            </p:graphicEl>
                                          </p:spTgt>
                                        </p:tgtEl>
                                        <p:attrNameLst>
                                          <p:attrName>style.visibility</p:attrName>
                                        </p:attrNameLst>
                                      </p:cBhvr>
                                      <p:to>
                                        <p:strVal val="visible"/>
                                      </p:to>
                                    </p:set>
                                    <p:animEffect transition="in" filter="fade">
                                      <p:cBhvr>
                                        <p:cTn id="43" dur="1000"/>
                                        <p:tgtEl>
                                          <p:spTgt spid="18">
                                            <p:graphicEl>
                                              <a:chart seriesIdx="4" categoryIdx="-4" bldStep="series"/>
                                            </p:graphicEl>
                                          </p:spTgt>
                                        </p:tgtEl>
                                      </p:cBhvr>
                                    </p:animEffect>
                                    <p:anim calcmode="lin" valueType="num">
                                      <p:cBhvr>
                                        <p:cTn id="44" dur="1000" fill="hold"/>
                                        <p:tgtEl>
                                          <p:spTgt spid="18">
                                            <p:graphicEl>
                                              <a:chart seriesIdx="4" categoryIdx="-4" bldStep="series"/>
                                            </p:graphicEl>
                                          </p:spTgt>
                                        </p:tgtEl>
                                        <p:attrNameLst>
                                          <p:attrName>ppt_x</p:attrName>
                                        </p:attrNameLst>
                                      </p:cBhvr>
                                      <p:tavLst>
                                        <p:tav tm="0">
                                          <p:val>
                                            <p:strVal val="#ppt_x"/>
                                          </p:val>
                                        </p:tav>
                                        <p:tav tm="100000">
                                          <p:val>
                                            <p:strVal val="#ppt_x"/>
                                          </p:val>
                                        </p:tav>
                                      </p:tavLst>
                                    </p:anim>
                                    <p:anim calcmode="lin" valueType="num">
                                      <p:cBhvr>
                                        <p:cTn id="45" dur="1000" fill="hold"/>
                                        <p:tgtEl>
                                          <p:spTgt spid="18">
                                            <p:graphicEl>
                                              <a:chart seriesIdx="4" categoryIdx="-4" bldStep="series"/>
                                            </p:graphicEl>
                                          </p:spTgt>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7" presetClass="entr" presetSubtype="0" fill="hold" grpId="0" nodeType="afterEffect">
                                  <p:stCondLst>
                                    <p:cond delay="0"/>
                                  </p:stCondLst>
                                  <p:childTnLst>
                                    <p:set>
                                      <p:cBhvr>
                                        <p:cTn id="48" dur="1" fill="hold">
                                          <p:stCondLst>
                                            <p:cond delay="0"/>
                                          </p:stCondLst>
                                        </p:cTn>
                                        <p:tgtEl>
                                          <p:spTgt spid="18">
                                            <p:graphicEl>
                                              <a:chart seriesIdx="5" categoryIdx="-4" bldStep="series"/>
                                            </p:graphicEl>
                                          </p:spTgt>
                                        </p:tgtEl>
                                        <p:attrNameLst>
                                          <p:attrName>style.visibility</p:attrName>
                                        </p:attrNameLst>
                                      </p:cBhvr>
                                      <p:to>
                                        <p:strVal val="visible"/>
                                      </p:to>
                                    </p:set>
                                    <p:animEffect transition="in" filter="fade">
                                      <p:cBhvr>
                                        <p:cTn id="49" dur="1000"/>
                                        <p:tgtEl>
                                          <p:spTgt spid="18">
                                            <p:graphicEl>
                                              <a:chart seriesIdx="5" categoryIdx="-4" bldStep="series"/>
                                            </p:graphicEl>
                                          </p:spTgt>
                                        </p:tgtEl>
                                      </p:cBhvr>
                                    </p:animEffect>
                                    <p:anim calcmode="lin" valueType="num">
                                      <p:cBhvr>
                                        <p:cTn id="50" dur="1000" fill="hold"/>
                                        <p:tgtEl>
                                          <p:spTgt spid="18">
                                            <p:graphicEl>
                                              <a:chart seriesIdx="5" categoryIdx="-4" bldStep="series"/>
                                            </p:graphicEl>
                                          </p:spTgt>
                                        </p:tgtEl>
                                        <p:attrNameLst>
                                          <p:attrName>ppt_x</p:attrName>
                                        </p:attrNameLst>
                                      </p:cBhvr>
                                      <p:tavLst>
                                        <p:tav tm="0">
                                          <p:val>
                                            <p:strVal val="#ppt_x"/>
                                          </p:val>
                                        </p:tav>
                                        <p:tav tm="100000">
                                          <p:val>
                                            <p:strVal val="#ppt_x"/>
                                          </p:val>
                                        </p:tav>
                                      </p:tavLst>
                                    </p:anim>
                                    <p:anim calcmode="lin" valueType="num">
                                      <p:cBhvr>
                                        <p:cTn id="51" dur="1000" fill="hold"/>
                                        <p:tgtEl>
                                          <p:spTgt spid="18">
                                            <p:graphicEl>
                                              <a:chart seriesIdx="5" categoryIdx="-4" bldStep="series"/>
                                            </p:graphicEl>
                                          </p:spTgt>
                                        </p:tgtEl>
                                        <p:attrNameLst>
                                          <p:attrName>ppt_y</p:attrName>
                                        </p:attrNameLst>
                                      </p:cBhvr>
                                      <p:tavLst>
                                        <p:tav tm="0">
                                          <p:val>
                                            <p:strVal val="#ppt_y-.1"/>
                                          </p:val>
                                        </p:tav>
                                        <p:tav tm="100000">
                                          <p:val>
                                            <p:strVal val="#ppt_y"/>
                                          </p:val>
                                        </p:tav>
                                      </p:tavLst>
                                    </p:anim>
                                  </p:childTnLst>
                                </p:cTn>
                              </p:par>
                            </p:childTnLst>
                          </p:cTn>
                        </p:par>
                        <p:par>
                          <p:cTn id="52" fill="hold">
                            <p:stCondLst>
                              <p:cond delay="9000"/>
                            </p:stCondLst>
                            <p:childTnLst>
                              <p:par>
                                <p:cTn id="53" presetID="47" presetClass="entr" presetSubtype="0"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fade">
                                      <p:cBhvr>
                                        <p:cTn id="55" dur="1000"/>
                                        <p:tgtEl>
                                          <p:spTgt spid="26"/>
                                        </p:tgtEl>
                                      </p:cBhvr>
                                    </p:animEffect>
                                    <p:anim calcmode="lin" valueType="num">
                                      <p:cBhvr>
                                        <p:cTn id="56" dur="1000" fill="hold"/>
                                        <p:tgtEl>
                                          <p:spTgt spid="26"/>
                                        </p:tgtEl>
                                        <p:attrNameLst>
                                          <p:attrName>ppt_x</p:attrName>
                                        </p:attrNameLst>
                                      </p:cBhvr>
                                      <p:tavLst>
                                        <p:tav tm="0">
                                          <p:val>
                                            <p:strVal val="#ppt_x"/>
                                          </p:val>
                                        </p:tav>
                                        <p:tav tm="100000">
                                          <p:val>
                                            <p:strVal val="#ppt_x"/>
                                          </p:val>
                                        </p:tav>
                                      </p:tavLst>
                                    </p:anim>
                                    <p:anim calcmode="lin" valueType="num">
                                      <p:cBhvr>
                                        <p:cTn id="57" dur="1000" fill="hold"/>
                                        <p:tgtEl>
                                          <p:spTgt spid="26"/>
                                        </p:tgtEl>
                                        <p:attrNameLst>
                                          <p:attrName>ppt_y</p:attrName>
                                        </p:attrNameLst>
                                      </p:cBhvr>
                                      <p:tavLst>
                                        <p:tav tm="0">
                                          <p:val>
                                            <p:strVal val="#ppt_y-.1"/>
                                          </p:val>
                                        </p:tav>
                                        <p:tav tm="100000">
                                          <p:val>
                                            <p:strVal val="#ppt_y"/>
                                          </p:val>
                                        </p:tav>
                                      </p:tavLst>
                                    </p:anim>
                                  </p:childTnLst>
                                </p:cTn>
                              </p:par>
                            </p:childTnLst>
                          </p:cTn>
                        </p:par>
                        <p:par>
                          <p:cTn id="58" fill="hold">
                            <p:stCondLst>
                              <p:cond delay="10000"/>
                            </p:stCondLst>
                            <p:childTnLst>
                              <p:par>
                                <p:cTn id="59" presetID="47" presetClass="entr" presetSubtype="0"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fade">
                                      <p:cBhvr>
                                        <p:cTn id="61" dur="1000"/>
                                        <p:tgtEl>
                                          <p:spTgt spid="27"/>
                                        </p:tgtEl>
                                      </p:cBhvr>
                                    </p:animEffect>
                                    <p:anim calcmode="lin" valueType="num">
                                      <p:cBhvr>
                                        <p:cTn id="62" dur="1000" fill="hold"/>
                                        <p:tgtEl>
                                          <p:spTgt spid="27"/>
                                        </p:tgtEl>
                                        <p:attrNameLst>
                                          <p:attrName>ppt_x</p:attrName>
                                        </p:attrNameLst>
                                      </p:cBhvr>
                                      <p:tavLst>
                                        <p:tav tm="0">
                                          <p:val>
                                            <p:strVal val="#ppt_x"/>
                                          </p:val>
                                        </p:tav>
                                        <p:tav tm="100000">
                                          <p:val>
                                            <p:strVal val="#ppt_x"/>
                                          </p:val>
                                        </p:tav>
                                      </p:tavLst>
                                    </p:anim>
                                    <p:anim calcmode="lin" valueType="num">
                                      <p:cBhvr>
                                        <p:cTn id="63" dur="1000" fill="hold"/>
                                        <p:tgtEl>
                                          <p:spTgt spid="27"/>
                                        </p:tgtEl>
                                        <p:attrNameLst>
                                          <p:attrName>ppt_y</p:attrName>
                                        </p:attrNameLst>
                                      </p:cBhvr>
                                      <p:tavLst>
                                        <p:tav tm="0">
                                          <p:val>
                                            <p:strVal val="#ppt_y-.1"/>
                                          </p:val>
                                        </p:tav>
                                        <p:tav tm="100000">
                                          <p:val>
                                            <p:strVal val="#ppt_y"/>
                                          </p:val>
                                        </p:tav>
                                      </p:tavLst>
                                    </p:anim>
                                  </p:childTnLst>
                                </p:cTn>
                              </p:par>
                            </p:childTnLst>
                          </p:cTn>
                        </p:par>
                        <p:par>
                          <p:cTn id="64" fill="hold">
                            <p:stCondLst>
                              <p:cond delay="11000"/>
                            </p:stCondLst>
                            <p:childTnLst>
                              <p:par>
                                <p:cTn id="65" presetID="47" presetClass="entr" presetSubtype="0" fill="hold" grpId="0" nodeType="afterEffect">
                                  <p:stCondLst>
                                    <p:cond delay="0"/>
                                  </p:stCondLst>
                                  <p:childTnLst>
                                    <p:set>
                                      <p:cBhvr>
                                        <p:cTn id="66" dur="1" fill="hold">
                                          <p:stCondLst>
                                            <p:cond delay="0"/>
                                          </p:stCondLst>
                                        </p:cTn>
                                        <p:tgtEl>
                                          <p:spTgt spid="3"/>
                                        </p:tgtEl>
                                        <p:attrNameLst>
                                          <p:attrName>style.visibility</p:attrName>
                                        </p:attrNameLst>
                                      </p:cBhvr>
                                      <p:to>
                                        <p:strVal val="visible"/>
                                      </p:to>
                                    </p:set>
                                    <p:animEffect transition="in" filter="fade">
                                      <p:cBhvr>
                                        <p:cTn id="67" dur="1000"/>
                                        <p:tgtEl>
                                          <p:spTgt spid="3"/>
                                        </p:tgtEl>
                                      </p:cBhvr>
                                    </p:animEffect>
                                    <p:anim calcmode="lin" valueType="num">
                                      <p:cBhvr>
                                        <p:cTn id="68" dur="1000" fill="hold"/>
                                        <p:tgtEl>
                                          <p:spTgt spid="3"/>
                                        </p:tgtEl>
                                        <p:attrNameLst>
                                          <p:attrName>ppt_x</p:attrName>
                                        </p:attrNameLst>
                                      </p:cBhvr>
                                      <p:tavLst>
                                        <p:tav tm="0">
                                          <p:val>
                                            <p:strVal val="#ppt_x"/>
                                          </p:val>
                                        </p:tav>
                                        <p:tav tm="100000">
                                          <p:val>
                                            <p:strVal val="#ppt_x"/>
                                          </p:val>
                                        </p:tav>
                                      </p:tavLst>
                                    </p:anim>
                                    <p:anim calcmode="lin" valueType="num">
                                      <p:cBhvr>
                                        <p:cTn id="69" dur="1000" fill="hold"/>
                                        <p:tgtEl>
                                          <p:spTgt spid="3"/>
                                        </p:tgtEl>
                                        <p:attrNameLst>
                                          <p:attrName>ppt_y</p:attrName>
                                        </p:attrNameLst>
                                      </p:cBhvr>
                                      <p:tavLst>
                                        <p:tav tm="0">
                                          <p:val>
                                            <p:strVal val="#ppt_y-.1"/>
                                          </p:val>
                                        </p:tav>
                                        <p:tav tm="100000">
                                          <p:val>
                                            <p:strVal val="#ppt_y"/>
                                          </p:val>
                                        </p:tav>
                                      </p:tavLst>
                                    </p:anim>
                                  </p:childTnLst>
                                </p:cTn>
                              </p:par>
                            </p:childTnLst>
                          </p:cTn>
                        </p:par>
                        <p:par>
                          <p:cTn id="70" fill="hold">
                            <p:stCondLst>
                              <p:cond delay="12000"/>
                            </p:stCondLst>
                            <p:childTnLst>
                              <p:par>
                                <p:cTn id="71" presetID="47" presetClass="entr" presetSubtype="0" fill="hold" grpId="0" nodeType="after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fade">
                                      <p:cBhvr>
                                        <p:cTn id="73" dur="1000"/>
                                        <p:tgtEl>
                                          <p:spTgt spid="35"/>
                                        </p:tgtEl>
                                      </p:cBhvr>
                                    </p:animEffect>
                                    <p:anim calcmode="lin" valueType="num">
                                      <p:cBhvr>
                                        <p:cTn id="74" dur="1000" fill="hold"/>
                                        <p:tgtEl>
                                          <p:spTgt spid="35"/>
                                        </p:tgtEl>
                                        <p:attrNameLst>
                                          <p:attrName>ppt_x</p:attrName>
                                        </p:attrNameLst>
                                      </p:cBhvr>
                                      <p:tavLst>
                                        <p:tav tm="0">
                                          <p:val>
                                            <p:strVal val="#ppt_x"/>
                                          </p:val>
                                        </p:tav>
                                        <p:tav tm="100000">
                                          <p:val>
                                            <p:strVal val="#ppt_x"/>
                                          </p:val>
                                        </p:tav>
                                      </p:tavLst>
                                    </p:anim>
                                    <p:anim calcmode="lin" valueType="num">
                                      <p:cBhvr>
                                        <p:cTn id="75" dur="1000" fill="hold"/>
                                        <p:tgtEl>
                                          <p:spTgt spid="35"/>
                                        </p:tgtEl>
                                        <p:attrNameLst>
                                          <p:attrName>ppt_y</p:attrName>
                                        </p:attrNameLst>
                                      </p:cBhvr>
                                      <p:tavLst>
                                        <p:tav tm="0">
                                          <p:val>
                                            <p:strVal val="#ppt_y-.1"/>
                                          </p:val>
                                        </p:tav>
                                        <p:tav tm="100000">
                                          <p:val>
                                            <p:strVal val="#ppt_y"/>
                                          </p:val>
                                        </p:tav>
                                      </p:tavLst>
                                    </p:anim>
                                  </p:childTnLst>
                                </p:cTn>
                              </p:par>
                            </p:childTnLst>
                          </p:cTn>
                        </p:par>
                        <p:par>
                          <p:cTn id="76" fill="hold">
                            <p:stCondLst>
                              <p:cond delay="13000"/>
                            </p:stCondLst>
                            <p:childTnLst>
                              <p:par>
                                <p:cTn id="77" presetID="47" presetClass="entr" presetSubtype="0"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fade">
                                      <p:cBhvr>
                                        <p:cTn id="79" dur="1000"/>
                                        <p:tgtEl>
                                          <p:spTgt spid="29"/>
                                        </p:tgtEl>
                                      </p:cBhvr>
                                    </p:animEffect>
                                    <p:anim calcmode="lin" valueType="num">
                                      <p:cBhvr>
                                        <p:cTn id="80" dur="1000" fill="hold"/>
                                        <p:tgtEl>
                                          <p:spTgt spid="29"/>
                                        </p:tgtEl>
                                        <p:attrNameLst>
                                          <p:attrName>ppt_x</p:attrName>
                                        </p:attrNameLst>
                                      </p:cBhvr>
                                      <p:tavLst>
                                        <p:tav tm="0">
                                          <p:val>
                                            <p:strVal val="#ppt_x"/>
                                          </p:val>
                                        </p:tav>
                                        <p:tav tm="100000">
                                          <p:val>
                                            <p:strVal val="#ppt_x"/>
                                          </p:val>
                                        </p:tav>
                                      </p:tavLst>
                                    </p:anim>
                                    <p:anim calcmode="lin" valueType="num">
                                      <p:cBhvr>
                                        <p:cTn id="81"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8" grpId="0">
        <p:bldSub>
          <a:bldChart bld="series"/>
        </p:bldSub>
      </p:bldGraphic>
      <p:bldP spid="3" grpId="0" animBg="1"/>
      <p:bldP spid="25" grpId="0"/>
      <p:bldP spid="29" grpId="0" animBg="1"/>
      <p:bldP spid="27" grpId="0" animBg="1"/>
      <p:bldP spid="26" grpId="0" animBg="1"/>
      <p:bldP spid="3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מספר שקופית 1"/>
          <p:cNvSpPr>
            <a:spLocks noGrp="1"/>
          </p:cNvSpPr>
          <p:nvPr>
            <p:ph type="sldNum" sz="quarter" idx="12"/>
          </p:nvPr>
        </p:nvSpPr>
        <p:spPr>
          <a:xfrm>
            <a:off x="12704" y="6453336"/>
            <a:ext cx="2133600" cy="365125"/>
          </a:xfrm>
        </p:spPr>
        <p:txBody>
          <a:bodyPr/>
          <a:lstStyle/>
          <a:p>
            <a:pPr marL="0" marR="0" lvl="0" indent="0" algn="l" defTabSz="914400" rtl="1" eaLnBrk="1" fontAlgn="auto" latinLnBrk="0" hangingPunct="1">
              <a:lnSpc>
                <a:spcPct val="100000"/>
              </a:lnSpc>
              <a:spcBef>
                <a:spcPts val="0"/>
              </a:spcBef>
              <a:spcAft>
                <a:spcPts val="0"/>
              </a:spcAft>
              <a:buClrTx/>
              <a:buSzTx/>
              <a:buFontTx/>
              <a:buNone/>
              <a:tabLst/>
              <a:defRPr/>
            </a:pPr>
            <a:fld id="{887C1878-6180-4459-82C0-7799DD57A182}" type="slidenum">
              <a:rPr kumimoji="0" lang="he-IL" sz="1200" b="0" i="0" u="none" strike="noStrike" kern="1200" cap="none" spc="0" normalizeH="0" baseline="0" noProof="0" smtClean="0">
                <a:ln>
                  <a:noFill/>
                </a:ln>
                <a:solidFill>
                  <a:prstClr val="black">
                    <a:tint val="75000"/>
                  </a:prstClr>
                </a:solidFill>
                <a:effectLst/>
                <a:uLnTx/>
                <a:uFillTx/>
                <a:latin typeface="David" panose="020E0502060401010101" pitchFamily="34" charset="-79"/>
                <a:ea typeface="+mn-ea"/>
                <a:cs typeface="David" panose="020E0502060401010101" pitchFamily="34" charset="-79"/>
              </a:rPr>
              <a:pPr marL="0" marR="0" lvl="0" indent="0" algn="l" defTabSz="914400" rtl="1" eaLnBrk="1" fontAlgn="auto" latinLnBrk="0" hangingPunct="1">
                <a:lnSpc>
                  <a:spcPct val="100000"/>
                </a:lnSpc>
                <a:spcBef>
                  <a:spcPts val="0"/>
                </a:spcBef>
                <a:spcAft>
                  <a:spcPts val="0"/>
                </a:spcAft>
                <a:buClrTx/>
                <a:buSzTx/>
                <a:buFontTx/>
                <a:buNone/>
                <a:tabLst/>
                <a:defRPr/>
              </a:pPr>
              <a:t>5</a:t>
            </a:fld>
            <a:endParaRPr kumimoji="0" lang="he-IL" sz="1200" b="0" i="0" u="none" strike="noStrike" kern="1200" cap="none" spc="0" normalizeH="0" baseline="0" noProof="0" dirty="0">
              <a:ln>
                <a:noFill/>
              </a:ln>
              <a:solidFill>
                <a:prstClr val="black">
                  <a:tint val="75000"/>
                </a:prstClr>
              </a:solidFill>
              <a:effectLst/>
              <a:uLnTx/>
              <a:uFillTx/>
              <a:latin typeface="David" panose="020E0502060401010101" pitchFamily="34" charset="-79"/>
              <a:ea typeface="+mn-ea"/>
              <a:cs typeface="David" panose="020E0502060401010101" pitchFamily="34" charset="-79"/>
            </a:endParaRPr>
          </a:p>
        </p:txBody>
      </p:sp>
      <p:sp>
        <p:nvSpPr>
          <p:cNvPr id="20" name="TextBox 19"/>
          <p:cNvSpPr txBox="1"/>
          <p:nvPr/>
        </p:nvSpPr>
        <p:spPr>
          <a:xfrm>
            <a:off x="72000" y="8622"/>
            <a:ext cx="9000000" cy="504000"/>
          </a:xfrm>
          <a:prstGeom prst="rect">
            <a:avLst/>
          </a:prstGeom>
          <a:solidFill>
            <a:srgbClr val="EEEDE6">
              <a:alpha val="67000"/>
            </a:srgbClr>
          </a:solidFill>
          <a:ln w="3175">
            <a:solidFill>
              <a:srgbClr val="FADF8F"/>
            </a:solidFill>
          </a:ln>
          <a:effectLst/>
        </p:spPr>
        <p:style>
          <a:lnRef idx="1">
            <a:schemeClr val="accent1"/>
          </a:lnRef>
          <a:fillRef idx="1001">
            <a:schemeClr val="lt2"/>
          </a:fillRef>
          <a:effectRef idx="1">
            <a:schemeClr val="accent1"/>
          </a:effectRef>
          <a:fontRef idx="minor">
            <a:schemeClr val="dk1"/>
          </a:fontRef>
        </p:style>
        <p:txBody>
          <a:bodyPr wrap="square" lIns="0" tIns="0" rIns="0" bIns="0"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100" b="0" i="0" u="none" strike="noStrike" kern="1200" cap="none" spc="0" normalizeH="0" baseline="0" noProof="0" dirty="0">
              <a:ln>
                <a:noFill/>
              </a:ln>
              <a:solidFill>
                <a:srgbClr val="003300"/>
              </a:solidFill>
              <a:effectLst/>
              <a:uLnTx/>
              <a:uFillTx/>
              <a:latin typeface="David" pitchFamily="34" charset="-79"/>
              <a:ea typeface="+mn-ea"/>
              <a:cs typeface="David" pitchFamily="34" charset="-79"/>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100" b="0" i="0" u="none" strike="noStrike" kern="1200" cap="none" spc="0" normalizeH="0" baseline="0" noProof="0" dirty="0">
              <a:ln>
                <a:noFill/>
              </a:ln>
              <a:solidFill>
                <a:srgbClr val="003300"/>
              </a:solidFill>
              <a:effectLst/>
              <a:uLnTx/>
              <a:uFillTx/>
              <a:latin typeface="David" pitchFamily="34" charset="-79"/>
              <a:ea typeface="+mn-ea"/>
              <a:cs typeface="David" pitchFamily="34" charset="-79"/>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100" b="0" i="0" u="none" strike="noStrike" kern="1200" cap="none" spc="0" normalizeH="0" baseline="0" noProof="0" dirty="0">
              <a:ln>
                <a:noFill/>
              </a:ln>
              <a:solidFill>
                <a:srgbClr val="003300"/>
              </a:solidFill>
              <a:effectLst/>
              <a:uLnTx/>
              <a:uFillTx/>
              <a:latin typeface="David" pitchFamily="34" charset="-79"/>
              <a:ea typeface="+mn-ea"/>
              <a:cs typeface="David" pitchFamily="34" charset="-79"/>
            </a:endParaRPr>
          </a:p>
        </p:txBody>
      </p:sp>
      <p:pic>
        <p:nvPicPr>
          <p:cNvPr id="21" name="תמונה 20" descr="D:\א הכונן השוטף של נסים\לוגו\לוגו יכולות בפורמט איכותי\לוגו יכולות פורמט איכותי\5.png"/>
          <p:cNvPicPr/>
          <p:nvPr/>
        </p:nvPicPr>
        <p:blipFill rotWithShape="1">
          <a:blip r:embed="rId3" cstate="print">
            <a:extLst>
              <a:ext uri="{28A0092B-C50C-407E-A947-70E740481C1C}">
                <a14:useLocalDpi xmlns:a14="http://schemas.microsoft.com/office/drawing/2010/main" val="0"/>
              </a:ext>
            </a:extLst>
          </a:blip>
          <a:srcRect l="23349" t="20971" r="28533" b="39510"/>
          <a:stretch/>
        </p:blipFill>
        <p:spPr bwMode="auto">
          <a:xfrm rot="60000">
            <a:off x="8300070" y="225021"/>
            <a:ext cx="481965" cy="175895"/>
          </a:xfrm>
          <a:prstGeom prst="rect">
            <a:avLst/>
          </a:prstGeom>
          <a:noFill/>
          <a:ln>
            <a:noFill/>
          </a:ln>
          <a:extLst>
            <a:ext uri="{53640926-AAD7-44D8-BBD7-CCE9431645EC}">
              <a14:shadowObscured xmlns:a14="http://schemas.microsoft.com/office/drawing/2010/main"/>
            </a:ext>
          </a:extLst>
        </p:spPr>
      </p:pic>
      <p:pic>
        <p:nvPicPr>
          <p:cNvPr id="22" name="תמונה 21" descr="D:\א הכונן השוטף של נסים\לוגו\לוגו יכולות בפורמט איכותי\לוגו יכולות פורמט איכותי\5.png"/>
          <p:cNvPicPr/>
          <p:nvPr/>
        </p:nvPicPr>
        <p:blipFill rotWithShape="1">
          <a:blip r:embed="rId3" cstate="print">
            <a:extLst>
              <a:ext uri="{28A0092B-C50C-407E-A947-70E740481C1C}">
                <a14:useLocalDpi xmlns:a14="http://schemas.microsoft.com/office/drawing/2010/main" val="0"/>
              </a:ext>
            </a:extLst>
          </a:blip>
          <a:srcRect l="70417" t="23912" r="1539" b="10485"/>
          <a:stretch/>
        </p:blipFill>
        <p:spPr bwMode="auto">
          <a:xfrm>
            <a:off x="8766623" y="189017"/>
            <a:ext cx="269875" cy="287655"/>
          </a:xfrm>
          <a:prstGeom prst="rect">
            <a:avLst/>
          </a:prstGeom>
          <a:noFill/>
          <a:ln>
            <a:noFill/>
          </a:ln>
          <a:extLst>
            <a:ext uri="{53640926-AAD7-44D8-BBD7-CCE9431645EC}">
              <a14:shadowObscured xmlns:a14="http://schemas.microsoft.com/office/drawing/2010/main"/>
            </a:ext>
          </a:extLst>
        </p:spPr>
      </p:pic>
      <p:pic>
        <p:nvPicPr>
          <p:cNvPr id="23" name="תמונה 22" descr="D:\א הכונן השוטף של נסים\לוגו\לוגו יכולות בפורמט איכותי\לוגו יכולות פורמט איכותי\5.png"/>
          <p:cNvPicPr>
            <a:picLocks noChangeAspect="1"/>
          </p:cNvPicPr>
          <p:nvPr/>
        </p:nvPicPr>
        <p:blipFill rotWithShape="1">
          <a:blip r:embed="rId4" cstate="print">
            <a:extLst>
              <a:ext uri="{28A0092B-C50C-407E-A947-70E740481C1C}">
                <a14:useLocalDpi xmlns:a14="http://schemas.microsoft.com/office/drawing/2010/main" val="0"/>
              </a:ext>
            </a:extLst>
          </a:blip>
          <a:srcRect l="1379" t="76178" r="28965" b="10770"/>
          <a:stretch/>
        </p:blipFill>
        <p:spPr bwMode="auto">
          <a:xfrm>
            <a:off x="8262565" y="417987"/>
            <a:ext cx="498424" cy="54000"/>
          </a:xfrm>
          <a:prstGeom prst="rect">
            <a:avLst/>
          </a:prstGeom>
          <a:noFill/>
          <a:ln>
            <a:noFill/>
          </a:ln>
          <a:extLst>
            <a:ext uri="{53640926-AAD7-44D8-BBD7-CCE9431645EC}">
              <a14:shadowObscured xmlns:a14="http://schemas.microsoft.com/office/drawing/2010/main"/>
            </a:ext>
          </a:extLst>
        </p:spPr>
      </p:pic>
      <p:pic>
        <p:nvPicPr>
          <p:cNvPr id="24" name="Picture 1"/>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1500" y="188672"/>
            <a:ext cx="641454" cy="288000"/>
          </a:xfrm>
          <a:prstGeom prst="rect">
            <a:avLst/>
          </a:prstGeom>
        </p:spPr>
      </p:pic>
      <p:sp>
        <p:nvSpPr>
          <p:cNvPr id="13" name="מלבן מעוגל 12"/>
          <p:cNvSpPr/>
          <p:nvPr/>
        </p:nvSpPr>
        <p:spPr>
          <a:xfrm>
            <a:off x="3546000" y="36447"/>
            <a:ext cx="2052000" cy="448350"/>
          </a:xfrm>
          <a:prstGeom prst="roundRect">
            <a:avLst/>
          </a:prstGeom>
          <a:noFill/>
          <a:ln w="6350">
            <a:noFill/>
          </a:ln>
        </p:spPr>
        <p:txBody>
          <a:bodyPr wrap="square" lIns="0" tIns="0" rIns="0" bIns="0" anchor="ctr" anchorCtr="0">
            <a:spAutoFit/>
          </a:bodyPr>
          <a:lstStyle/>
          <a:p>
            <a:pPr marL="0" marR="0" lvl="0" indent="0" algn="ctr" defTabSz="914400" rtl="1" eaLnBrk="1" fontAlgn="auto" latinLnBrk="0" hangingPunct="1">
              <a:lnSpc>
                <a:spcPts val="1200"/>
              </a:lnSpc>
              <a:spcBef>
                <a:spcPts val="0"/>
              </a:spcBef>
              <a:spcAft>
                <a:spcPts val="0"/>
              </a:spcAft>
              <a:buClrTx/>
              <a:buSzTx/>
              <a:buFontTx/>
              <a:buNone/>
              <a:tabLst/>
              <a:defRPr/>
            </a:pP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בשיתוף</a:t>
            </a:r>
          </a:p>
          <a:p>
            <a:pPr marL="0" marR="0" lvl="0" indent="0" algn="ctr" defTabSz="914400" rtl="1" eaLnBrk="1" fontAlgn="auto" latinLnBrk="0" hangingPunct="1">
              <a:lnSpc>
                <a:spcPts val="1000"/>
              </a:lnSpc>
              <a:spcBef>
                <a:spcPts val="0"/>
              </a:spcBef>
              <a:spcAft>
                <a:spcPts val="0"/>
              </a:spcAft>
              <a:buClrTx/>
              <a:buSzTx/>
              <a:buFontTx/>
              <a:buNone/>
              <a:tabLst/>
              <a:defRPr/>
            </a:pPr>
            <a:r>
              <a:rPr kumimoji="0" lang="he-IL" sz="1200" b="1"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משרד </a:t>
            </a:r>
            <a:r>
              <a:rPr kumimoji="0" lang="he-IL" sz="1200" b="1" i="0" u="none" strike="noStrike" kern="1200" cap="none" spc="0" normalizeH="0" baseline="0" noProof="0" dirty="0">
                <a:ln>
                  <a:noFill/>
                </a:ln>
                <a:solidFill>
                  <a:srgbClr val="1F497D">
                    <a:lumMod val="75000"/>
                  </a:srgbClr>
                </a:solidFill>
                <a:effectLst/>
                <a:uLnTx/>
                <a:uFillTx/>
                <a:latin typeface="David" pitchFamily="34" charset="-79"/>
                <a:ea typeface="+mn-ea"/>
                <a:cs typeface="David" pitchFamily="34" charset="-79"/>
              </a:rPr>
              <a:t>החינוך</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מחוז דרום, האגף לנוער בסיכון</a:t>
            </a:r>
            <a:endParaRPr kumimoji="0" lang="he-IL" sz="800" b="0" i="0" u="none" strike="noStrike" kern="1200" cap="none" spc="0" normalizeH="0" baseline="0" noProof="0" dirty="0">
              <a:ln>
                <a:noFill/>
              </a:ln>
              <a:solidFill>
                <a:srgbClr val="1F497D">
                  <a:lumMod val="75000"/>
                </a:srgbClr>
              </a:solidFill>
              <a:effectLst/>
              <a:uLnTx/>
              <a:uFillTx/>
              <a:latin typeface="Calibri"/>
              <a:ea typeface="+mn-ea"/>
              <a:cs typeface="Arial" panose="020B0604020202020204" pitchFamily="34" charset="0"/>
            </a:endParaRPr>
          </a:p>
        </p:txBody>
      </p:sp>
      <p:graphicFrame>
        <p:nvGraphicFramePr>
          <p:cNvPr id="15" name="תרשים 14"/>
          <p:cNvGraphicFramePr>
            <a:graphicFrameLocks/>
          </p:cNvGraphicFramePr>
          <p:nvPr>
            <p:extLst>
              <p:ext uri="{D42A27DB-BD31-4B8C-83A1-F6EECF244321}">
                <p14:modId xmlns:p14="http://schemas.microsoft.com/office/powerpoint/2010/main" val="3625370538"/>
              </p:ext>
            </p:extLst>
          </p:nvPr>
        </p:nvGraphicFramePr>
        <p:xfrm>
          <a:off x="1223628" y="1715087"/>
          <a:ext cx="7559905" cy="4461168"/>
        </p:xfrm>
        <a:graphic>
          <a:graphicData uri="http://schemas.openxmlformats.org/drawingml/2006/chart">
            <c:chart xmlns:c="http://schemas.openxmlformats.org/drawingml/2006/chart" xmlns:r="http://schemas.openxmlformats.org/officeDocument/2006/relationships" r:id="rId6"/>
          </a:graphicData>
        </a:graphic>
      </p:graphicFrame>
      <p:sp>
        <p:nvSpPr>
          <p:cNvPr id="16" name="TextBox 15"/>
          <p:cNvSpPr txBox="1"/>
          <p:nvPr/>
        </p:nvSpPr>
        <p:spPr>
          <a:xfrm>
            <a:off x="503726" y="512704"/>
            <a:ext cx="8136548" cy="261610"/>
          </a:xfrm>
          <a:prstGeom prst="rect">
            <a:avLst/>
          </a:prstGeom>
          <a:noFill/>
        </p:spPr>
        <p:txBody>
          <a:bodyPr wrap="square"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1100" b="0" i="0" u="none" strike="noStrike" kern="1200" cap="none" spc="0" normalizeH="0" noProof="0" dirty="0" err="1" smtClean="0">
                <a:ln>
                  <a:noFill/>
                </a:ln>
                <a:solidFill>
                  <a:schemeClr val="accent1">
                    <a:lumMod val="50000"/>
                  </a:schemeClr>
                </a:solidFill>
                <a:effectLst/>
                <a:uLnTx/>
                <a:uFillTx/>
                <a:latin typeface="David" pitchFamily="34" charset="-79"/>
                <a:ea typeface="+mn-ea"/>
                <a:cs typeface="David" pitchFamily="34" charset="-79"/>
              </a:rPr>
              <a:t>מינהל</a:t>
            </a:r>
            <a:r>
              <a:rPr kumimoji="0" lang="he-IL" sz="1100" b="0" i="0" u="none" strike="noStrike" kern="1200" cap="none" spc="0" normalizeH="0" noProof="0" dirty="0" smtClean="0">
                <a:ln>
                  <a:noFill/>
                </a:ln>
                <a:solidFill>
                  <a:schemeClr val="accent1">
                    <a:lumMod val="50000"/>
                  </a:schemeClr>
                </a:solidFill>
                <a:effectLst/>
                <a:uLnTx/>
                <a:uFillTx/>
                <a:latin typeface="David" pitchFamily="34" charset="-79"/>
                <a:ea typeface="+mn-ea"/>
                <a:cs typeface="David" pitchFamily="34" charset="-79"/>
              </a:rPr>
              <a:t> החינוך באר שבע </a:t>
            </a:r>
            <a:r>
              <a:rPr kumimoji="0" lang="he-IL" sz="1100" b="0" i="0" u="none" strike="noStrike" kern="1200" cap="none" spc="0" normalizeH="0" baseline="0" noProof="0" dirty="0" smtClean="0">
                <a:ln>
                  <a:noFill/>
                </a:ln>
                <a:solidFill>
                  <a:schemeClr val="accent1">
                    <a:lumMod val="50000"/>
                  </a:schemeClr>
                </a:solidFill>
                <a:effectLst/>
                <a:uLnTx/>
                <a:uFillTx/>
                <a:latin typeface="David" pitchFamily="34" charset="-79"/>
                <a:ea typeface="+mn-ea"/>
                <a:cs typeface="David" pitchFamily="34" charset="-79"/>
              </a:rPr>
              <a:t>ושותפים </a:t>
            </a:r>
            <a:r>
              <a:rPr kumimoji="0" lang="he-IL" sz="1100" b="0" i="0" u="none" strike="noStrike" kern="1200" cap="none" spc="0" normalizeH="0" baseline="0" noProof="0" dirty="0" err="1" smtClean="0">
                <a:ln>
                  <a:noFill/>
                </a:ln>
                <a:solidFill>
                  <a:schemeClr val="accent1">
                    <a:lumMod val="50000"/>
                  </a:schemeClr>
                </a:solidFill>
                <a:effectLst/>
                <a:uLnTx/>
                <a:uFillTx/>
                <a:latin typeface="David" pitchFamily="34" charset="-79"/>
                <a:ea typeface="+mn-ea"/>
                <a:cs typeface="David" pitchFamily="34" charset="-79"/>
              </a:rPr>
              <a:t>פילנטרופים</a:t>
            </a:r>
            <a:endParaRPr kumimoji="0" lang="he-IL" sz="1000" b="0" i="0" u="none" strike="noStrike" kern="1200" cap="none" spc="0" normalizeH="0" baseline="0" noProof="0" dirty="0">
              <a:ln>
                <a:noFill/>
              </a:ln>
              <a:solidFill>
                <a:schemeClr val="accent1">
                  <a:lumMod val="50000"/>
                </a:schemeClr>
              </a:solidFill>
              <a:effectLst/>
              <a:uLnTx/>
              <a:uFillTx/>
              <a:latin typeface="David" pitchFamily="34" charset="-79"/>
              <a:ea typeface="+mn-ea"/>
              <a:cs typeface="David" pitchFamily="34" charset="-79"/>
            </a:endParaRPr>
          </a:p>
        </p:txBody>
      </p:sp>
      <p:sp>
        <p:nvSpPr>
          <p:cNvPr id="17" name="מלבן 16"/>
          <p:cNvSpPr/>
          <p:nvPr/>
        </p:nvSpPr>
        <p:spPr>
          <a:xfrm rot="19259646">
            <a:off x="22283" y="1515139"/>
            <a:ext cx="1404000" cy="252000"/>
          </a:xfrm>
          <a:prstGeom prst="rect">
            <a:avLst/>
          </a:prstGeom>
          <a:solidFill>
            <a:srgbClr val="FF0000"/>
          </a:solidFill>
          <a:ln w="9525"/>
        </p:spPr>
        <p:style>
          <a:lnRef idx="2">
            <a:schemeClr val="accent2"/>
          </a:lnRef>
          <a:fillRef idx="1">
            <a:schemeClr val="lt1"/>
          </a:fillRef>
          <a:effectRef idx="0">
            <a:schemeClr val="accent2"/>
          </a:effectRef>
          <a:fontRef idx="minor">
            <a:schemeClr val="dk1"/>
          </a:fontRef>
        </p:style>
        <p:txBody>
          <a:bodyPr wrap="none" lIns="36000" tIns="36000" rIns="36000" bIns="36000" anchor="ctr" anchorCtr="0">
            <a:noAutofit/>
          </a:bodyPr>
          <a:lstStyle/>
          <a:p>
            <a:pPr marL="0" marR="0" lvl="0" indent="0" algn="ctr" defTabSz="914400" rtl="1" eaLnBrk="1" fontAlgn="auto" latinLnBrk="0" hangingPunct="1">
              <a:lnSpc>
                <a:spcPts val="1200"/>
              </a:lnSpc>
              <a:spcBef>
                <a:spcPts val="0"/>
              </a:spcBef>
              <a:spcAft>
                <a:spcPts val="0"/>
              </a:spcAft>
              <a:buClrTx/>
              <a:buSzTx/>
              <a:buFontTx/>
              <a:buNone/>
              <a:tabLst/>
              <a:defRPr/>
            </a:pPr>
            <a:r>
              <a:rPr kumimoji="0" lang="he-IL" sz="1050" b="1" i="0" u="none" strike="noStrike" kern="1200" cap="none" spc="0" normalizeH="0" baseline="0" noProof="0" dirty="0" err="1" smtClean="0">
                <a:ln>
                  <a:noFill/>
                </a:ln>
                <a:solidFill>
                  <a:prstClr val="white"/>
                </a:solidFill>
                <a:effectLst/>
                <a:uLnTx/>
                <a:uFillTx/>
                <a:latin typeface="David" panose="020E0502060401010101" pitchFamily="34" charset="-79"/>
                <a:ea typeface="+mn-ea"/>
                <a:cs typeface="David" panose="020E0502060401010101" pitchFamily="34" charset="-79"/>
              </a:rPr>
              <a:t>חמישון</a:t>
            </a:r>
            <a:r>
              <a:rPr kumimoji="0" lang="he-IL" sz="1050" b="1" i="0" u="none" strike="noStrike" kern="1200" cap="none" spc="0" normalizeH="0" baseline="0" noProof="0" dirty="0" smtClean="0">
                <a:ln>
                  <a:noFill/>
                </a:ln>
                <a:solidFill>
                  <a:prstClr val="white"/>
                </a:solidFill>
                <a:effectLst/>
                <a:uLnTx/>
                <a:uFillTx/>
                <a:latin typeface="David" panose="020E0502060401010101" pitchFamily="34" charset="-79"/>
                <a:ea typeface="+mn-ea"/>
                <a:cs typeface="David" panose="020E0502060401010101" pitchFamily="34" charset="-79"/>
              </a:rPr>
              <a:t> טיפוח – </a:t>
            </a:r>
            <a:r>
              <a:rPr kumimoji="0" lang="he-IL" sz="2000" b="1" i="0" u="none" strike="noStrike" kern="1200" cap="none" spc="0" normalizeH="0" baseline="0" noProof="0" dirty="0">
                <a:ln>
                  <a:noFill/>
                </a:ln>
                <a:solidFill>
                  <a:prstClr val="white"/>
                </a:solidFill>
                <a:effectLst/>
                <a:uLnTx/>
                <a:uFillTx/>
                <a:latin typeface="David" panose="020E0502060401010101" pitchFamily="34" charset="-79"/>
                <a:ea typeface="+mn-ea"/>
                <a:cs typeface="David" panose="020E0502060401010101" pitchFamily="34" charset="-79"/>
              </a:rPr>
              <a:t>4</a:t>
            </a:r>
          </a:p>
        </p:txBody>
      </p:sp>
      <p:sp>
        <p:nvSpPr>
          <p:cNvPr id="18" name="מלבן מעוגל 17"/>
          <p:cNvSpPr/>
          <p:nvPr/>
        </p:nvSpPr>
        <p:spPr>
          <a:xfrm>
            <a:off x="4032498" y="1030797"/>
            <a:ext cx="5004000" cy="684290"/>
          </a:xfrm>
          <a:prstGeom prst="roundRect">
            <a:avLst/>
          </a:prstGeom>
          <a:noFill/>
          <a:ln>
            <a:noFill/>
          </a:ln>
          <a:effectLst/>
        </p:spPr>
        <p:style>
          <a:lnRef idx="1">
            <a:schemeClr val="accent1"/>
          </a:lnRef>
          <a:fillRef idx="3">
            <a:schemeClr val="accent1"/>
          </a:fillRef>
          <a:effectRef idx="2">
            <a:schemeClr val="accent1"/>
          </a:effectRef>
          <a:fontRef idx="minor">
            <a:schemeClr val="lt1"/>
          </a:fontRef>
        </p:style>
        <p:txBody>
          <a:bodyPr lIns="36000" tIns="0" rIns="36000" bIns="0" rtlCol="1" anchor="ctr"/>
          <a:lstStyle/>
          <a:p>
            <a:pPr marL="171450" marR="0" lvl="0" indent="-171450" algn="r" defTabSz="914400" rtl="1" eaLnBrk="1" fontAlgn="auto" latinLnBrk="0" hangingPunct="1">
              <a:lnSpc>
                <a:spcPts val="1400"/>
              </a:lnSpc>
              <a:spcBef>
                <a:spcPts val="0"/>
              </a:spcBef>
              <a:spcAft>
                <a:spcPts val="0"/>
              </a:spcAft>
              <a:buClrTx/>
              <a:buSzTx/>
              <a:buFont typeface="Arial" panose="020B0604020202020204" pitchFamily="34" charset="0"/>
              <a:buChar char="•"/>
              <a:tabLst/>
              <a:defRPr sz="1100" b="1" i="0" u="none" strike="noStrike" kern="1200" spc="0" baseline="0">
                <a:solidFill>
                  <a:prstClr val="white"/>
                </a:solidFill>
                <a:latin typeface="David" panose="020E0502060401010101" pitchFamily="34" charset="-79"/>
                <a:ea typeface="+mn-ea"/>
                <a:cs typeface="David" panose="020E0502060401010101" pitchFamily="34" charset="-79"/>
              </a:defRPr>
            </a:pPr>
            <a:r>
              <a:rPr kumimoji="0" lang="he-IL" sz="1400" b="1" i="0" u="sng" strike="noStrike" kern="1200" cap="none" spc="0" normalizeH="0" baseline="0" noProof="0" dirty="0">
                <a:ln>
                  <a:noFill/>
                </a:ln>
                <a:solidFill>
                  <a:srgbClr val="4F81BD">
                    <a:lumMod val="50000"/>
                  </a:srgbClr>
                </a:solidFill>
                <a:effectLst/>
                <a:uLnTx/>
                <a:uFillTx/>
                <a:latin typeface="David" panose="020E0502060401010101" pitchFamily="34" charset="-79"/>
                <a:ea typeface="+mn-ea"/>
                <a:cs typeface="David" panose="020E0502060401010101" pitchFamily="34" charset="-79"/>
              </a:rPr>
              <a:t>במקיף </a:t>
            </a:r>
            <a:r>
              <a:rPr kumimoji="0" lang="he-IL" sz="1400" b="1" i="0" u="sng" strike="noStrike" kern="1200" cap="none" spc="0" normalizeH="0" baseline="0" noProof="0" dirty="0" smtClean="0">
                <a:ln>
                  <a:noFill/>
                </a:ln>
                <a:solidFill>
                  <a:srgbClr val="4F81BD">
                    <a:lumMod val="50000"/>
                  </a:srgbClr>
                </a:solidFill>
                <a:effectLst/>
                <a:uLnTx/>
                <a:uFillTx/>
                <a:latin typeface="David" panose="020E0502060401010101" pitchFamily="34" charset="-79"/>
                <a:ea typeface="+mn-ea"/>
                <a:cs typeface="David" panose="020E0502060401010101" pitchFamily="34" charset="-79"/>
              </a:rPr>
              <a:t>טוביהו באר שבע </a:t>
            </a:r>
            <a:r>
              <a:rPr kumimoji="0" lang="he-IL" sz="1400" b="1" i="0" u="none" strike="noStrike" kern="1200" cap="none" spc="0" normalizeH="0" baseline="0" noProof="0" dirty="0">
                <a:ln>
                  <a:noFill/>
                </a:ln>
                <a:solidFill>
                  <a:srgbClr val="4F81BD">
                    <a:lumMod val="50000"/>
                  </a:srgbClr>
                </a:solidFill>
                <a:effectLst/>
                <a:uLnTx/>
                <a:uFillTx/>
                <a:latin typeface="David" panose="020E0502060401010101" pitchFamily="34" charset="-79"/>
                <a:ea typeface="+mn-ea"/>
                <a:cs typeface="David" panose="020E0502060401010101" pitchFamily="34" charset="-79"/>
              </a:rPr>
              <a:t>– </a:t>
            </a:r>
            <a:r>
              <a:rPr kumimoji="0" lang="he-IL" sz="1400" b="1" i="0" u="none" strike="noStrike" kern="1200" cap="none" spc="0" normalizeH="0" baseline="0" noProof="0" dirty="0" smtClean="0">
                <a:ln>
                  <a:noFill/>
                </a:ln>
                <a:solidFill>
                  <a:srgbClr val="4F81BD">
                    <a:lumMod val="50000"/>
                  </a:srgbClr>
                </a:solidFill>
                <a:effectLst/>
                <a:uLnTx/>
                <a:uFillTx/>
                <a:latin typeface="David" panose="020E0502060401010101" pitchFamily="34" charset="-79"/>
                <a:ea typeface="+mn-ea"/>
                <a:cs typeface="David" panose="020E0502060401010101" pitchFamily="34" charset="-79"/>
              </a:rPr>
              <a:t>87.3% </a:t>
            </a:r>
            <a:r>
              <a:rPr kumimoji="0" lang="he-IL" sz="1400" b="1" i="0" u="none" strike="noStrike" kern="1200" cap="none" spc="0" normalizeH="0" baseline="0" noProof="0" dirty="0">
                <a:ln>
                  <a:noFill/>
                </a:ln>
                <a:solidFill>
                  <a:srgbClr val="4F81BD">
                    <a:lumMod val="50000"/>
                  </a:srgbClr>
                </a:solidFill>
                <a:effectLst/>
                <a:uLnTx/>
                <a:uFillTx/>
                <a:latin typeface="David" panose="020E0502060401010101" pitchFamily="34" charset="-79"/>
                <a:ea typeface="+mn-ea"/>
                <a:cs typeface="David" panose="020E0502060401010101" pitchFamily="34" charset="-79"/>
              </a:rPr>
              <a:t>זכאים לבגרות </a:t>
            </a:r>
            <a:r>
              <a:rPr kumimoji="0" lang="he-IL" sz="1400" b="1" i="0" u="none" strike="noStrike" kern="1200" cap="none" spc="0" normalizeH="0" baseline="0" noProof="0" dirty="0" smtClean="0">
                <a:ln>
                  <a:noFill/>
                </a:ln>
                <a:solidFill>
                  <a:srgbClr val="4F81BD">
                    <a:lumMod val="50000"/>
                  </a:srgbClr>
                </a:solidFill>
                <a:effectLst/>
                <a:uLnTx/>
                <a:uFillTx/>
                <a:latin typeface="David" panose="020E0502060401010101" pitchFamily="34" charset="-79"/>
                <a:ea typeface="+mn-ea"/>
                <a:cs typeface="David" panose="020E0502060401010101" pitchFamily="34" charset="-79"/>
              </a:rPr>
              <a:t> </a:t>
            </a:r>
          </a:p>
          <a:p>
            <a:pPr marL="171450" marR="0" lvl="0" indent="-171450" algn="r" defTabSz="914400" rtl="1" eaLnBrk="1" fontAlgn="auto" latinLnBrk="0" hangingPunct="1">
              <a:lnSpc>
                <a:spcPts val="1400"/>
              </a:lnSpc>
              <a:spcBef>
                <a:spcPts val="0"/>
              </a:spcBef>
              <a:spcAft>
                <a:spcPts val="0"/>
              </a:spcAft>
              <a:buClrTx/>
              <a:buSzTx/>
              <a:buFont typeface="Arial" panose="020B0604020202020204" pitchFamily="34" charset="0"/>
              <a:buChar char="•"/>
              <a:tabLst/>
              <a:defRPr sz="1100" b="1" i="0" u="none" strike="noStrike" kern="1200" spc="0" baseline="0">
                <a:solidFill>
                  <a:prstClr val="white"/>
                </a:solidFill>
                <a:latin typeface="David" panose="020E0502060401010101" pitchFamily="34" charset="-79"/>
                <a:ea typeface="+mn-ea"/>
                <a:cs typeface="David" panose="020E0502060401010101" pitchFamily="34" charset="-79"/>
              </a:defRPr>
            </a:pPr>
            <a:r>
              <a:rPr kumimoji="0" lang="he-IL" sz="1400" b="1" i="0" u="sng" strike="noStrike" kern="1200" cap="none" spc="0" normalizeH="0" baseline="0" noProof="0" dirty="0" smtClean="0">
                <a:ln>
                  <a:noFill/>
                </a:ln>
                <a:solidFill>
                  <a:srgbClr val="C00000"/>
                </a:solidFill>
                <a:effectLst/>
                <a:uLnTx/>
                <a:uFillTx/>
                <a:latin typeface="David" panose="020E0502060401010101" pitchFamily="34" charset="-79"/>
                <a:ea typeface="+mn-ea"/>
                <a:cs typeface="David" panose="020E0502060401010101" pitchFamily="34" charset="-79"/>
              </a:rPr>
              <a:t>כ- 20%  </a:t>
            </a:r>
            <a:r>
              <a:rPr kumimoji="0" lang="he-IL" sz="1400" b="1" i="0" u="none" strike="noStrike" kern="1200" cap="none" spc="0" normalizeH="0" baseline="0" noProof="0" dirty="0" smtClean="0">
                <a:ln>
                  <a:noFill/>
                </a:ln>
                <a:solidFill>
                  <a:srgbClr val="C00000"/>
                </a:solidFill>
                <a:effectLst/>
                <a:uLnTx/>
                <a:uFillTx/>
                <a:latin typeface="David" panose="020E0502060401010101" pitchFamily="34" charset="-79"/>
                <a:ea typeface="+mn-ea"/>
                <a:cs typeface="David" panose="020E0502060401010101" pitchFamily="34" charset="-79"/>
              </a:rPr>
              <a:t>מהזכאות לבגרות בביה"ס – מיכולות סטארט</a:t>
            </a:r>
            <a:endParaRPr kumimoji="0" lang="he-IL" sz="1400" b="1" i="0" u="none" strike="noStrike" kern="1200" cap="none" spc="0" normalizeH="0" baseline="0" noProof="0" dirty="0">
              <a:ln>
                <a:noFill/>
              </a:ln>
              <a:solidFill>
                <a:srgbClr val="C00000"/>
              </a:solidFill>
              <a:effectLst/>
              <a:uLnTx/>
              <a:uFillTx/>
              <a:latin typeface="David" panose="020E0502060401010101" pitchFamily="34" charset="-79"/>
              <a:ea typeface="+mn-ea"/>
              <a:cs typeface="David" panose="020E0502060401010101" pitchFamily="34" charset="-79"/>
            </a:endParaRPr>
          </a:p>
        </p:txBody>
      </p:sp>
      <p:sp>
        <p:nvSpPr>
          <p:cNvPr id="25" name="מלבן מעוגל 24"/>
          <p:cNvSpPr/>
          <p:nvPr/>
        </p:nvSpPr>
        <p:spPr>
          <a:xfrm>
            <a:off x="3402000" y="800744"/>
            <a:ext cx="2340000" cy="216000"/>
          </a:xfrm>
          <a:prstGeom prst="roundRect">
            <a:avLst/>
          </a:prstGeom>
          <a:solidFill>
            <a:srgbClr val="003300"/>
          </a:solidFill>
          <a:ln>
            <a:noFill/>
          </a:ln>
          <a:effectLst/>
        </p:spPr>
        <p:style>
          <a:lnRef idx="1">
            <a:schemeClr val="accent1"/>
          </a:lnRef>
          <a:fillRef idx="3">
            <a:schemeClr val="accent1"/>
          </a:fillRef>
          <a:effectRef idx="2">
            <a:schemeClr val="accent1"/>
          </a:effectRef>
          <a:fontRef idx="minor">
            <a:schemeClr val="lt1"/>
          </a:fontRef>
        </p:style>
        <p:txBody>
          <a:bodyPr lIns="36000" tIns="0" rIns="36000" bIns="0" rtlCol="1" anchor="ctr"/>
          <a:lstStyle/>
          <a:p>
            <a:pPr marL="0" marR="0" lvl="0" indent="0" algn="ctr" defTabSz="914400" rtl="1" eaLnBrk="1" fontAlgn="auto" latinLnBrk="0" hangingPunct="1">
              <a:lnSpc>
                <a:spcPct val="100000"/>
              </a:lnSpc>
              <a:spcBef>
                <a:spcPts val="0"/>
              </a:spcBef>
              <a:spcAft>
                <a:spcPts val="0"/>
              </a:spcAft>
              <a:buClr>
                <a:srgbClr val="000066"/>
              </a:buClr>
              <a:buSzPct val="150000"/>
              <a:buFontTx/>
              <a:buNone/>
              <a:tabLst/>
              <a:defRPr/>
            </a:pPr>
            <a:r>
              <a:rPr kumimoji="0" lang="he-IL" sz="1400" b="1" i="0" u="none" strike="noStrike" kern="1200" cap="none" spc="0" normalizeH="0" baseline="0" noProof="0" dirty="0" smtClean="0">
                <a:ln>
                  <a:noFill/>
                </a:ln>
                <a:solidFill>
                  <a:prstClr val="white"/>
                </a:solidFill>
                <a:effectLst/>
                <a:uLnTx/>
                <a:uFillTx/>
                <a:latin typeface="David" panose="020E0502060401010101" pitchFamily="34" charset="-79"/>
                <a:ea typeface="+mn-ea"/>
                <a:cs typeface="David" panose="020E0502060401010101" pitchFamily="34" charset="-79"/>
              </a:rPr>
              <a:t>יכולות בפריפריה 2017</a:t>
            </a:r>
            <a:endParaRPr kumimoji="0" lang="he-IL" sz="1400" b="1" i="0" u="none" strike="noStrike" kern="1200" cap="none" spc="0" normalizeH="0" baseline="0" noProof="0" dirty="0">
              <a:ln>
                <a:noFill/>
              </a:ln>
              <a:solidFill>
                <a:prstClr val="white"/>
              </a:solidFill>
              <a:effectLst/>
              <a:uLnTx/>
              <a:uFillTx/>
              <a:latin typeface="David" panose="020E0502060401010101" pitchFamily="34" charset="-79"/>
              <a:ea typeface="+mn-ea"/>
              <a:cs typeface="David" panose="020E0502060401010101" pitchFamily="34" charset="-79"/>
            </a:endParaRPr>
          </a:p>
        </p:txBody>
      </p:sp>
      <p:sp>
        <p:nvSpPr>
          <p:cNvPr id="26" name="הסבר חץ ימינה 25"/>
          <p:cNvSpPr/>
          <p:nvPr/>
        </p:nvSpPr>
        <p:spPr>
          <a:xfrm>
            <a:off x="359532" y="2890945"/>
            <a:ext cx="1080000" cy="251985"/>
          </a:xfrm>
          <a:prstGeom prst="rightArrowCallout">
            <a:avLst>
              <a:gd name="adj1" fmla="val 19313"/>
              <a:gd name="adj2" fmla="val 31725"/>
              <a:gd name="adj3" fmla="val 67997"/>
              <a:gd name="adj4" fmla="val 77302"/>
            </a:avLst>
          </a:prstGeom>
          <a:solidFill>
            <a:srgbClr val="42004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0" tIns="0" rIns="0" bIns="0" numCol="1" spcCol="0" rtlCol="1" fromWordArt="0" anchor="ctr" anchorCtr="0" forceAA="0" compatLnSpc="1">
            <a:prstTxWarp prst="textNoShape">
              <a:avLst/>
            </a:prstTxWarp>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marR="0" lvl="0" indent="0" algn="ctr" defTabSz="914400" rtl="1" eaLnBrk="1" fontAlgn="auto" latinLnBrk="0" hangingPunct="1">
              <a:lnSpc>
                <a:spcPts val="900"/>
              </a:lnSpc>
              <a:spcBef>
                <a:spcPts val="0"/>
              </a:spcBef>
              <a:spcAft>
                <a:spcPts val="0"/>
              </a:spcAft>
              <a:buClrTx/>
              <a:buSzTx/>
              <a:buFontTx/>
              <a:buNone/>
              <a:tabLst/>
              <a:defRPr/>
            </a:pPr>
            <a:r>
              <a:rPr kumimoji="0" lang="he-IL" sz="1200" b="1" i="0" u="none" strike="noStrike" kern="1200" cap="none" spc="0" normalizeH="0" baseline="0" noProof="0" dirty="0">
                <a:ln>
                  <a:noFill/>
                </a:ln>
                <a:solidFill>
                  <a:srgbClr val="F8F200"/>
                </a:solidFill>
                <a:effectLst/>
                <a:uLnTx/>
                <a:uFillTx/>
                <a:latin typeface="David" panose="020E0502060401010101" pitchFamily="34" charset="-79"/>
                <a:ea typeface="+mn-ea"/>
                <a:cs typeface="David" panose="020E0502060401010101" pitchFamily="34" charset="-79"/>
              </a:rPr>
              <a:t>זכאים</a:t>
            </a:r>
            <a:r>
              <a:rPr kumimoji="0" lang="he-IL" sz="1050" b="1" i="0" u="none" strike="noStrike" kern="1200" cap="none" spc="0" normalizeH="0" baseline="0" noProof="0" dirty="0">
                <a:ln>
                  <a:noFill/>
                </a:ln>
                <a:solidFill>
                  <a:srgbClr val="F8F200"/>
                </a:solidFill>
                <a:effectLst/>
                <a:uLnTx/>
                <a:uFillTx/>
                <a:latin typeface="David" panose="020E0502060401010101" pitchFamily="34" charset="-79"/>
                <a:ea typeface="+mn-ea"/>
                <a:cs typeface="David" panose="020E0502060401010101" pitchFamily="34" charset="-79"/>
              </a:rPr>
              <a:t> </a:t>
            </a:r>
            <a:r>
              <a:rPr kumimoji="0" lang="he-IL" sz="1050" b="1" i="0" u="none" strike="noStrike" kern="1200" cap="none" spc="0" normalizeH="0" baseline="0" noProof="0" dirty="0" smtClean="0">
                <a:ln>
                  <a:noFill/>
                </a:ln>
                <a:solidFill>
                  <a:srgbClr val="F8F200"/>
                </a:solidFill>
                <a:effectLst/>
                <a:uLnTx/>
                <a:uFillTx/>
                <a:latin typeface="David" panose="020E0502060401010101" pitchFamily="34" charset="-79"/>
                <a:ea typeface="+mn-ea"/>
                <a:cs typeface="David" panose="020E0502060401010101" pitchFamily="34" charset="-79"/>
              </a:rPr>
              <a:t>מיכולות סטארט</a:t>
            </a:r>
            <a:endParaRPr kumimoji="0" lang="he-IL" sz="1050" b="1" i="0" u="none" strike="noStrike" kern="1200" cap="none" spc="0" normalizeH="0" baseline="0" noProof="0" dirty="0">
              <a:ln>
                <a:noFill/>
              </a:ln>
              <a:solidFill>
                <a:srgbClr val="F8F200"/>
              </a:solidFill>
              <a:effectLst/>
              <a:uLnTx/>
              <a:uFillTx/>
              <a:latin typeface="David" panose="020E0502060401010101" pitchFamily="34" charset="-79"/>
              <a:ea typeface="+mn-ea"/>
              <a:cs typeface="David" panose="020E0502060401010101" pitchFamily="34" charset="-79"/>
            </a:endParaRPr>
          </a:p>
        </p:txBody>
      </p:sp>
      <p:sp>
        <p:nvSpPr>
          <p:cNvPr id="27" name="הסבר חץ ימינה 26"/>
          <p:cNvSpPr/>
          <p:nvPr/>
        </p:nvSpPr>
        <p:spPr>
          <a:xfrm>
            <a:off x="395536" y="4221088"/>
            <a:ext cx="1080000" cy="252000"/>
          </a:xfrm>
          <a:prstGeom prst="rightArrowCallout">
            <a:avLst>
              <a:gd name="adj1" fmla="val 27033"/>
              <a:gd name="adj2" fmla="val 43306"/>
              <a:gd name="adj3" fmla="val 92553"/>
              <a:gd name="adj4" fmla="val 69625"/>
            </a:avLst>
          </a:prstGeom>
          <a:solidFill>
            <a:srgbClr val="CCCCF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36000" rIns="0" bIns="36000"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1200" b="1" i="0" u="none" strike="noStrike" kern="1200" cap="none" spc="0" normalizeH="0" baseline="0" noProof="0" dirty="0" smtClean="0">
                <a:ln>
                  <a:noFill/>
                </a:ln>
                <a:solidFill>
                  <a:srgbClr val="1F497D">
                    <a:lumMod val="50000"/>
                  </a:srgbClr>
                </a:solidFill>
                <a:effectLst/>
                <a:uLnTx/>
                <a:uFillTx/>
                <a:latin typeface="David" panose="020E0502060401010101" pitchFamily="34" charset="-79"/>
                <a:ea typeface="+mn-ea"/>
                <a:cs typeface="David" panose="020E0502060401010101" pitchFamily="34" charset="-79"/>
              </a:rPr>
              <a:t>שאר </a:t>
            </a:r>
            <a:r>
              <a:rPr kumimoji="0" lang="he-IL" sz="1200" b="1" i="0" u="none" strike="noStrike" kern="1200" cap="none" spc="0" normalizeH="0" baseline="0" noProof="0" dirty="0">
                <a:ln>
                  <a:noFill/>
                </a:ln>
                <a:solidFill>
                  <a:srgbClr val="1F497D">
                    <a:lumMod val="50000"/>
                  </a:srgbClr>
                </a:solidFill>
                <a:effectLst/>
                <a:uLnTx/>
                <a:uFillTx/>
                <a:latin typeface="David" panose="020E0502060401010101" pitchFamily="34" charset="-79"/>
                <a:ea typeface="+mn-ea"/>
                <a:cs typeface="David" panose="020E0502060401010101" pitchFamily="34" charset="-79"/>
              </a:rPr>
              <a:t>הזכאים</a:t>
            </a:r>
          </a:p>
        </p:txBody>
      </p:sp>
      <p:sp>
        <p:nvSpPr>
          <p:cNvPr id="28" name="הסבר חץ ימינה 27"/>
          <p:cNvSpPr/>
          <p:nvPr/>
        </p:nvSpPr>
        <p:spPr>
          <a:xfrm>
            <a:off x="359532" y="2528932"/>
            <a:ext cx="1080000" cy="288000"/>
          </a:xfrm>
          <a:prstGeom prst="rightArrowCallout">
            <a:avLst>
              <a:gd name="adj1" fmla="val 19313"/>
              <a:gd name="adj2" fmla="val 31725"/>
              <a:gd name="adj3" fmla="val 67997"/>
              <a:gd name="adj4" fmla="val 77302"/>
            </a:avLst>
          </a:prstGeom>
          <a:noFill/>
          <a:ln w="6350" cmpd="sng">
            <a:solidFill>
              <a:srgbClr val="A5002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0" tIns="0" rIns="0" bIns="0" numCol="1" spcCol="0" rtlCol="1" fromWordArt="0" anchor="ctr" anchorCtr="0" forceAA="0" compatLnSpc="1">
            <a:prstTxWarp prst="textNoShape">
              <a:avLst/>
            </a:prstTxWarp>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marR="0" lvl="0" indent="0" algn="ctr" defTabSz="914400" rtl="1" eaLnBrk="1" fontAlgn="auto" latinLnBrk="0" hangingPunct="1">
              <a:lnSpc>
                <a:spcPts val="900"/>
              </a:lnSpc>
              <a:spcBef>
                <a:spcPts val="0"/>
              </a:spcBef>
              <a:spcAft>
                <a:spcPts val="0"/>
              </a:spcAft>
              <a:buClrTx/>
              <a:buSzTx/>
              <a:buFontTx/>
              <a:buNone/>
              <a:tabLst/>
              <a:defRPr/>
            </a:pPr>
            <a:r>
              <a:rPr kumimoji="0" lang="he-IL" sz="1200" b="1" i="0" u="none" strike="noStrike" kern="1200" cap="none" spc="0" normalizeH="0" baseline="0" noProof="0" dirty="0" smtClean="0">
                <a:ln>
                  <a:noFill/>
                </a:ln>
                <a:solidFill>
                  <a:prstClr val="black"/>
                </a:solidFill>
                <a:effectLst/>
                <a:uLnTx/>
                <a:uFillTx/>
                <a:latin typeface="David" panose="020E0502060401010101" pitchFamily="34" charset="-79"/>
                <a:ea typeface="+mn-ea"/>
                <a:cs typeface="David" panose="020E0502060401010101" pitchFamily="34" charset="-79"/>
              </a:rPr>
              <a:t>זכאות </a:t>
            </a:r>
          </a:p>
          <a:p>
            <a:pPr marL="0" marR="0" lvl="0" indent="0" algn="ctr" defTabSz="914400" rtl="1" eaLnBrk="1" fontAlgn="auto" latinLnBrk="0" hangingPunct="1">
              <a:lnSpc>
                <a:spcPts val="900"/>
              </a:lnSpc>
              <a:spcBef>
                <a:spcPts val="0"/>
              </a:spcBef>
              <a:spcAft>
                <a:spcPts val="0"/>
              </a:spcAft>
              <a:buClrTx/>
              <a:buSzTx/>
              <a:buFontTx/>
              <a:buNone/>
              <a:tabLst/>
              <a:defRPr/>
            </a:pPr>
            <a:r>
              <a:rPr kumimoji="0" lang="he-IL" sz="1200" b="1" i="0" u="none" strike="noStrike" kern="1200" cap="none" spc="0" normalizeH="0" baseline="0" noProof="0" dirty="0" smtClean="0">
                <a:ln>
                  <a:noFill/>
                </a:ln>
                <a:solidFill>
                  <a:prstClr val="black"/>
                </a:solidFill>
                <a:effectLst/>
                <a:uLnTx/>
                <a:uFillTx/>
                <a:latin typeface="David" panose="020E0502060401010101" pitchFamily="34" charset="-79"/>
                <a:ea typeface="+mn-ea"/>
                <a:cs typeface="David" panose="020E0502060401010101" pitchFamily="34" charset="-79"/>
              </a:rPr>
              <a:t>בית ספרית</a:t>
            </a:r>
            <a:endParaRPr kumimoji="0" lang="he-IL" sz="1200" b="1" i="0" u="none" strike="noStrike" kern="1200" cap="none" spc="0" normalizeH="0" baseline="0" noProof="0" dirty="0">
              <a:ln>
                <a:noFill/>
              </a:ln>
              <a:solidFill>
                <a:prstClr val="black"/>
              </a:solidFill>
              <a:effectLst/>
              <a:uLnTx/>
              <a:uFillTx/>
              <a:latin typeface="David" panose="020E0502060401010101" pitchFamily="34" charset="-79"/>
              <a:ea typeface="+mn-ea"/>
              <a:cs typeface="David" panose="020E0502060401010101" pitchFamily="34" charset="-79"/>
            </a:endParaRPr>
          </a:p>
        </p:txBody>
      </p:sp>
      <p:sp>
        <p:nvSpPr>
          <p:cNvPr id="29" name="מלבן 28"/>
          <p:cNvSpPr/>
          <p:nvPr/>
        </p:nvSpPr>
        <p:spPr>
          <a:xfrm>
            <a:off x="3240000" y="6477889"/>
            <a:ext cx="2664000" cy="383182"/>
          </a:xfrm>
          <a:prstGeom prst="rect">
            <a:avLst/>
          </a:prstGeom>
        </p:spPr>
        <p:txBody>
          <a:bodyPr>
            <a:spAutoFit/>
          </a:bodyPr>
          <a:lstStyle/>
          <a:p>
            <a:pPr lvl="0" algn="ctr">
              <a:lnSpc>
                <a:spcPct val="90000"/>
              </a:lnSpc>
              <a:defRPr/>
            </a:pPr>
            <a:r>
              <a:rPr lang="he-IL" sz="1000" b="1" dirty="0">
                <a:solidFill>
                  <a:srgbClr val="003300">
                    <a:alpha val="58000"/>
                  </a:srgbClr>
                </a:solidFill>
                <a:latin typeface="David" pitchFamily="34" charset="-79"/>
                <a:cs typeface="David" pitchFamily="34" charset="-79"/>
                <a:sym typeface="Symbol" panose="05050102010706020507" pitchFamily="18" charset="2"/>
              </a:rPr>
              <a:t> </a:t>
            </a:r>
            <a:r>
              <a:rPr lang="he-IL" sz="1000" b="1" dirty="0">
                <a:solidFill>
                  <a:srgbClr val="003300">
                    <a:alpha val="58000"/>
                  </a:srgbClr>
                </a:solidFill>
                <a:latin typeface="David" pitchFamily="34" charset="-79"/>
                <a:cs typeface="David" pitchFamily="34" charset="-79"/>
              </a:rPr>
              <a:t>ביצוע:</a:t>
            </a:r>
            <a:r>
              <a:rPr lang="he-IL" sz="1000" dirty="0">
                <a:solidFill>
                  <a:srgbClr val="003300">
                    <a:alpha val="58000"/>
                  </a:srgbClr>
                </a:solidFill>
                <a:latin typeface="David" pitchFamily="34" charset="-79"/>
                <a:cs typeface="David" pitchFamily="34" charset="-79"/>
              </a:rPr>
              <a:t> צוותי למידה והנהלות בתי הספר המשתתפים</a:t>
            </a:r>
          </a:p>
          <a:p>
            <a:pPr lvl="0" algn="ctr">
              <a:lnSpc>
                <a:spcPct val="90000"/>
              </a:lnSpc>
              <a:spcAft>
                <a:spcPts val="300"/>
              </a:spcAft>
              <a:defRPr/>
            </a:pPr>
            <a:r>
              <a:rPr lang="he-IL" sz="1000" b="1" dirty="0">
                <a:solidFill>
                  <a:srgbClr val="003300">
                    <a:alpha val="58000"/>
                  </a:srgbClr>
                </a:solidFill>
                <a:latin typeface="David" pitchFamily="34" charset="-79"/>
                <a:cs typeface="David" pitchFamily="34" charset="-79"/>
                <a:sym typeface="Symbol" panose="05050102010706020507" pitchFamily="18" charset="2"/>
              </a:rPr>
              <a:t> </a:t>
            </a:r>
            <a:r>
              <a:rPr lang="he-IL" sz="1000" b="1" dirty="0" smtClean="0">
                <a:solidFill>
                  <a:srgbClr val="003300">
                    <a:alpha val="58000"/>
                  </a:srgbClr>
                </a:solidFill>
                <a:latin typeface="David" pitchFamily="34" charset="-79"/>
                <a:cs typeface="David" pitchFamily="34" charset="-79"/>
                <a:sym typeface="Symbol" panose="05050102010706020507" pitchFamily="18" charset="2"/>
              </a:rPr>
              <a:t>הכשרה, </a:t>
            </a:r>
            <a:r>
              <a:rPr lang="he-IL" sz="1000" b="1" dirty="0" smtClean="0">
                <a:solidFill>
                  <a:srgbClr val="003300">
                    <a:alpha val="58000"/>
                  </a:srgbClr>
                </a:solidFill>
                <a:latin typeface="David" pitchFamily="34" charset="-79"/>
                <a:cs typeface="David" pitchFamily="34" charset="-79"/>
              </a:rPr>
              <a:t>הנחיה, פדגוגיה </a:t>
            </a:r>
            <a:r>
              <a:rPr lang="he-IL" sz="1000" b="1" dirty="0">
                <a:solidFill>
                  <a:srgbClr val="003300">
                    <a:alpha val="58000"/>
                  </a:srgbClr>
                </a:solidFill>
                <a:latin typeface="David" pitchFamily="34" charset="-79"/>
                <a:cs typeface="David" pitchFamily="34" charset="-79"/>
              </a:rPr>
              <a:t>ושיטה </a:t>
            </a:r>
            <a:r>
              <a:rPr lang="he-IL" sz="1000" dirty="0">
                <a:solidFill>
                  <a:srgbClr val="003300">
                    <a:alpha val="58000"/>
                  </a:srgbClr>
                </a:solidFill>
                <a:latin typeface="David" pitchFamily="34" charset="-79"/>
                <a:cs typeface="David" pitchFamily="34" charset="-79"/>
              </a:rPr>
              <a:t>– יכולות</a:t>
            </a:r>
          </a:p>
        </p:txBody>
      </p:sp>
    </p:spTree>
    <p:extLst>
      <p:ext uri="{BB962C8B-B14F-4D97-AF65-F5344CB8AC3E}">
        <p14:creationId xmlns:p14="http://schemas.microsoft.com/office/powerpoint/2010/main" val="82854920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15">
                                            <p:graphicEl>
                                              <a:chart seriesIdx="-3" categoryIdx="-3" bldStep="gridLegend"/>
                                            </p:graphicEl>
                                          </p:spTgt>
                                        </p:tgtEl>
                                        <p:attrNameLst>
                                          <p:attrName>style.visibility</p:attrName>
                                        </p:attrNameLst>
                                      </p:cBhvr>
                                      <p:to>
                                        <p:strVal val="visible"/>
                                      </p:to>
                                    </p:set>
                                    <p:animEffect transition="in" filter="fade">
                                      <p:cBhvr>
                                        <p:cTn id="13" dur="1000"/>
                                        <p:tgtEl>
                                          <p:spTgt spid="15">
                                            <p:graphicEl>
                                              <a:chart seriesIdx="-3" categoryIdx="-3" bldStep="gridLegend"/>
                                            </p:graphicEl>
                                          </p:spTgt>
                                        </p:tgtEl>
                                      </p:cBhvr>
                                    </p:animEffect>
                                    <p:anim calcmode="lin" valueType="num">
                                      <p:cBhvr>
                                        <p:cTn id="14" dur="1000" fill="hold"/>
                                        <p:tgtEl>
                                          <p:spTgt spid="15">
                                            <p:graphicEl>
                                              <a:chart seriesIdx="-3" categoryIdx="-3" bldStep="gridLegend"/>
                                            </p:graphicEl>
                                          </p:spTgt>
                                        </p:tgtEl>
                                        <p:attrNameLst>
                                          <p:attrName>ppt_x</p:attrName>
                                        </p:attrNameLst>
                                      </p:cBhvr>
                                      <p:tavLst>
                                        <p:tav tm="0">
                                          <p:val>
                                            <p:strVal val="#ppt_x"/>
                                          </p:val>
                                        </p:tav>
                                        <p:tav tm="100000">
                                          <p:val>
                                            <p:strVal val="#ppt_x"/>
                                          </p:val>
                                        </p:tav>
                                      </p:tavLst>
                                    </p:anim>
                                    <p:anim calcmode="lin" valueType="num">
                                      <p:cBhvr>
                                        <p:cTn id="15" dur="1000" fill="hold"/>
                                        <p:tgtEl>
                                          <p:spTgt spid="15">
                                            <p:graphicEl>
                                              <a:chart seriesIdx="-3" categoryIdx="-3" bldStep="gridLegend"/>
                                            </p:graphic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7" presetClass="entr" presetSubtype="0" fill="hold" grpId="0" nodeType="afterEffect">
                                  <p:stCondLst>
                                    <p:cond delay="0"/>
                                  </p:stCondLst>
                                  <p:childTnLst>
                                    <p:set>
                                      <p:cBhvr>
                                        <p:cTn id="18" dur="1" fill="hold">
                                          <p:stCondLst>
                                            <p:cond delay="0"/>
                                          </p:stCondLst>
                                        </p:cTn>
                                        <p:tgtEl>
                                          <p:spTgt spid="15">
                                            <p:graphicEl>
                                              <a:chart seriesIdx="0" categoryIdx="-4" bldStep="series"/>
                                            </p:graphicEl>
                                          </p:spTgt>
                                        </p:tgtEl>
                                        <p:attrNameLst>
                                          <p:attrName>style.visibility</p:attrName>
                                        </p:attrNameLst>
                                      </p:cBhvr>
                                      <p:to>
                                        <p:strVal val="visible"/>
                                      </p:to>
                                    </p:set>
                                    <p:animEffect transition="in" filter="fade">
                                      <p:cBhvr>
                                        <p:cTn id="19" dur="1000"/>
                                        <p:tgtEl>
                                          <p:spTgt spid="15">
                                            <p:graphicEl>
                                              <a:chart seriesIdx="0" categoryIdx="-4" bldStep="series"/>
                                            </p:graphicEl>
                                          </p:spTgt>
                                        </p:tgtEl>
                                      </p:cBhvr>
                                    </p:animEffect>
                                    <p:anim calcmode="lin" valueType="num">
                                      <p:cBhvr>
                                        <p:cTn id="20" dur="1000" fill="hold"/>
                                        <p:tgtEl>
                                          <p:spTgt spid="15">
                                            <p:graphicEl>
                                              <a:chart seriesIdx="0" categoryIdx="-4" bldStep="series"/>
                                            </p:graphicEl>
                                          </p:spTgt>
                                        </p:tgtEl>
                                        <p:attrNameLst>
                                          <p:attrName>ppt_x</p:attrName>
                                        </p:attrNameLst>
                                      </p:cBhvr>
                                      <p:tavLst>
                                        <p:tav tm="0">
                                          <p:val>
                                            <p:strVal val="#ppt_x"/>
                                          </p:val>
                                        </p:tav>
                                        <p:tav tm="100000">
                                          <p:val>
                                            <p:strVal val="#ppt_x"/>
                                          </p:val>
                                        </p:tav>
                                      </p:tavLst>
                                    </p:anim>
                                    <p:anim calcmode="lin" valueType="num">
                                      <p:cBhvr>
                                        <p:cTn id="21" dur="1000" fill="hold"/>
                                        <p:tgtEl>
                                          <p:spTgt spid="15">
                                            <p:graphicEl>
                                              <a:chart seriesIdx="0" categoryIdx="-4" bldStep="series"/>
                                            </p:graphic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7" presetClass="entr" presetSubtype="0" fill="hold" grpId="0" nodeType="afterEffect">
                                  <p:stCondLst>
                                    <p:cond delay="0"/>
                                  </p:stCondLst>
                                  <p:childTnLst>
                                    <p:set>
                                      <p:cBhvr>
                                        <p:cTn id="24" dur="1" fill="hold">
                                          <p:stCondLst>
                                            <p:cond delay="0"/>
                                          </p:stCondLst>
                                        </p:cTn>
                                        <p:tgtEl>
                                          <p:spTgt spid="15">
                                            <p:graphicEl>
                                              <a:chart seriesIdx="1" categoryIdx="-4" bldStep="series"/>
                                            </p:graphicEl>
                                          </p:spTgt>
                                        </p:tgtEl>
                                        <p:attrNameLst>
                                          <p:attrName>style.visibility</p:attrName>
                                        </p:attrNameLst>
                                      </p:cBhvr>
                                      <p:to>
                                        <p:strVal val="visible"/>
                                      </p:to>
                                    </p:set>
                                    <p:animEffect transition="in" filter="fade">
                                      <p:cBhvr>
                                        <p:cTn id="25" dur="1000"/>
                                        <p:tgtEl>
                                          <p:spTgt spid="15">
                                            <p:graphicEl>
                                              <a:chart seriesIdx="1" categoryIdx="-4" bldStep="series"/>
                                            </p:graphicEl>
                                          </p:spTgt>
                                        </p:tgtEl>
                                      </p:cBhvr>
                                    </p:animEffect>
                                    <p:anim calcmode="lin" valueType="num">
                                      <p:cBhvr>
                                        <p:cTn id="26" dur="1000" fill="hold"/>
                                        <p:tgtEl>
                                          <p:spTgt spid="15">
                                            <p:graphicEl>
                                              <a:chart seriesIdx="1" categoryIdx="-4" bldStep="series"/>
                                            </p:graphicEl>
                                          </p:spTgt>
                                        </p:tgtEl>
                                        <p:attrNameLst>
                                          <p:attrName>ppt_x</p:attrName>
                                        </p:attrNameLst>
                                      </p:cBhvr>
                                      <p:tavLst>
                                        <p:tav tm="0">
                                          <p:val>
                                            <p:strVal val="#ppt_x"/>
                                          </p:val>
                                        </p:tav>
                                        <p:tav tm="100000">
                                          <p:val>
                                            <p:strVal val="#ppt_x"/>
                                          </p:val>
                                        </p:tav>
                                      </p:tavLst>
                                    </p:anim>
                                    <p:anim calcmode="lin" valueType="num">
                                      <p:cBhvr>
                                        <p:cTn id="27" dur="1000" fill="hold"/>
                                        <p:tgtEl>
                                          <p:spTgt spid="15">
                                            <p:graphicEl>
                                              <a:chart seriesIdx="1" categoryIdx="-4" bldStep="series"/>
                                            </p:graphicEl>
                                          </p:spTgt>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7" presetClass="entr" presetSubtype="0" fill="hold" grpId="0" nodeType="afterEffect">
                                  <p:stCondLst>
                                    <p:cond delay="0"/>
                                  </p:stCondLst>
                                  <p:childTnLst>
                                    <p:set>
                                      <p:cBhvr>
                                        <p:cTn id="30" dur="1" fill="hold">
                                          <p:stCondLst>
                                            <p:cond delay="0"/>
                                          </p:stCondLst>
                                        </p:cTn>
                                        <p:tgtEl>
                                          <p:spTgt spid="15">
                                            <p:graphicEl>
                                              <a:chart seriesIdx="2" categoryIdx="-4" bldStep="series"/>
                                            </p:graphicEl>
                                          </p:spTgt>
                                        </p:tgtEl>
                                        <p:attrNameLst>
                                          <p:attrName>style.visibility</p:attrName>
                                        </p:attrNameLst>
                                      </p:cBhvr>
                                      <p:to>
                                        <p:strVal val="visible"/>
                                      </p:to>
                                    </p:set>
                                    <p:animEffect transition="in" filter="fade">
                                      <p:cBhvr>
                                        <p:cTn id="31" dur="1000"/>
                                        <p:tgtEl>
                                          <p:spTgt spid="15">
                                            <p:graphicEl>
                                              <a:chart seriesIdx="2" categoryIdx="-4" bldStep="series"/>
                                            </p:graphicEl>
                                          </p:spTgt>
                                        </p:tgtEl>
                                      </p:cBhvr>
                                    </p:animEffect>
                                    <p:anim calcmode="lin" valueType="num">
                                      <p:cBhvr>
                                        <p:cTn id="32" dur="1000" fill="hold"/>
                                        <p:tgtEl>
                                          <p:spTgt spid="15">
                                            <p:graphicEl>
                                              <a:chart seriesIdx="2" categoryIdx="-4" bldStep="series"/>
                                            </p:graphicEl>
                                          </p:spTgt>
                                        </p:tgtEl>
                                        <p:attrNameLst>
                                          <p:attrName>ppt_x</p:attrName>
                                        </p:attrNameLst>
                                      </p:cBhvr>
                                      <p:tavLst>
                                        <p:tav tm="0">
                                          <p:val>
                                            <p:strVal val="#ppt_x"/>
                                          </p:val>
                                        </p:tav>
                                        <p:tav tm="100000">
                                          <p:val>
                                            <p:strVal val="#ppt_x"/>
                                          </p:val>
                                        </p:tav>
                                      </p:tavLst>
                                    </p:anim>
                                    <p:anim calcmode="lin" valueType="num">
                                      <p:cBhvr>
                                        <p:cTn id="33" dur="1000" fill="hold"/>
                                        <p:tgtEl>
                                          <p:spTgt spid="15">
                                            <p:graphicEl>
                                              <a:chart seriesIdx="2" categoryIdx="-4" bldStep="series"/>
                                            </p:graphicEl>
                                          </p:spTgt>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7" presetClass="entr" presetSubtype="0" fill="hold" grpId="0" nodeType="afterEffect">
                                  <p:stCondLst>
                                    <p:cond delay="0"/>
                                  </p:stCondLst>
                                  <p:childTnLst>
                                    <p:set>
                                      <p:cBhvr>
                                        <p:cTn id="36" dur="1" fill="hold">
                                          <p:stCondLst>
                                            <p:cond delay="0"/>
                                          </p:stCondLst>
                                        </p:cTn>
                                        <p:tgtEl>
                                          <p:spTgt spid="15">
                                            <p:graphicEl>
                                              <a:chart seriesIdx="3" categoryIdx="-4" bldStep="series"/>
                                            </p:graphicEl>
                                          </p:spTgt>
                                        </p:tgtEl>
                                        <p:attrNameLst>
                                          <p:attrName>style.visibility</p:attrName>
                                        </p:attrNameLst>
                                      </p:cBhvr>
                                      <p:to>
                                        <p:strVal val="visible"/>
                                      </p:to>
                                    </p:set>
                                    <p:animEffect transition="in" filter="fade">
                                      <p:cBhvr>
                                        <p:cTn id="37" dur="1000"/>
                                        <p:tgtEl>
                                          <p:spTgt spid="15">
                                            <p:graphicEl>
                                              <a:chart seriesIdx="3" categoryIdx="-4" bldStep="series"/>
                                            </p:graphicEl>
                                          </p:spTgt>
                                        </p:tgtEl>
                                      </p:cBhvr>
                                    </p:animEffect>
                                    <p:anim calcmode="lin" valueType="num">
                                      <p:cBhvr>
                                        <p:cTn id="38" dur="1000" fill="hold"/>
                                        <p:tgtEl>
                                          <p:spTgt spid="15">
                                            <p:graphicEl>
                                              <a:chart seriesIdx="3" categoryIdx="-4" bldStep="series"/>
                                            </p:graphicEl>
                                          </p:spTgt>
                                        </p:tgtEl>
                                        <p:attrNameLst>
                                          <p:attrName>ppt_x</p:attrName>
                                        </p:attrNameLst>
                                      </p:cBhvr>
                                      <p:tavLst>
                                        <p:tav tm="0">
                                          <p:val>
                                            <p:strVal val="#ppt_x"/>
                                          </p:val>
                                        </p:tav>
                                        <p:tav tm="100000">
                                          <p:val>
                                            <p:strVal val="#ppt_x"/>
                                          </p:val>
                                        </p:tav>
                                      </p:tavLst>
                                    </p:anim>
                                    <p:anim calcmode="lin" valueType="num">
                                      <p:cBhvr>
                                        <p:cTn id="39" dur="1000" fill="hold"/>
                                        <p:tgtEl>
                                          <p:spTgt spid="15">
                                            <p:graphicEl>
                                              <a:chart seriesIdx="3" categoryIdx="-4" bldStep="series"/>
                                            </p:graphicEl>
                                          </p:spTgt>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7" presetClass="entr" presetSubtype="0" fill="hold" grpId="0" nodeType="afterEffect">
                                  <p:stCondLst>
                                    <p:cond delay="0"/>
                                  </p:stCondLst>
                                  <p:childTnLst>
                                    <p:set>
                                      <p:cBhvr>
                                        <p:cTn id="42" dur="1" fill="hold">
                                          <p:stCondLst>
                                            <p:cond delay="0"/>
                                          </p:stCondLst>
                                        </p:cTn>
                                        <p:tgtEl>
                                          <p:spTgt spid="15">
                                            <p:graphicEl>
                                              <a:chart seriesIdx="4" categoryIdx="-4" bldStep="series"/>
                                            </p:graphicEl>
                                          </p:spTgt>
                                        </p:tgtEl>
                                        <p:attrNameLst>
                                          <p:attrName>style.visibility</p:attrName>
                                        </p:attrNameLst>
                                      </p:cBhvr>
                                      <p:to>
                                        <p:strVal val="visible"/>
                                      </p:to>
                                    </p:set>
                                    <p:animEffect transition="in" filter="fade">
                                      <p:cBhvr>
                                        <p:cTn id="43" dur="1000"/>
                                        <p:tgtEl>
                                          <p:spTgt spid="15">
                                            <p:graphicEl>
                                              <a:chart seriesIdx="4" categoryIdx="-4" bldStep="series"/>
                                            </p:graphicEl>
                                          </p:spTgt>
                                        </p:tgtEl>
                                      </p:cBhvr>
                                    </p:animEffect>
                                    <p:anim calcmode="lin" valueType="num">
                                      <p:cBhvr>
                                        <p:cTn id="44" dur="1000" fill="hold"/>
                                        <p:tgtEl>
                                          <p:spTgt spid="15">
                                            <p:graphicEl>
                                              <a:chart seriesIdx="4" categoryIdx="-4" bldStep="series"/>
                                            </p:graphicEl>
                                          </p:spTgt>
                                        </p:tgtEl>
                                        <p:attrNameLst>
                                          <p:attrName>ppt_x</p:attrName>
                                        </p:attrNameLst>
                                      </p:cBhvr>
                                      <p:tavLst>
                                        <p:tav tm="0">
                                          <p:val>
                                            <p:strVal val="#ppt_x"/>
                                          </p:val>
                                        </p:tav>
                                        <p:tav tm="100000">
                                          <p:val>
                                            <p:strVal val="#ppt_x"/>
                                          </p:val>
                                        </p:tav>
                                      </p:tavLst>
                                    </p:anim>
                                    <p:anim calcmode="lin" valueType="num">
                                      <p:cBhvr>
                                        <p:cTn id="45" dur="1000" fill="hold"/>
                                        <p:tgtEl>
                                          <p:spTgt spid="15">
                                            <p:graphicEl>
                                              <a:chart seriesIdx="4" categoryIdx="-4" bldStep="series"/>
                                            </p:graphicEl>
                                          </p:spTgt>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7" presetClass="entr" presetSubtype="0" fill="hold" grpId="0" nodeType="afterEffect">
                                  <p:stCondLst>
                                    <p:cond delay="0"/>
                                  </p:stCondLst>
                                  <p:childTnLst>
                                    <p:set>
                                      <p:cBhvr>
                                        <p:cTn id="48" dur="1" fill="hold">
                                          <p:stCondLst>
                                            <p:cond delay="0"/>
                                          </p:stCondLst>
                                        </p:cTn>
                                        <p:tgtEl>
                                          <p:spTgt spid="15">
                                            <p:graphicEl>
                                              <a:chart seriesIdx="5" categoryIdx="-4" bldStep="series"/>
                                            </p:graphicEl>
                                          </p:spTgt>
                                        </p:tgtEl>
                                        <p:attrNameLst>
                                          <p:attrName>style.visibility</p:attrName>
                                        </p:attrNameLst>
                                      </p:cBhvr>
                                      <p:to>
                                        <p:strVal val="visible"/>
                                      </p:to>
                                    </p:set>
                                    <p:animEffect transition="in" filter="fade">
                                      <p:cBhvr>
                                        <p:cTn id="49" dur="1000"/>
                                        <p:tgtEl>
                                          <p:spTgt spid="15">
                                            <p:graphicEl>
                                              <a:chart seriesIdx="5" categoryIdx="-4" bldStep="series"/>
                                            </p:graphicEl>
                                          </p:spTgt>
                                        </p:tgtEl>
                                      </p:cBhvr>
                                    </p:animEffect>
                                    <p:anim calcmode="lin" valueType="num">
                                      <p:cBhvr>
                                        <p:cTn id="50" dur="1000" fill="hold"/>
                                        <p:tgtEl>
                                          <p:spTgt spid="15">
                                            <p:graphicEl>
                                              <a:chart seriesIdx="5" categoryIdx="-4" bldStep="series"/>
                                            </p:graphicEl>
                                          </p:spTgt>
                                        </p:tgtEl>
                                        <p:attrNameLst>
                                          <p:attrName>ppt_x</p:attrName>
                                        </p:attrNameLst>
                                      </p:cBhvr>
                                      <p:tavLst>
                                        <p:tav tm="0">
                                          <p:val>
                                            <p:strVal val="#ppt_x"/>
                                          </p:val>
                                        </p:tav>
                                        <p:tav tm="100000">
                                          <p:val>
                                            <p:strVal val="#ppt_x"/>
                                          </p:val>
                                        </p:tav>
                                      </p:tavLst>
                                    </p:anim>
                                    <p:anim calcmode="lin" valueType="num">
                                      <p:cBhvr>
                                        <p:cTn id="51" dur="1000" fill="hold"/>
                                        <p:tgtEl>
                                          <p:spTgt spid="15">
                                            <p:graphicEl>
                                              <a:chart seriesIdx="5" categoryIdx="-4" bldStep="series"/>
                                            </p:graphicEl>
                                          </p:spTgt>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animEffect transition="in" filter="fade">
                                      <p:cBhvr>
                                        <p:cTn id="54" dur="1000"/>
                                        <p:tgtEl>
                                          <p:spTgt spid="26"/>
                                        </p:tgtEl>
                                      </p:cBhvr>
                                    </p:animEffect>
                                    <p:anim calcmode="lin" valueType="num">
                                      <p:cBhvr>
                                        <p:cTn id="55" dur="1000" fill="hold"/>
                                        <p:tgtEl>
                                          <p:spTgt spid="26"/>
                                        </p:tgtEl>
                                        <p:attrNameLst>
                                          <p:attrName>ppt_x</p:attrName>
                                        </p:attrNameLst>
                                      </p:cBhvr>
                                      <p:tavLst>
                                        <p:tav tm="0">
                                          <p:val>
                                            <p:strVal val="#ppt_x"/>
                                          </p:val>
                                        </p:tav>
                                        <p:tav tm="100000">
                                          <p:val>
                                            <p:strVal val="#ppt_x"/>
                                          </p:val>
                                        </p:tav>
                                      </p:tavLst>
                                    </p:anim>
                                    <p:anim calcmode="lin" valueType="num">
                                      <p:cBhvr>
                                        <p:cTn id="56" dur="1000" fill="hold"/>
                                        <p:tgtEl>
                                          <p:spTgt spid="26"/>
                                        </p:tgtEl>
                                        <p:attrNameLst>
                                          <p:attrName>ppt_y</p:attrName>
                                        </p:attrNameLst>
                                      </p:cBhvr>
                                      <p:tavLst>
                                        <p:tav tm="0">
                                          <p:val>
                                            <p:strVal val="#ppt_y-.1"/>
                                          </p:val>
                                        </p:tav>
                                        <p:tav tm="100000">
                                          <p:val>
                                            <p:strVal val="#ppt_y"/>
                                          </p:val>
                                        </p:tav>
                                      </p:tavLst>
                                    </p:anim>
                                  </p:childTnLst>
                                </p:cTn>
                              </p:par>
                            </p:childTnLst>
                          </p:cTn>
                        </p:par>
                        <p:par>
                          <p:cTn id="57" fill="hold">
                            <p:stCondLst>
                              <p:cond delay="8000"/>
                            </p:stCondLst>
                            <p:childTnLst>
                              <p:par>
                                <p:cTn id="58" presetID="47" presetClass="entr" presetSubtype="0" fill="hold" grpId="0" nodeType="after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fade">
                                      <p:cBhvr>
                                        <p:cTn id="60" dur="1000"/>
                                        <p:tgtEl>
                                          <p:spTgt spid="27"/>
                                        </p:tgtEl>
                                      </p:cBhvr>
                                    </p:animEffect>
                                    <p:anim calcmode="lin" valueType="num">
                                      <p:cBhvr>
                                        <p:cTn id="61" dur="1000" fill="hold"/>
                                        <p:tgtEl>
                                          <p:spTgt spid="27"/>
                                        </p:tgtEl>
                                        <p:attrNameLst>
                                          <p:attrName>ppt_x</p:attrName>
                                        </p:attrNameLst>
                                      </p:cBhvr>
                                      <p:tavLst>
                                        <p:tav tm="0">
                                          <p:val>
                                            <p:strVal val="#ppt_x"/>
                                          </p:val>
                                        </p:tav>
                                        <p:tav tm="100000">
                                          <p:val>
                                            <p:strVal val="#ppt_x"/>
                                          </p:val>
                                        </p:tav>
                                      </p:tavLst>
                                    </p:anim>
                                    <p:anim calcmode="lin" valueType="num">
                                      <p:cBhvr>
                                        <p:cTn id="62" dur="1000" fill="hold"/>
                                        <p:tgtEl>
                                          <p:spTgt spid="27"/>
                                        </p:tgtEl>
                                        <p:attrNameLst>
                                          <p:attrName>ppt_y</p:attrName>
                                        </p:attrNameLst>
                                      </p:cBhvr>
                                      <p:tavLst>
                                        <p:tav tm="0">
                                          <p:val>
                                            <p:strVal val="#ppt_y-.1"/>
                                          </p:val>
                                        </p:tav>
                                        <p:tav tm="100000">
                                          <p:val>
                                            <p:strVal val="#ppt_y"/>
                                          </p:val>
                                        </p:tav>
                                      </p:tavLst>
                                    </p:anim>
                                  </p:childTnLst>
                                </p:cTn>
                              </p:par>
                            </p:childTnLst>
                          </p:cTn>
                        </p:par>
                        <p:par>
                          <p:cTn id="63" fill="hold">
                            <p:stCondLst>
                              <p:cond delay="9000"/>
                            </p:stCondLst>
                            <p:childTnLst>
                              <p:par>
                                <p:cTn id="64" presetID="47" presetClass="entr" presetSubtype="0" fill="hold" grpId="0" nodeType="afterEffect">
                                  <p:stCondLst>
                                    <p:cond delay="0"/>
                                  </p:stCondLst>
                                  <p:childTnLst>
                                    <p:set>
                                      <p:cBhvr>
                                        <p:cTn id="65" dur="1" fill="hold">
                                          <p:stCondLst>
                                            <p:cond delay="0"/>
                                          </p:stCondLst>
                                        </p:cTn>
                                        <p:tgtEl>
                                          <p:spTgt spid="28"/>
                                        </p:tgtEl>
                                        <p:attrNameLst>
                                          <p:attrName>style.visibility</p:attrName>
                                        </p:attrNameLst>
                                      </p:cBhvr>
                                      <p:to>
                                        <p:strVal val="visible"/>
                                      </p:to>
                                    </p:set>
                                    <p:animEffect transition="in" filter="fade">
                                      <p:cBhvr>
                                        <p:cTn id="66" dur="1000"/>
                                        <p:tgtEl>
                                          <p:spTgt spid="28"/>
                                        </p:tgtEl>
                                      </p:cBhvr>
                                    </p:animEffect>
                                    <p:anim calcmode="lin" valueType="num">
                                      <p:cBhvr>
                                        <p:cTn id="67" dur="1000" fill="hold"/>
                                        <p:tgtEl>
                                          <p:spTgt spid="28"/>
                                        </p:tgtEl>
                                        <p:attrNameLst>
                                          <p:attrName>ppt_x</p:attrName>
                                        </p:attrNameLst>
                                      </p:cBhvr>
                                      <p:tavLst>
                                        <p:tav tm="0">
                                          <p:val>
                                            <p:strVal val="#ppt_x"/>
                                          </p:val>
                                        </p:tav>
                                        <p:tav tm="100000">
                                          <p:val>
                                            <p:strVal val="#ppt_x"/>
                                          </p:val>
                                        </p:tav>
                                      </p:tavLst>
                                    </p:anim>
                                    <p:anim calcmode="lin" valueType="num">
                                      <p:cBhvr>
                                        <p:cTn id="68" dur="1000" fill="hold"/>
                                        <p:tgtEl>
                                          <p:spTgt spid="28"/>
                                        </p:tgtEl>
                                        <p:attrNameLst>
                                          <p:attrName>ppt_y</p:attrName>
                                        </p:attrNameLst>
                                      </p:cBhvr>
                                      <p:tavLst>
                                        <p:tav tm="0">
                                          <p:val>
                                            <p:strVal val="#ppt_y-.1"/>
                                          </p:val>
                                        </p:tav>
                                        <p:tav tm="100000">
                                          <p:val>
                                            <p:strVal val="#ppt_y"/>
                                          </p:val>
                                        </p:tav>
                                      </p:tavLst>
                                    </p:anim>
                                  </p:childTnLst>
                                </p:cTn>
                              </p:par>
                            </p:childTnLst>
                          </p:cTn>
                        </p:par>
                        <p:par>
                          <p:cTn id="69" fill="hold">
                            <p:stCondLst>
                              <p:cond delay="10000"/>
                            </p:stCondLst>
                            <p:childTnLst>
                              <p:par>
                                <p:cTn id="70" presetID="47" presetClass="entr" presetSubtype="0" fill="hold" grpId="0" nodeType="afterEffect">
                                  <p:stCondLst>
                                    <p:cond delay="0"/>
                                  </p:stCondLst>
                                  <p:childTnLst>
                                    <p:set>
                                      <p:cBhvr>
                                        <p:cTn id="71" dur="1" fill="hold">
                                          <p:stCondLst>
                                            <p:cond delay="0"/>
                                          </p:stCondLst>
                                        </p:cTn>
                                        <p:tgtEl>
                                          <p:spTgt spid="17"/>
                                        </p:tgtEl>
                                        <p:attrNameLst>
                                          <p:attrName>style.visibility</p:attrName>
                                        </p:attrNameLst>
                                      </p:cBhvr>
                                      <p:to>
                                        <p:strVal val="visible"/>
                                      </p:to>
                                    </p:set>
                                    <p:animEffect transition="in" filter="fade">
                                      <p:cBhvr>
                                        <p:cTn id="72" dur="1000"/>
                                        <p:tgtEl>
                                          <p:spTgt spid="17"/>
                                        </p:tgtEl>
                                      </p:cBhvr>
                                    </p:animEffect>
                                    <p:anim calcmode="lin" valueType="num">
                                      <p:cBhvr>
                                        <p:cTn id="73" dur="1000" fill="hold"/>
                                        <p:tgtEl>
                                          <p:spTgt spid="17"/>
                                        </p:tgtEl>
                                        <p:attrNameLst>
                                          <p:attrName>ppt_x</p:attrName>
                                        </p:attrNameLst>
                                      </p:cBhvr>
                                      <p:tavLst>
                                        <p:tav tm="0">
                                          <p:val>
                                            <p:strVal val="#ppt_x"/>
                                          </p:val>
                                        </p:tav>
                                        <p:tav tm="100000">
                                          <p:val>
                                            <p:strVal val="#ppt_x"/>
                                          </p:val>
                                        </p:tav>
                                      </p:tavLst>
                                    </p:anim>
                                    <p:anim calcmode="lin" valueType="num">
                                      <p:cBhvr>
                                        <p:cTn id="7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Sub>
          <a:bldChart bld="series"/>
        </p:bldSub>
      </p:bldGraphic>
      <p:bldP spid="17" grpId="0" animBg="1"/>
      <p:bldP spid="18" grpId="0"/>
      <p:bldP spid="26" grpId="0" animBg="1"/>
      <p:bldP spid="27" grpId="0" animBg="1"/>
      <p:bldP spid="2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מספר שקופית 1"/>
          <p:cNvSpPr>
            <a:spLocks noGrp="1"/>
          </p:cNvSpPr>
          <p:nvPr>
            <p:ph type="sldNum" sz="quarter" idx="12"/>
          </p:nvPr>
        </p:nvSpPr>
        <p:spPr>
          <a:xfrm>
            <a:off x="12704" y="6453336"/>
            <a:ext cx="2133600" cy="365125"/>
          </a:xfrm>
        </p:spPr>
        <p:txBody>
          <a:bodyPr/>
          <a:lstStyle/>
          <a:p>
            <a:pPr marL="0" marR="0" lvl="0" indent="0" algn="l" defTabSz="914400" rtl="1" eaLnBrk="1" fontAlgn="auto" latinLnBrk="0" hangingPunct="1">
              <a:lnSpc>
                <a:spcPct val="100000"/>
              </a:lnSpc>
              <a:spcBef>
                <a:spcPts val="0"/>
              </a:spcBef>
              <a:spcAft>
                <a:spcPts val="0"/>
              </a:spcAft>
              <a:buClrTx/>
              <a:buSzTx/>
              <a:buFontTx/>
              <a:buNone/>
              <a:tabLst/>
              <a:defRPr/>
            </a:pPr>
            <a:fld id="{887C1878-6180-4459-82C0-7799DD57A182}" type="slidenum">
              <a:rPr kumimoji="0" lang="he-IL" sz="1200" b="0" i="0" u="none" strike="noStrike" kern="1200" cap="none" spc="0" normalizeH="0" baseline="0" noProof="0" smtClean="0">
                <a:ln>
                  <a:noFill/>
                </a:ln>
                <a:solidFill>
                  <a:prstClr val="black">
                    <a:tint val="75000"/>
                  </a:prstClr>
                </a:solidFill>
                <a:effectLst/>
                <a:uLnTx/>
                <a:uFillTx/>
                <a:latin typeface="David" panose="020E0502060401010101" pitchFamily="34" charset="-79"/>
                <a:ea typeface="+mn-ea"/>
                <a:cs typeface="David" panose="020E0502060401010101" pitchFamily="34" charset="-79"/>
              </a:rPr>
              <a:pPr marL="0" marR="0" lvl="0" indent="0" algn="l" defTabSz="914400" rtl="1" eaLnBrk="1" fontAlgn="auto" latinLnBrk="0" hangingPunct="1">
                <a:lnSpc>
                  <a:spcPct val="100000"/>
                </a:lnSpc>
                <a:spcBef>
                  <a:spcPts val="0"/>
                </a:spcBef>
                <a:spcAft>
                  <a:spcPts val="0"/>
                </a:spcAft>
                <a:buClrTx/>
                <a:buSzTx/>
                <a:buFontTx/>
                <a:buNone/>
                <a:tabLst/>
                <a:defRPr/>
              </a:pPr>
              <a:t>6</a:t>
            </a:fld>
            <a:endParaRPr kumimoji="0" lang="he-IL" sz="1200" b="0" i="0" u="none" strike="noStrike" kern="1200" cap="none" spc="0" normalizeH="0" baseline="0" noProof="0" dirty="0">
              <a:ln>
                <a:noFill/>
              </a:ln>
              <a:solidFill>
                <a:prstClr val="black">
                  <a:tint val="75000"/>
                </a:prstClr>
              </a:solidFill>
              <a:effectLst/>
              <a:uLnTx/>
              <a:uFillTx/>
              <a:latin typeface="David" panose="020E0502060401010101" pitchFamily="34" charset="-79"/>
              <a:ea typeface="+mn-ea"/>
              <a:cs typeface="David" panose="020E0502060401010101" pitchFamily="34" charset="-79"/>
            </a:endParaRPr>
          </a:p>
        </p:txBody>
      </p:sp>
      <p:sp>
        <p:nvSpPr>
          <p:cNvPr id="20" name="TextBox 19"/>
          <p:cNvSpPr txBox="1"/>
          <p:nvPr/>
        </p:nvSpPr>
        <p:spPr>
          <a:xfrm>
            <a:off x="72000" y="8622"/>
            <a:ext cx="9000000" cy="504000"/>
          </a:xfrm>
          <a:prstGeom prst="rect">
            <a:avLst/>
          </a:prstGeom>
          <a:solidFill>
            <a:srgbClr val="EEEDE6">
              <a:alpha val="67000"/>
            </a:srgbClr>
          </a:solidFill>
          <a:ln w="3175">
            <a:solidFill>
              <a:srgbClr val="FADF8F"/>
            </a:solidFill>
          </a:ln>
          <a:effectLst/>
        </p:spPr>
        <p:style>
          <a:lnRef idx="1">
            <a:schemeClr val="accent1"/>
          </a:lnRef>
          <a:fillRef idx="1001">
            <a:schemeClr val="lt2"/>
          </a:fillRef>
          <a:effectRef idx="1">
            <a:schemeClr val="accent1"/>
          </a:effectRef>
          <a:fontRef idx="minor">
            <a:schemeClr val="dk1"/>
          </a:fontRef>
        </p:style>
        <p:txBody>
          <a:bodyPr wrap="square" lIns="0" tIns="0" rIns="0" bIns="0"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100" b="0" i="0" u="none" strike="noStrike" kern="1200" cap="none" spc="0" normalizeH="0" baseline="0" noProof="0" dirty="0">
              <a:ln>
                <a:noFill/>
              </a:ln>
              <a:solidFill>
                <a:srgbClr val="003300"/>
              </a:solidFill>
              <a:effectLst/>
              <a:uLnTx/>
              <a:uFillTx/>
              <a:latin typeface="David" pitchFamily="34" charset="-79"/>
              <a:ea typeface="+mn-ea"/>
              <a:cs typeface="David" pitchFamily="34" charset="-79"/>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100" b="0" i="0" u="none" strike="noStrike" kern="1200" cap="none" spc="0" normalizeH="0" baseline="0" noProof="0" dirty="0">
              <a:ln>
                <a:noFill/>
              </a:ln>
              <a:solidFill>
                <a:srgbClr val="003300"/>
              </a:solidFill>
              <a:effectLst/>
              <a:uLnTx/>
              <a:uFillTx/>
              <a:latin typeface="David" pitchFamily="34" charset="-79"/>
              <a:ea typeface="+mn-ea"/>
              <a:cs typeface="David" pitchFamily="34" charset="-79"/>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100" b="0" i="0" u="none" strike="noStrike" kern="1200" cap="none" spc="0" normalizeH="0" baseline="0" noProof="0" dirty="0">
              <a:ln>
                <a:noFill/>
              </a:ln>
              <a:solidFill>
                <a:srgbClr val="003300"/>
              </a:solidFill>
              <a:effectLst/>
              <a:uLnTx/>
              <a:uFillTx/>
              <a:latin typeface="David" pitchFamily="34" charset="-79"/>
              <a:ea typeface="+mn-ea"/>
              <a:cs typeface="David" pitchFamily="34" charset="-79"/>
            </a:endParaRPr>
          </a:p>
        </p:txBody>
      </p:sp>
      <p:pic>
        <p:nvPicPr>
          <p:cNvPr id="21" name="תמונה 20" descr="D:\א הכונן השוטף של נסים\לוגו\לוגו יכולות בפורמט איכותי\לוגו יכולות פורמט איכותי\5.png"/>
          <p:cNvPicPr/>
          <p:nvPr/>
        </p:nvPicPr>
        <p:blipFill rotWithShape="1">
          <a:blip r:embed="rId3" cstate="print">
            <a:extLst>
              <a:ext uri="{28A0092B-C50C-407E-A947-70E740481C1C}">
                <a14:useLocalDpi xmlns:a14="http://schemas.microsoft.com/office/drawing/2010/main" val="0"/>
              </a:ext>
            </a:extLst>
          </a:blip>
          <a:srcRect l="23349" t="20971" r="28533" b="39510"/>
          <a:stretch/>
        </p:blipFill>
        <p:spPr bwMode="auto">
          <a:xfrm rot="60000">
            <a:off x="8300070" y="225021"/>
            <a:ext cx="481965" cy="175895"/>
          </a:xfrm>
          <a:prstGeom prst="rect">
            <a:avLst/>
          </a:prstGeom>
          <a:noFill/>
          <a:ln>
            <a:noFill/>
          </a:ln>
          <a:extLst>
            <a:ext uri="{53640926-AAD7-44D8-BBD7-CCE9431645EC}">
              <a14:shadowObscured xmlns:a14="http://schemas.microsoft.com/office/drawing/2010/main"/>
            </a:ext>
          </a:extLst>
        </p:spPr>
      </p:pic>
      <p:pic>
        <p:nvPicPr>
          <p:cNvPr id="22" name="תמונה 21" descr="D:\א הכונן השוטף של נסים\לוגו\לוגו יכולות בפורמט איכותי\לוגו יכולות פורמט איכותי\5.png"/>
          <p:cNvPicPr/>
          <p:nvPr/>
        </p:nvPicPr>
        <p:blipFill rotWithShape="1">
          <a:blip r:embed="rId3" cstate="print">
            <a:extLst>
              <a:ext uri="{28A0092B-C50C-407E-A947-70E740481C1C}">
                <a14:useLocalDpi xmlns:a14="http://schemas.microsoft.com/office/drawing/2010/main" val="0"/>
              </a:ext>
            </a:extLst>
          </a:blip>
          <a:srcRect l="70417" t="23912" r="1539" b="10485"/>
          <a:stretch/>
        </p:blipFill>
        <p:spPr bwMode="auto">
          <a:xfrm>
            <a:off x="8766623" y="189017"/>
            <a:ext cx="269875" cy="287655"/>
          </a:xfrm>
          <a:prstGeom prst="rect">
            <a:avLst/>
          </a:prstGeom>
          <a:noFill/>
          <a:ln>
            <a:noFill/>
          </a:ln>
          <a:extLst>
            <a:ext uri="{53640926-AAD7-44D8-BBD7-CCE9431645EC}">
              <a14:shadowObscured xmlns:a14="http://schemas.microsoft.com/office/drawing/2010/main"/>
            </a:ext>
          </a:extLst>
        </p:spPr>
      </p:pic>
      <p:pic>
        <p:nvPicPr>
          <p:cNvPr id="23" name="תמונה 22" descr="D:\א הכונן השוטף של נסים\לוגו\לוגו יכולות בפורמט איכותי\לוגו יכולות פורמט איכותי\5.png"/>
          <p:cNvPicPr>
            <a:picLocks noChangeAspect="1"/>
          </p:cNvPicPr>
          <p:nvPr/>
        </p:nvPicPr>
        <p:blipFill rotWithShape="1">
          <a:blip r:embed="rId4" cstate="print">
            <a:extLst>
              <a:ext uri="{28A0092B-C50C-407E-A947-70E740481C1C}">
                <a14:useLocalDpi xmlns:a14="http://schemas.microsoft.com/office/drawing/2010/main" val="0"/>
              </a:ext>
            </a:extLst>
          </a:blip>
          <a:srcRect l="1379" t="76178" r="28965" b="10770"/>
          <a:stretch/>
        </p:blipFill>
        <p:spPr bwMode="auto">
          <a:xfrm>
            <a:off x="8262565" y="417987"/>
            <a:ext cx="498424" cy="54000"/>
          </a:xfrm>
          <a:prstGeom prst="rect">
            <a:avLst/>
          </a:prstGeom>
          <a:noFill/>
          <a:ln>
            <a:noFill/>
          </a:ln>
          <a:extLst>
            <a:ext uri="{53640926-AAD7-44D8-BBD7-CCE9431645EC}">
              <a14:shadowObscured xmlns:a14="http://schemas.microsoft.com/office/drawing/2010/main"/>
            </a:ext>
          </a:extLst>
        </p:spPr>
      </p:pic>
      <p:pic>
        <p:nvPicPr>
          <p:cNvPr id="24" name="Picture 1"/>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1500" y="188672"/>
            <a:ext cx="641454" cy="288000"/>
          </a:xfrm>
          <a:prstGeom prst="rect">
            <a:avLst/>
          </a:prstGeom>
        </p:spPr>
      </p:pic>
      <p:sp>
        <p:nvSpPr>
          <p:cNvPr id="13" name="מלבן מעוגל 12"/>
          <p:cNvSpPr/>
          <p:nvPr/>
        </p:nvSpPr>
        <p:spPr>
          <a:xfrm>
            <a:off x="3546000" y="44622"/>
            <a:ext cx="2052000" cy="432000"/>
          </a:xfrm>
          <a:prstGeom prst="roundRect">
            <a:avLst/>
          </a:prstGeom>
          <a:noFill/>
          <a:ln w="6350">
            <a:noFill/>
          </a:ln>
        </p:spPr>
        <p:txBody>
          <a:bodyPr wrap="square" lIns="0" tIns="0" rIns="0" bIns="0" anchor="ctr" anchorCtr="0">
            <a:spAutoFit/>
          </a:bodyPr>
          <a:lstStyle/>
          <a:p>
            <a:pPr marL="0" marR="0" lvl="0" indent="0" algn="ctr" defTabSz="914400" rtl="1" eaLnBrk="1" fontAlgn="auto" latinLnBrk="0" hangingPunct="1">
              <a:lnSpc>
                <a:spcPts val="1200"/>
              </a:lnSpc>
              <a:spcBef>
                <a:spcPts val="0"/>
              </a:spcBef>
              <a:spcAft>
                <a:spcPts val="0"/>
              </a:spcAft>
              <a:buClrTx/>
              <a:buSzTx/>
              <a:buFontTx/>
              <a:buNone/>
              <a:tabLst/>
              <a:defRPr/>
            </a:pP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בשיתוף</a:t>
            </a:r>
          </a:p>
          <a:p>
            <a:pPr marL="0" marR="0" lvl="0" indent="0" algn="ctr" defTabSz="914400" rtl="1" eaLnBrk="1" fontAlgn="auto" latinLnBrk="0" hangingPunct="1">
              <a:lnSpc>
                <a:spcPts val="1000"/>
              </a:lnSpc>
              <a:spcBef>
                <a:spcPts val="0"/>
              </a:spcBef>
              <a:spcAft>
                <a:spcPts val="0"/>
              </a:spcAft>
              <a:buClrTx/>
              <a:buSzTx/>
              <a:buFontTx/>
              <a:buNone/>
              <a:tabLst/>
              <a:defRPr/>
            </a:pPr>
            <a:r>
              <a:rPr kumimoji="0" lang="he-IL" sz="1200" b="1"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משרד </a:t>
            </a:r>
            <a:r>
              <a:rPr kumimoji="0" lang="he-IL" sz="1200" b="1" i="0" u="none" strike="noStrike" kern="1200" cap="none" spc="0" normalizeH="0" baseline="0" noProof="0" dirty="0">
                <a:ln>
                  <a:noFill/>
                </a:ln>
                <a:solidFill>
                  <a:srgbClr val="1F497D">
                    <a:lumMod val="75000"/>
                  </a:srgbClr>
                </a:solidFill>
                <a:effectLst/>
                <a:uLnTx/>
                <a:uFillTx/>
                <a:latin typeface="David" pitchFamily="34" charset="-79"/>
                <a:ea typeface="+mn-ea"/>
                <a:cs typeface="David" pitchFamily="34" charset="-79"/>
              </a:rPr>
              <a:t>החינוך</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800" b="0" i="0" u="none" strike="noStrike" kern="1200" cap="none" spc="0" normalizeH="0" baseline="0" noProof="0" dirty="0">
                <a:ln>
                  <a:noFill/>
                </a:ln>
                <a:solidFill>
                  <a:srgbClr val="1F497D">
                    <a:lumMod val="75000"/>
                  </a:srgbClr>
                </a:solidFill>
                <a:effectLst/>
                <a:uLnTx/>
                <a:uFillTx/>
                <a:latin typeface="David" pitchFamily="34" charset="-79"/>
                <a:ea typeface="+mn-ea"/>
                <a:cs typeface="David" pitchFamily="34" charset="-79"/>
              </a:rPr>
              <a:t>מינהל החינוך הדרוזי והצ'רקסי, </a:t>
            </a: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מחוזות צפון</a:t>
            </a:r>
            <a:r>
              <a:rPr kumimoji="0" lang="he-IL" sz="800" b="0" i="0" u="none" strike="noStrike" kern="1200" cap="none" spc="0" normalizeH="0" baseline="0" noProof="0" dirty="0">
                <a:ln>
                  <a:noFill/>
                </a:ln>
                <a:solidFill>
                  <a:srgbClr val="1F497D">
                    <a:lumMod val="75000"/>
                  </a:srgbClr>
                </a:solidFill>
                <a:effectLst/>
                <a:uLnTx/>
                <a:uFillTx/>
                <a:latin typeface="David" pitchFamily="34" charset="-79"/>
                <a:ea typeface="+mn-ea"/>
                <a:cs typeface="David" pitchFamily="34" charset="-79"/>
              </a:rPr>
              <a:t> </a:t>
            </a: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וחיפה, </a:t>
            </a:r>
            <a:r>
              <a:rPr kumimoji="0" lang="he-IL" sz="800" b="0" i="0" u="none" strike="noStrike" kern="1200" cap="none" spc="0" normalizeH="0" baseline="0" noProof="0" dirty="0" err="1" smtClean="0">
                <a:ln>
                  <a:noFill/>
                </a:ln>
                <a:solidFill>
                  <a:srgbClr val="1F497D">
                    <a:lumMod val="75000"/>
                  </a:srgbClr>
                </a:solidFill>
                <a:effectLst/>
                <a:uLnTx/>
                <a:uFillTx/>
                <a:latin typeface="David" pitchFamily="34" charset="-79"/>
                <a:ea typeface="+mn-ea"/>
                <a:cs typeface="David" pitchFamily="34" charset="-79"/>
              </a:rPr>
              <a:t>תוכנית</a:t>
            </a: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 החומש, האגף לנוער בסיכון, משרד רוה"מ</a:t>
            </a:r>
            <a:endParaRPr kumimoji="0" lang="he-IL" sz="800" b="0" i="0" u="none" strike="noStrike" kern="1200" cap="none" spc="0" normalizeH="0" baseline="0" noProof="0" dirty="0">
              <a:ln>
                <a:noFill/>
              </a:ln>
              <a:solidFill>
                <a:srgbClr val="1F497D">
                  <a:lumMod val="75000"/>
                </a:srgbClr>
              </a:solidFill>
              <a:effectLst/>
              <a:uLnTx/>
              <a:uFillTx/>
              <a:latin typeface="Calibri"/>
              <a:ea typeface="+mn-ea"/>
              <a:cs typeface="Arial" panose="020B0604020202020204" pitchFamily="34" charset="0"/>
            </a:endParaRPr>
          </a:p>
        </p:txBody>
      </p:sp>
      <p:graphicFrame>
        <p:nvGraphicFramePr>
          <p:cNvPr id="31" name="תרשים 30"/>
          <p:cNvGraphicFramePr>
            <a:graphicFrameLocks/>
          </p:cNvGraphicFramePr>
          <p:nvPr>
            <p:extLst>
              <p:ext uri="{D42A27DB-BD31-4B8C-83A1-F6EECF244321}">
                <p14:modId xmlns:p14="http://schemas.microsoft.com/office/powerpoint/2010/main" val="3958332619"/>
              </p:ext>
            </p:extLst>
          </p:nvPr>
        </p:nvGraphicFramePr>
        <p:xfrm>
          <a:off x="1475508" y="1821675"/>
          <a:ext cx="7560990" cy="4284000"/>
        </p:xfrm>
        <a:graphic>
          <a:graphicData uri="http://schemas.openxmlformats.org/drawingml/2006/chart">
            <c:chart xmlns:c="http://schemas.openxmlformats.org/drawingml/2006/chart" xmlns:r="http://schemas.openxmlformats.org/officeDocument/2006/relationships" r:id="rId6"/>
          </a:graphicData>
        </a:graphic>
      </p:graphicFrame>
      <p:sp>
        <p:nvSpPr>
          <p:cNvPr id="16" name="מלבן מעוגל 15"/>
          <p:cNvSpPr/>
          <p:nvPr/>
        </p:nvSpPr>
        <p:spPr>
          <a:xfrm>
            <a:off x="4032498" y="1007951"/>
            <a:ext cx="5004000" cy="684290"/>
          </a:xfrm>
          <a:prstGeom prst="roundRect">
            <a:avLst/>
          </a:prstGeom>
          <a:noFill/>
          <a:ln>
            <a:noFill/>
          </a:ln>
          <a:effectLst/>
        </p:spPr>
        <p:style>
          <a:lnRef idx="1">
            <a:schemeClr val="accent1"/>
          </a:lnRef>
          <a:fillRef idx="3">
            <a:schemeClr val="accent1"/>
          </a:fillRef>
          <a:effectRef idx="2">
            <a:schemeClr val="accent1"/>
          </a:effectRef>
          <a:fontRef idx="minor">
            <a:schemeClr val="lt1"/>
          </a:fontRef>
        </p:style>
        <p:txBody>
          <a:bodyPr lIns="36000" tIns="0" rIns="36000" bIns="0" rtlCol="1" anchor="ctr"/>
          <a:lstStyle/>
          <a:p>
            <a:pPr marL="171450" marR="0" lvl="0" indent="-171450" algn="r" defTabSz="914400" rtl="1" eaLnBrk="1" fontAlgn="auto" latinLnBrk="0" hangingPunct="1">
              <a:lnSpc>
                <a:spcPts val="1400"/>
              </a:lnSpc>
              <a:spcBef>
                <a:spcPts val="0"/>
              </a:spcBef>
              <a:spcAft>
                <a:spcPts val="0"/>
              </a:spcAft>
              <a:buClrTx/>
              <a:buSzTx/>
              <a:buFont typeface="Arial" panose="020B0604020202020204" pitchFamily="34" charset="0"/>
              <a:buChar char="•"/>
              <a:tabLst/>
              <a:defRPr sz="1100" b="1" i="0" u="none" strike="noStrike" kern="1200" spc="0" baseline="0">
                <a:solidFill>
                  <a:prstClr val="white"/>
                </a:solidFill>
                <a:latin typeface="David" panose="020E0502060401010101" pitchFamily="34" charset="-79"/>
                <a:ea typeface="+mn-ea"/>
                <a:cs typeface="David" panose="020E0502060401010101" pitchFamily="34" charset="-79"/>
              </a:defRPr>
            </a:pPr>
            <a:r>
              <a:rPr kumimoji="0" lang="he-IL" sz="1400" b="1" i="0" u="sng" strike="noStrike" kern="1200" cap="none" spc="0" normalizeH="0" baseline="0" noProof="0" dirty="0">
                <a:ln>
                  <a:noFill/>
                </a:ln>
                <a:solidFill>
                  <a:srgbClr val="4F81BD">
                    <a:lumMod val="50000"/>
                  </a:srgbClr>
                </a:solidFill>
                <a:effectLst/>
                <a:uLnTx/>
                <a:uFillTx/>
                <a:latin typeface="David" panose="020E0502060401010101" pitchFamily="34" charset="-79"/>
                <a:ea typeface="+mn-ea"/>
                <a:cs typeface="David" panose="020E0502060401010101" pitchFamily="34" charset="-79"/>
              </a:rPr>
              <a:t>במקיף </a:t>
            </a:r>
            <a:r>
              <a:rPr kumimoji="0" lang="he-IL" sz="1400" b="1" i="0" u="sng" strike="noStrike" kern="1200" cap="none" spc="0" normalizeH="0" baseline="0" noProof="0" dirty="0" smtClean="0">
                <a:ln>
                  <a:noFill/>
                </a:ln>
                <a:solidFill>
                  <a:srgbClr val="4F81BD">
                    <a:lumMod val="50000"/>
                  </a:srgbClr>
                </a:solidFill>
                <a:effectLst/>
                <a:uLnTx/>
                <a:uFillTx/>
                <a:latin typeface="David" panose="020E0502060401010101" pitchFamily="34" charset="-79"/>
                <a:ea typeface="+mn-ea"/>
                <a:cs typeface="David" panose="020E0502060401010101" pitchFamily="34" charset="-79"/>
              </a:rPr>
              <a:t>ג' באר שבע </a:t>
            </a:r>
            <a:r>
              <a:rPr kumimoji="0" lang="he-IL" sz="1400" b="1" i="0" u="none" strike="noStrike" kern="1200" cap="none" spc="0" normalizeH="0" baseline="0" noProof="0" dirty="0" smtClean="0">
                <a:ln>
                  <a:noFill/>
                </a:ln>
                <a:solidFill>
                  <a:srgbClr val="4F81BD">
                    <a:lumMod val="50000"/>
                  </a:srgbClr>
                </a:solidFill>
                <a:effectLst/>
                <a:uLnTx/>
                <a:uFillTx/>
                <a:latin typeface="David" panose="020E0502060401010101" pitchFamily="34" charset="-79"/>
                <a:ea typeface="+mn-ea"/>
                <a:cs typeface="David" panose="020E0502060401010101" pitchFamily="34" charset="-79"/>
              </a:rPr>
              <a:t>– 86.5%  זכאים </a:t>
            </a:r>
          </a:p>
          <a:p>
            <a:pPr marL="171450" marR="0" lvl="0" indent="-171450" algn="r" defTabSz="914400" rtl="1" eaLnBrk="1" fontAlgn="auto" latinLnBrk="0" hangingPunct="1">
              <a:lnSpc>
                <a:spcPts val="1400"/>
              </a:lnSpc>
              <a:spcBef>
                <a:spcPts val="0"/>
              </a:spcBef>
              <a:spcAft>
                <a:spcPts val="0"/>
              </a:spcAft>
              <a:buClrTx/>
              <a:buSzTx/>
              <a:buFont typeface="Arial" panose="020B0604020202020204" pitchFamily="34" charset="0"/>
              <a:buChar char="•"/>
              <a:tabLst/>
              <a:defRPr sz="1100" b="1" i="0" u="none" strike="noStrike" kern="1200" spc="0" baseline="0">
                <a:solidFill>
                  <a:prstClr val="white"/>
                </a:solidFill>
                <a:latin typeface="David" panose="020E0502060401010101" pitchFamily="34" charset="-79"/>
                <a:ea typeface="+mn-ea"/>
                <a:cs typeface="David" panose="020E0502060401010101" pitchFamily="34" charset="-79"/>
              </a:defRPr>
            </a:pPr>
            <a:r>
              <a:rPr kumimoji="0" lang="he-IL" sz="1400" b="1" i="0" u="sng" strike="noStrike" kern="1200" cap="none" spc="0" normalizeH="0" baseline="0" noProof="0" dirty="0" smtClean="0">
                <a:ln>
                  <a:noFill/>
                </a:ln>
                <a:solidFill>
                  <a:srgbClr val="C00000"/>
                </a:solidFill>
                <a:effectLst/>
                <a:uLnTx/>
                <a:uFillTx/>
                <a:latin typeface="David" panose="020E0502060401010101" pitchFamily="34" charset="-79"/>
                <a:ea typeface="+mn-ea"/>
                <a:cs typeface="David" panose="020E0502060401010101" pitchFamily="34" charset="-79"/>
              </a:rPr>
              <a:t>כ- 28%</a:t>
            </a:r>
            <a:r>
              <a:rPr kumimoji="0" lang="he-IL" sz="1400" b="1" i="0" strike="noStrike" kern="1200" cap="none" spc="0" normalizeH="0" baseline="0" noProof="0" dirty="0" smtClean="0">
                <a:ln>
                  <a:noFill/>
                </a:ln>
                <a:solidFill>
                  <a:srgbClr val="C00000"/>
                </a:solidFill>
                <a:effectLst/>
                <a:uLnTx/>
                <a:uFillTx/>
                <a:latin typeface="David" panose="020E0502060401010101" pitchFamily="34" charset="-79"/>
                <a:ea typeface="+mn-ea"/>
                <a:cs typeface="David" panose="020E0502060401010101" pitchFamily="34" charset="-79"/>
              </a:rPr>
              <a:t>  </a:t>
            </a:r>
            <a:r>
              <a:rPr kumimoji="0" lang="he-IL" sz="1400" b="1" i="0" u="none" strike="noStrike" kern="1200" cap="none" spc="0" normalizeH="0" baseline="0" noProof="0" dirty="0" smtClean="0">
                <a:ln>
                  <a:noFill/>
                </a:ln>
                <a:solidFill>
                  <a:srgbClr val="C00000"/>
                </a:solidFill>
                <a:effectLst/>
                <a:uLnTx/>
                <a:uFillTx/>
                <a:latin typeface="David" panose="020E0502060401010101" pitchFamily="34" charset="-79"/>
                <a:ea typeface="+mn-ea"/>
                <a:cs typeface="David" panose="020E0502060401010101" pitchFamily="34" charset="-79"/>
              </a:rPr>
              <a:t>מהזכאות לבגרות בביה"ס – מיכולות סטארט וחסם</a:t>
            </a:r>
            <a:endParaRPr kumimoji="0" lang="he-IL" sz="1400" b="1" i="0" u="none" strike="noStrike" kern="1200" cap="none" spc="0" normalizeH="0" baseline="0" noProof="0" dirty="0">
              <a:ln>
                <a:noFill/>
              </a:ln>
              <a:solidFill>
                <a:srgbClr val="C00000"/>
              </a:solidFill>
              <a:effectLst/>
              <a:uLnTx/>
              <a:uFillTx/>
              <a:latin typeface="David" panose="020E0502060401010101" pitchFamily="34" charset="-79"/>
              <a:ea typeface="+mn-ea"/>
              <a:cs typeface="David" panose="020E0502060401010101" pitchFamily="34" charset="-79"/>
            </a:endParaRPr>
          </a:p>
        </p:txBody>
      </p:sp>
      <p:sp>
        <p:nvSpPr>
          <p:cNvPr id="17" name="מלבן מעוגל 16"/>
          <p:cNvSpPr/>
          <p:nvPr/>
        </p:nvSpPr>
        <p:spPr>
          <a:xfrm>
            <a:off x="3402000" y="800744"/>
            <a:ext cx="2340000" cy="216000"/>
          </a:xfrm>
          <a:prstGeom prst="roundRect">
            <a:avLst/>
          </a:prstGeom>
          <a:solidFill>
            <a:srgbClr val="003300"/>
          </a:solidFill>
          <a:ln>
            <a:noFill/>
          </a:ln>
          <a:effectLst/>
        </p:spPr>
        <p:style>
          <a:lnRef idx="1">
            <a:schemeClr val="accent1"/>
          </a:lnRef>
          <a:fillRef idx="3">
            <a:schemeClr val="accent1"/>
          </a:fillRef>
          <a:effectRef idx="2">
            <a:schemeClr val="accent1"/>
          </a:effectRef>
          <a:fontRef idx="minor">
            <a:schemeClr val="lt1"/>
          </a:fontRef>
        </p:style>
        <p:txBody>
          <a:bodyPr lIns="36000" tIns="0" rIns="36000" bIns="0" rtlCol="1" anchor="ctr"/>
          <a:lstStyle/>
          <a:p>
            <a:pPr marL="0" marR="0" lvl="0" indent="0" algn="ctr" defTabSz="914400" rtl="1" eaLnBrk="1" fontAlgn="auto" latinLnBrk="0" hangingPunct="1">
              <a:lnSpc>
                <a:spcPct val="100000"/>
              </a:lnSpc>
              <a:spcBef>
                <a:spcPts val="0"/>
              </a:spcBef>
              <a:spcAft>
                <a:spcPts val="0"/>
              </a:spcAft>
              <a:buClr>
                <a:srgbClr val="000066"/>
              </a:buClr>
              <a:buSzPct val="150000"/>
              <a:buFontTx/>
              <a:buNone/>
              <a:tabLst/>
              <a:defRPr/>
            </a:pPr>
            <a:r>
              <a:rPr kumimoji="0" lang="he-IL" sz="1400" b="1" i="0" u="none" strike="noStrike" kern="1200" cap="none" spc="0" normalizeH="0" baseline="0" noProof="0" dirty="0" smtClean="0">
                <a:ln>
                  <a:noFill/>
                </a:ln>
                <a:solidFill>
                  <a:prstClr val="white"/>
                </a:solidFill>
                <a:effectLst/>
                <a:uLnTx/>
                <a:uFillTx/>
                <a:latin typeface="David" panose="020E0502060401010101" pitchFamily="34" charset="-79"/>
                <a:ea typeface="+mn-ea"/>
                <a:cs typeface="David" panose="020E0502060401010101" pitchFamily="34" charset="-79"/>
              </a:rPr>
              <a:t>יכולות בפריפריה 2017</a:t>
            </a:r>
            <a:endParaRPr kumimoji="0" lang="he-IL" sz="1400" b="1" i="0" u="none" strike="noStrike" kern="1200" cap="none" spc="0" normalizeH="0" baseline="0" noProof="0" dirty="0">
              <a:ln>
                <a:noFill/>
              </a:ln>
              <a:solidFill>
                <a:prstClr val="white"/>
              </a:solidFill>
              <a:effectLst/>
              <a:uLnTx/>
              <a:uFillTx/>
              <a:latin typeface="David" panose="020E0502060401010101" pitchFamily="34" charset="-79"/>
              <a:ea typeface="+mn-ea"/>
              <a:cs typeface="David" panose="020E0502060401010101" pitchFamily="34" charset="-79"/>
            </a:endParaRPr>
          </a:p>
        </p:txBody>
      </p:sp>
      <p:sp>
        <p:nvSpPr>
          <p:cNvPr id="18" name="מלבן 17"/>
          <p:cNvSpPr/>
          <p:nvPr/>
        </p:nvSpPr>
        <p:spPr>
          <a:xfrm rot="19366473">
            <a:off x="571565" y="1015882"/>
            <a:ext cx="1332000" cy="252000"/>
          </a:xfrm>
          <a:prstGeom prst="rect">
            <a:avLst/>
          </a:prstGeom>
          <a:solidFill>
            <a:schemeClr val="accent3">
              <a:lumMod val="50000"/>
            </a:schemeClr>
          </a:solidFill>
          <a:ln w="9525"/>
        </p:spPr>
        <p:style>
          <a:lnRef idx="2">
            <a:schemeClr val="accent2"/>
          </a:lnRef>
          <a:fillRef idx="1">
            <a:schemeClr val="lt1"/>
          </a:fillRef>
          <a:effectRef idx="0">
            <a:schemeClr val="accent2"/>
          </a:effectRef>
          <a:fontRef idx="minor">
            <a:schemeClr val="dk1"/>
          </a:fontRef>
        </p:style>
        <p:txBody>
          <a:bodyPr wrap="none" lIns="36000" tIns="36000" rIns="36000" bIns="36000" anchor="ctr" anchorCtr="0">
            <a:noAutofit/>
          </a:bodyPr>
          <a:lstStyle/>
          <a:p>
            <a:pPr marL="0" marR="0" lvl="0" indent="0" algn="ctr" defTabSz="914400" rtl="1" eaLnBrk="1" fontAlgn="auto" latinLnBrk="0" hangingPunct="1">
              <a:lnSpc>
                <a:spcPts val="1200"/>
              </a:lnSpc>
              <a:spcBef>
                <a:spcPts val="0"/>
              </a:spcBef>
              <a:spcAft>
                <a:spcPts val="0"/>
              </a:spcAft>
              <a:buClrTx/>
              <a:buSzTx/>
              <a:buFontTx/>
              <a:buNone/>
              <a:tabLst/>
              <a:defRPr/>
            </a:pPr>
            <a:r>
              <a:rPr kumimoji="0" lang="he-IL" sz="1050" b="1" i="0" u="none" strike="noStrike" kern="1200" cap="none" spc="0" normalizeH="0" baseline="0" noProof="0" dirty="0" err="1" smtClean="0">
                <a:ln>
                  <a:noFill/>
                </a:ln>
                <a:solidFill>
                  <a:prstClr val="white"/>
                </a:solidFill>
                <a:effectLst/>
                <a:uLnTx/>
                <a:uFillTx/>
                <a:latin typeface="David" panose="020E0502060401010101" pitchFamily="34" charset="-79"/>
                <a:ea typeface="+mn-ea"/>
                <a:cs typeface="David" panose="020E0502060401010101" pitchFamily="34" charset="-79"/>
              </a:rPr>
              <a:t>חמישון</a:t>
            </a:r>
            <a:r>
              <a:rPr kumimoji="0" lang="he-IL" sz="1050" b="1" i="0" u="none" strike="noStrike" kern="1200" cap="none" spc="0" normalizeH="0" baseline="0" noProof="0" dirty="0" smtClean="0">
                <a:ln>
                  <a:noFill/>
                </a:ln>
                <a:solidFill>
                  <a:prstClr val="white"/>
                </a:solidFill>
                <a:effectLst/>
                <a:uLnTx/>
                <a:uFillTx/>
                <a:latin typeface="David" panose="020E0502060401010101" pitchFamily="34" charset="-79"/>
                <a:ea typeface="+mn-ea"/>
                <a:cs typeface="David" panose="020E0502060401010101" pitchFamily="34" charset="-79"/>
              </a:rPr>
              <a:t> טיפוח – </a:t>
            </a:r>
            <a:r>
              <a:rPr kumimoji="0" lang="he-IL" b="1" i="0" u="none" strike="noStrike" kern="1200" cap="none" spc="0" normalizeH="0" baseline="0" noProof="0" dirty="0" smtClean="0">
                <a:ln>
                  <a:noFill/>
                </a:ln>
                <a:solidFill>
                  <a:prstClr val="white"/>
                </a:solidFill>
                <a:effectLst/>
                <a:uLnTx/>
                <a:uFillTx/>
                <a:latin typeface="David" panose="020E0502060401010101" pitchFamily="34" charset="-79"/>
                <a:ea typeface="+mn-ea"/>
                <a:cs typeface="David" panose="020E0502060401010101" pitchFamily="34" charset="-79"/>
              </a:rPr>
              <a:t>5</a:t>
            </a:r>
            <a:endParaRPr kumimoji="0" lang="he-IL" sz="2400" b="1" i="0" u="none" strike="noStrike" kern="1200" cap="none" spc="0" normalizeH="0" baseline="0" noProof="0" dirty="0">
              <a:ln>
                <a:noFill/>
              </a:ln>
              <a:solidFill>
                <a:prstClr val="white"/>
              </a:solidFill>
              <a:effectLst/>
              <a:uLnTx/>
              <a:uFillTx/>
              <a:latin typeface="David" panose="020E0502060401010101" pitchFamily="34" charset="-79"/>
              <a:ea typeface="+mn-ea"/>
              <a:cs typeface="David" panose="020E0502060401010101" pitchFamily="34" charset="-79"/>
            </a:endParaRPr>
          </a:p>
        </p:txBody>
      </p:sp>
      <p:sp>
        <p:nvSpPr>
          <p:cNvPr id="25" name="הסבר חץ ימינה 24"/>
          <p:cNvSpPr/>
          <p:nvPr/>
        </p:nvSpPr>
        <p:spPr>
          <a:xfrm>
            <a:off x="251831" y="2846107"/>
            <a:ext cx="1332000" cy="360000"/>
          </a:xfrm>
          <a:prstGeom prst="rightArrowCallout">
            <a:avLst>
              <a:gd name="adj1" fmla="val 19313"/>
              <a:gd name="adj2" fmla="val 31725"/>
              <a:gd name="adj3" fmla="val 67997"/>
              <a:gd name="adj4" fmla="val 77302"/>
            </a:avLst>
          </a:prstGeom>
          <a:solidFill>
            <a:srgbClr val="20386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0" tIns="0" rIns="0" bIns="0" numCol="1" spcCol="0" rtlCol="1" fromWordArt="0" anchor="ctr" anchorCtr="0" forceAA="0" compatLnSpc="1">
            <a:prstTxWarp prst="textNoShape">
              <a:avLst/>
            </a:prstTxWarp>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marR="0" lvl="0" indent="0" algn="ctr" defTabSz="914400" rtl="1" eaLnBrk="1" fontAlgn="auto" latinLnBrk="0" hangingPunct="1">
              <a:lnSpc>
                <a:spcPts val="1300"/>
              </a:lnSpc>
              <a:spcBef>
                <a:spcPts val="0"/>
              </a:spcBef>
              <a:spcAft>
                <a:spcPts val="0"/>
              </a:spcAft>
              <a:buClrTx/>
              <a:buSzTx/>
              <a:buFontTx/>
              <a:buNone/>
              <a:tabLst/>
              <a:defRPr/>
            </a:pPr>
            <a:r>
              <a:rPr kumimoji="0" lang="he-IL" sz="1200" b="1" i="0" u="none" strike="noStrike" kern="1200" cap="none" spc="0" normalizeH="0" baseline="0" noProof="0" dirty="0">
                <a:ln>
                  <a:noFill/>
                </a:ln>
                <a:solidFill>
                  <a:prstClr val="white"/>
                </a:solidFill>
                <a:effectLst/>
                <a:uLnTx/>
                <a:uFillTx/>
                <a:latin typeface="David" panose="020E0502060401010101" pitchFamily="34" charset="-79"/>
                <a:ea typeface="+mn-ea"/>
                <a:cs typeface="David" panose="020E0502060401010101" pitchFamily="34" charset="-79"/>
              </a:rPr>
              <a:t>זכאים </a:t>
            </a:r>
            <a:r>
              <a:rPr kumimoji="0" lang="he-IL" sz="1200" b="1" i="0" u="none" strike="noStrike" kern="1200" cap="none" spc="0" normalizeH="0" baseline="0" noProof="0" dirty="0" smtClean="0">
                <a:ln>
                  <a:noFill/>
                </a:ln>
                <a:solidFill>
                  <a:prstClr val="white"/>
                </a:solidFill>
                <a:effectLst/>
                <a:uLnTx/>
                <a:uFillTx/>
                <a:latin typeface="David" panose="020E0502060401010101" pitchFamily="34" charset="-79"/>
                <a:ea typeface="+mn-ea"/>
                <a:cs typeface="David" panose="020E0502060401010101" pitchFamily="34" charset="-79"/>
              </a:rPr>
              <a:t>מיכולות סטארט</a:t>
            </a:r>
            <a:endParaRPr kumimoji="0" lang="he-IL" sz="1200" b="1" i="0" u="none" strike="noStrike" kern="1200" cap="none" spc="0" normalizeH="0" baseline="0" noProof="0" dirty="0">
              <a:ln>
                <a:noFill/>
              </a:ln>
              <a:solidFill>
                <a:prstClr val="white"/>
              </a:solidFill>
              <a:effectLst/>
              <a:uLnTx/>
              <a:uFillTx/>
              <a:latin typeface="David" panose="020E0502060401010101" pitchFamily="34" charset="-79"/>
              <a:ea typeface="+mn-ea"/>
              <a:cs typeface="David" panose="020E0502060401010101" pitchFamily="34" charset="-79"/>
            </a:endParaRPr>
          </a:p>
        </p:txBody>
      </p:sp>
      <p:sp>
        <p:nvSpPr>
          <p:cNvPr id="26" name="הסבר חץ ימינה 25"/>
          <p:cNvSpPr/>
          <p:nvPr/>
        </p:nvSpPr>
        <p:spPr>
          <a:xfrm>
            <a:off x="251830" y="4437112"/>
            <a:ext cx="1332001" cy="360000"/>
          </a:xfrm>
          <a:prstGeom prst="rightArrowCallout">
            <a:avLst>
              <a:gd name="adj1" fmla="val 22414"/>
              <a:gd name="adj2" fmla="val 31761"/>
              <a:gd name="adj3" fmla="val 67153"/>
              <a:gd name="adj4" fmla="val 76562"/>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36000" rIns="0" bIns="36000"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1200" b="1" i="0" u="none" strike="noStrike" kern="1200" cap="none" spc="0" normalizeH="0" baseline="0" noProof="0" dirty="0" smtClean="0">
                <a:ln>
                  <a:noFill/>
                </a:ln>
                <a:solidFill>
                  <a:srgbClr val="1F497D">
                    <a:lumMod val="50000"/>
                  </a:srgbClr>
                </a:solidFill>
                <a:effectLst/>
                <a:uLnTx/>
                <a:uFillTx/>
                <a:latin typeface="David" panose="020E0502060401010101" pitchFamily="34" charset="-79"/>
                <a:ea typeface="+mn-ea"/>
                <a:cs typeface="David" panose="020E0502060401010101" pitchFamily="34" charset="-79"/>
              </a:rPr>
              <a:t>שאר </a:t>
            </a:r>
            <a:r>
              <a:rPr kumimoji="0" lang="he-IL" sz="1200" b="1" i="0" u="none" strike="noStrike" kern="1200" cap="none" spc="0" normalizeH="0" baseline="0" noProof="0" dirty="0">
                <a:ln>
                  <a:noFill/>
                </a:ln>
                <a:solidFill>
                  <a:srgbClr val="1F497D">
                    <a:lumMod val="50000"/>
                  </a:srgbClr>
                </a:solidFill>
                <a:effectLst/>
                <a:uLnTx/>
                <a:uFillTx/>
                <a:latin typeface="David" panose="020E0502060401010101" pitchFamily="34" charset="-79"/>
                <a:ea typeface="+mn-ea"/>
                <a:cs typeface="David" panose="020E0502060401010101" pitchFamily="34" charset="-79"/>
              </a:rPr>
              <a:t>הזכאים</a:t>
            </a:r>
          </a:p>
        </p:txBody>
      </p:sp>
      <p:sp>
        <p:nvSpPr>
          <p:cNvPr id="27" name="הסבר חץ ימינה 26"/>
          <p:cNvSpPr/>
          <p:nvPr/>
        </p:nvSpPr>
        <p:spPr>
          <a:xfrm>
            <a:off x="287524" y="2459619"/>
            <a:ext cx="1309063" cy="324000"/>
          </a:xfrm>
          <a:prstGeom prst="rightArrowCallout">
            <a:avLst>
              <a:gd name="adj1" fmla="val 23457"/>
              <a:gd name="adj2" fmla="val 38872"/>
              <a:gd name="adj3" fmla="val 53153"/>
              <a:gd name="adj4" fmla="val 75135"/>
            </a:avLst>
          </a:prstGeom>
          <a:noFill/>
          <a:ln w="9525" cmpd="sng">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0" tIns="0" rIns="0" bIns="0" numCol="1" spcCol="0" rtlCol="1" fromWordArt="0" anchor="ctr" anchorCtr="0" forceAA="0" compatLnSpc="1">
            <a:prstTxWarp prst="textNoShape">
              <a:avLst/>
            </a:prstTxWarp>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marR="0" lvl="0" indent="0" algn="ctr" defTabSz="914400" rtl="1" eaLnBrk="1" fontAlgn="auto" latinLnBrk="0" hangingPunct="1">
              <a:lnSpc>
                <a:spcPts val="1200"/>
              </a:lnSpc>
              <a:spcBef>
                <a:spcPts val="0"/>
              </a:spcBef>
              <a:spcAft>
                <a:spcPts val="0"/>
              </a:spcAft>
              <a:buClrTx/>
              <a:buSzTx/>
              <a:buFontTx/>
              <a:buNone/>
              <a:tabLst/>
              <a:defRPr/>
            </a:pPr>
            <a:r>
              <a:rPr kumimoji="0" lang="he-IL" sz="1200" b="1" i="0" u="none" strike="noStrike" kern="1200" cap="none" spc="0" normalizeH="0" baseline="0" noProof="0" dirty="0" smtClean="0">
                <a:ln>
                  <a:noFill/>
                </a:ln>
                <a:solidFill>
                  <a:prstClr val="black"/>
                </a:solidFill>
                <a:effectLst/>
                <a:uLnTx/>
                <a:uFillTx/>
                <a:latin typeface="David" panose="020E0502060401010101" pitchFamily="34" charset="-79"/>
                <a:ea typeface="+mn-ea"/>
                <a:cs typeface="David" panose="020E0502060401010101" pitchFamily="34" charset="-79"/>
              </a:rPr>
              <a:t>זכאות</a:t>
            </a:r>
          </a:p>
          <a:p>
            <a:pPr marL="0" marR="0" lvl="0" indent="0" algn="ctr" defTabSz="914400" rtl="1" eaLnBrk="1" fontAlgn="auto" latinLnBrk="0" hangingPunct="1">
              <a:lnSpc>
                <a:spcPts val="1200"/>
              </a:lnSpc>
              <a:spcBef>
                <a:spcPts val="0"/>
              </a:spcBef>
              <a:spcAft>
                <a:spcPts val="0"/>
              </a:spcAft>
              <a:buClrTx/>
              <a:buSzTx/>
              <a:buFontTx/>
              <a:buNone/>
              <a:tabLst/>
              <a:defRPr/>
            </a:pPr>
            <a:r>
              <a:rPr kumimoji="0" lang="he-IL" sz="1200" b="1" i="0" u="none" strike="noStrike" kern="1200" cap="none" spc="0" normalizeH="0" baseline="0" noProof="0" dirty="0" smtClean="0">
                <a:ln>
                  <a:noFill/>
                </a:ln>
                <a:solidFill>
                  <a:prstClr val="black"/>
                </a:solidFill>
                <a:effectLst/>
                <a:uLnTx/>
                <a:uFillTx/>
                <a:latin typeface="David" panose="020E0502060401010101" pitchFamily="34" charset="-79"/>
                <a:ea typeface="+mn-ea"/>
                <a:cs typeface="David" panose="020E0502060401010101" pitchFamily="34" charset="-79"/>
              </a:rPr>
              <a:t>בית ספרית</a:t>
            </a:r>
            <a:endParaRPr kumimoji="0" lang="he-IL" sz="700" b="0" i="0" u="none" strike="noStrike" kern="1200" cap="none" spc="0" normalizeH="0" baseline="0" noProof="0" dirty="0">
              <a:ln>
                <a:noFill/>
              </a:ln>
              <a:solidFill>
                <a:prstClr val="black"/>
              </a:solidFill>
              <a:effectLst/>
              <a:uLnTx/>
              <a:uFillTx/>
              <a:latin typeface="David" panose="020E0502060401010101" pitchFamily="34" charset="-79"/>
              <a:ea typeface="+mn-ea"/>
              <a:cs typeface="David" panose="020E0502060401010101" pitchFamily="34" charset="-79"/>
            </a:endParaRPr>
          </a:p>
        </p:txBody>
      </p:sp>
      <p:sp>
        <p:nvSpPr>
          <p:cNvPr id="28" name="הסבר חץ ימינה 27"/>
          <p:cNvSpPr/>
          <p:nvPr/>
        </p:nvSpPr>
        <p:spPr>
          <a:xfrm>
            <a:off x="298474" y="3372607"/>
            <a:ext cx="1247452" cy="285331"/>
          </a:xfrm>
          <a:prstGeom prst="rightArrowCallout">
            <a:avLst>
              <a:gd name="adj1" fmla="val 19313"/>
              <a:gd name="adj2" fmla="val 31725"/>
              <a:gd name="adj3" fmla="val 67997"/>
              <a:gd name="adj4" fmla="val 76464"/>
            </a:avLst>
          </a:prstGeom>
          <a:solidFill>
            <a:srgbClr val="A5002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0" tIns="0" rIns="0" bIns="0" numCol="1" spcCol="0" rtlCol="1" fromWordArt="0" anchor="ctr" anchorCtr="0" forceAA="0" compatLnSpc="1">
            <a:prstTxWarp prst="textNoShape">
              <a:avLst/>
            </a:prstTxWarp>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marR="0" lvl="0" indent="0" algn="ctr" defTabSz="914400" rtl="1" eaLnBrk="1" fontAlgn="auto" latinLnBrk="0" hangingPunct="1">
              <a:lnSpc>
                <a:spcPts val="900"/>
              </a:lnSpc>
              <a:spcBef>
                <a:spcPts val="0"/>
              </a:spcBef>
              <a:spcAft>
                <a:spcPts val="0"/>
              </a:spcAft>
              <a:buClrTx/>
              <a:buSzTx/>
              <a:buFontTx/>
              <a:buNone/>
              <a:tabLst/>
              <a:defRPr/>
            </a:pPr>
            <a:r>
              <a:rPr kumimoji="0" lang="he-IL" sz="1200" b="1" i="0" u="none" strike="noStrike" kern="1200" cap="none" spc="0" normalizeH="0" baseline="0" noProof="0" dirty="0">
                <a:ln>
                  <a:noFill/>
                </a:ln>
                <a:solidFill>
                  <a:prstClr val="white"/>
                </a:solidFill>
                <a:effectLst/>
                <a:uLnTx/>
                <a:uFillTx/>
                <a:latin typeface="David" panose="020E0502060401010101" pitchFamily="34" charset="-79"/>
                <a:ea typeface="+mn-ea"/>
                <a:cs typeface="David" panose="020E0502060401010101" pitchFamily="34" charset="-79"/>
              </a:rPr>
              <a:t>זכאים</a:t>
            </a:r>
            <a:r>
              <a:rPr kumimoji="0" lang="he-IL" b="1" i="0" u="none" strike="noStrike" kern="1200" cap="none" spc="0" normalizeH="0" baseline="0" noProof="0" dirty="0">
                <a:ln>
                  <a:noFill/>
                </a:ln>
                <a:solidFill>
                  <a:prstClr val="white"/>
                </a:solidFill>
                <a:effectLst/>
                <a:uLnTx/>
                <a:uFillTx/>
                <a:latin typeface="David" panose="020E0502060401010101" pitchFamily="34" charset="-79"/>
                <a:ea typeface="+mn-ea"/>
                <a:cs typeface="David" panose="020E0502060401010101" pitchFamily="34" charset="-79"/>
              </a:rPr>
              <a:t> </a:t>
            </a:r>
            <a:r>
              <a:rPr kumimoji="0" lang="he-IL" b="1" i="0" u="none" strike="noStrike" kern="1200" cap="none" spc="0" normalizeH="0" baseline="0" noProof="0" dirty="0" smtClean="0">
                <a:ln>
                  <a:noFill/>
                </a:ln>
                <a:solidFill>
                  <a:prstClr val="white"/>
                </a:solidFill>
                <a:effectLst/>
                <a:uLnTx/>
                <a:uFillTx/>
                <a:latin typeface="David" panose="020E0502060401010101" pitchFamily="34" charset="-79"/>
                <a:ea typeface="+mn-ea"/>
                <a:cs typeface="David" panose="020E0502060401010101" pitchFamily="34" charset="-79"/>
              </a:rPr>
              <a:t>מיכולות חסם</a:t>
            </a:r>
            <a:endParaRPr kumimoji="0" lang="he-IL" b="1" i="0" u="none" strike="noStrike" kern="1200" cap="none" spc="0" normalizeH="0" baseline="0" noProof="0" dirty="0">
              <a:ln>
                <a:noFill/>
              </a:ln>
              <a:solidFill>
                <a:prstClr val="white"/>
              </a:solidFill>
              <a:effectLst/>
              <a:uLnTx/>
              <a:uFillTx/>
              <a:latin typeface="David" panose="020E0502060401010101" pitchFamily="34" charset="-79"/>
              <a:ea typeface="+mn-ea"/>
              <a:cs typeface="David" panose="020E0502060401010101" pitchFamily="34" charset="-79"/>
            </a:endParaRPr>
          </a:p>
        </p:txBody>
      </p:sp>
      <p:sp>
        <p:nvSpPr>
          <p:cNvPr id="29" name="TextBox 28"/>
          <p:cNvSpPr txBox="1"/>
          <p:nvPr/>
        </p:nvSpPr>
        <p:spPr>
          <a:xfrm>
            <a:off x="503726" y="512704"/>
            <a:ext cx="8136548" cy="261610"/>
          </a:xfrm>
          <a:prstGeom prst="rect">
            <a:avLst/>
          </a:prstGeom>
          <a:noFill/>
        </p:spPr>
        <p:txBody>
          <a:bodyPr wrap="square"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1100" b="0" i="0" u="none" strike="noStrike" kern="1200" cap="none" spc="0" normalizeH="0" noProof="0" dirty="0" err="1" smtClean="0">
                <a:ln>
                  <a:noFill/>
                </a:ln>
                <a:solidFill>
                  <a:schemeClr val="accent1">
                    <a:lumMod val="50000"/>
                  </a:schemeClr>
                </a:solidFill>
                <a:effectLst/>
                <a:uLnTx/>
                <a:uFillTx/>
                <a:latin typeface="David" pitchFamily="34" charset="-79"/>
                <a:ea typeface="+mn-ea"/>
                <a:cs typeface="David" pitchFamily="34" charset="-79"/>
              </a:rPr>
              <a:t>מינהל</a:t>
            </a:r>
            <a:r>
              <a:rPr kumimoji="0" lang="he-IL" sz="1100" b="0" i="0" u="none" strike="noStrike" kern="1200" cap="none" spc="0" normalizeH="0" noProof="0" dirty="0" smtClean="0">
                <a:ln>
                  <a:noFill/>
                </a:ln>
                <a:solidFill>
                  <a:schemeClr val="accent1">
                    <a:lumMod val="50000"/>
                  </a:schemeClr>
                </a:solidFill>
                <a:effectLst/>
                <a:uLnTx/>
                <a:uFillTx/>
                <a:latin typeface="David" pitchFamily="34" charset="-79"/>
                <a:ea typeface="+mn-ea"/>
                <a:cs typeface="David" pitchFamily="34" charset="-79"/>
              </a:rPr>
              <a:t> החינוך באר שבע </a:t>
            </a:r>
            <a:r>
              <a:rPr kumimoji="0" lang="he-IL" sz="1100" b="0" i="0" u="none" strike="noStrike" kern="1200" cap="none" spc="0" normalizeH="0" baseline="0" noProof="0" dirty="0" smtClean="0">
                <a:ln>
                  <a:noFill/>
                </a:ln>
                <a:solidFill>
                  <a:schemeClr val="accent1">
                    <a:lumMod val="50000"/>
                  </a:schemeClr>
                </a:solidFill>
                <a:effectLst/>
                <a:uLnTx/>
                <a:uFillTx/>
                <a:latin typeface="David" pitchFamily="34" charset="-79"/>
                <a:ea typeface="+mn-ea"/>
                <a:cs typeface="David" pitchFamily="34" charset="-79"/>
              </a:rPr>
              <a:t>ושותפים </a:t>
            </a:r>
            <a:r>
              <a:rPr kumimoji="0" lang="he-IL" sz="1100" b="0" i="0" u="none" strike="noStrike" kern="1200" cap="none" spc="0" normalizeH="0" baseline="0" noProof="0" dirty="0" err="1" smtClean="0">
                <a:ln>
                  <a:noFill/>
                </a:ln>
                <a:solidFill>
                  <a:schemeClr val="accent1">
                    <a:lumMod val="50000"/>
                  </a:schemeClr>
                </a:solidFill>
                <a:effectLst/>
                <a:uLnTx/>
                <a:uFillTx/>
                <a:latin typeface="David" pitchFamily="34" charset="-79"/>
                <a:ea typeface="+mn-ea"/>
                <a:cs typeface="David" pitchFamily="34" charset="-79"/>
              </a:rPr>
              <a:t>פילנטרופים</a:t>
            </a:r>
            <a:endParaRPr kumimoji="0" lang="he-IL" sz="1000" b="0" i="0" u="none" strike="noStrike" kern="1200" cap="none" spc="0" normalizeH="0" baseline="0" noProof="0" dirty="0">
              <a:ln>
                <a:noFill/>
              </a:ln>
              <a:solidFill>
                <a:schemeClr val="accent1">
                  <a:lumMod val="50000"/>
                </a:schemeClr>
              </a:solidFill>
              <a:effectLst/>
              <a:uLnTx/>
              <a:uFillTx/>
              <a:latin typeface="David" pitchFamily="34" charset="-79"/>
              <a:ea typeface="+mn-ea"/>
              <a:cs typeface="David" pitchFamily="34" charset="-79"/>
            </a:endParaRPr>
          </a:p>
        </p:txBody>
      </p:sp>
      <p:sp>
        <p:nvSpPr>
          <p:cNvPr id="30" name="מלבן 29"/>
          <p:cNvSpPr/>
          <p:nvPr/>
        </p:nvSpPr>
        <p:spPr>
          <a:xfrm>
            <a:off x="3240000" y="6477889"/>
            <a:ext cx="2664000" cy="383182"/>
          </a:xfrm>
          <a:prstGeom prst="rect">
            <a:avLst/>
          </a:prstGeom>
        </p:spPr>
        <p:txBody>
          <a:bodyPr>
            <a:spAutoFit/>
          </a:bodyPr>
          <a:lstStyle/>
          <a:p>
            <a:pPr lvl="0" algn="ctr">
              <a:lnSpc>
                <a:spcPct val="90000"/>
              </a:lnSpc>
              <a:defRPr/>
            </a:pPr>
            <a:r>
              <a:rPr lang="he-IL" sz="1000" b="1" dirty="0">
                <a:solidFill>
                  <a:srgbClr val="003300">
                    <a:alpha val="58000"/>
                  </a:srgbClr>
                </a:solidFill>
                <a:latin typeface="David" pitchFamily="34" charset="-79"/>
                <a:cs typeface="David" pitchFamily="34" charset="-79"/>
                <a:sym typeface="Symbol" panose="05050102010706020507" pitchFamily="18" charset="2"/>
              </a:rPr>
              <a:t> </a:t>
            </a:r>
            <a:r>
              <a:rPr lang="he-IL" sz="1000" b="1" dirty="0">
                <a:solidFill>
                  <a:srgbClr val="003300">
                    <a:alpha val="58000"/>
                  </a:srgbClr>
                </a:solidFill>
                <a:latin typeface="David" pitchFamily="34" charset="-79"/>
                <a:cs typeface="David" pitchFamily="34" charset="-79"/>
              </a:rPr>
              <a:t>ביצוע:</a:t>
            </a:r>
            <a:r>
              <a:rPr lang="he-IL" sz="1000" dirty="0">
                <a:solidFill>
                  <a:srgbClr val="003300">
                    <a:alpha val="58000"/>
                  </a:srgbClr>
                </a:solidFill>
                <a:latin typeface="David" pitchFamily="34" charset="-79"/>
                <a:cs typeface="David" pitchFamily="34" charset="-79"/>
              </a:rPr>
              <a:t> צוותי למידה והנהלות בתי הספר המשתתפים</a:t>
            </a:r>
          </a:p>
          <a:p>
            <a:pPr lvl="0" algn="ctr">
              <a:lnSpc>
                <a:spcPct val="90000"/>
              </a:lnSpc>
              <a:spcAft>
                <a:spcPts val="300"/>
              </a:spcAft>
              <a:defRPr/>
            </a:pPr>
            <a:r>
              <a:rPr lang="he-IL" sz="1000" b="1" dirty="0">
                <a:solidFill>
                  <a:srgbClr val="003300">
                    <a:alpha val="58000"/>
                  </a:srgbClr>
                </a:solidFill>
                <a:latin typeface="David" pitchFamily="34" charset="-79"/>
                <a:cs typeface="David" pitchFamily="34" charset="-79"/>
                <a:sym typeface="Symbol" panose="05050102010706020507" pitchFamily="18" charset="2"/>
              </a:rPr>
              <a:t> </a:t>
            </a:r>
            <a:r>
              <a:rPr lang="he-IL" sz="1000" b="1" dirty="0" smtClean="0">
                <a:solidFill>
                  <a:srgbClr val="003300">
                    <a:alpha val="58000"/>
                  </a:srgbClr>
                </a:solidFill>
                <a:latin typeface="David" pitchFamily="34" charset="-79"/>
                <a:cs typeface="David" pitchFamily="34" charset="-79"/>
                <a:sym typeface="Symbol" panose="05050102010706020507" pitchFamily="18" charset="2"/>
              </a:rPr>
              <a:t>הכשרה, </a:t>
            </a:r>
            <a:r>
              <a:rPr lang="he-IL" sz="1000" b="1" dirty="0" smtClean="0">
                <a:solidFill>
                  <a:srgbClr val="003300">
                    <a:alpha val="58000"/>
                  </a:srgbClr>
                </a:solidFill>
                <a:latin typeface="David" pitchFamily="34" charset="-79"/>
                <a:cs typeface="David" pitchFamily="34" charset="-79"/>
              </a:rPr>
              <a:t>הנחיה, פדגוגיה </a:t>
            </a:r>
            <a:r>
              <a:rPr lang="he-IL" sz="1000" b="1" dirty="0">
                <a:solidFill>
                  <a:srgbClr val="003300">
                    <a:alpha val="58000"/>
                  </a:srgbClr>
                </a:solidFill>
                <a:latin typeface="David" pitchFamily="34" charset="-79"/>
                <a:cs typeface="David" pitchFamily="34" charset="-79"/>
              </a:rPr>
              <a:t>ושיטה </a:t>
            </a:r>
            <a:r>
              <a:rPr lang="he-IL" sz="1000" dirty="0">
                <a:solidFill>
                  <a:srgbClr val="003300">
                    <a:alpha val="58000"/>
                  </a:srgbClr>
                </a:solidFill>
                <a:latin typeface="David" pitchFamily="34" charset="-79"/>
                <a:cs typeface="David" pitchFamily="34" charset="-79"/>
              </a:rPr>
              <a:t>– יכולות</a:t>
            </a:r>
          </a:p>
        </p:txBody>
      </p:sp>
    </p:spTree>
    <p:extLst>
      <p:ext uri="{BB962C8B-B14F-4D97-AF65-F5344CB8AC3E}">
        <p14:creationId xmlns:p14="http://schemas.microsoft.com/office/powerpoint/2010/main" val="291646257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31">
                                            <p:graphicEl>
                                              <a:chart seriesIdx="-3" categoryIdx="-3" bldStep="gridLegend"/>
                                            </p:graphicEl>
                                          </p:spTgt>
                                        </p:tgtEl>
                                        <p:attrNameLst>
                                          <p:attrName>style.visibility</p:attrName>
                                        </p:attrNameLst>
                                      </p:cBhvr>
                                      <p:to>
                                        <p:strVal val="visible"/>
                                      </p:to>
                                    </p:set>
                                    <p:animEffect transition="in" filter="fade">
                                      <p:cBhvr>
                                        <p:cTn id="13" dur="1000"/>
                                        <p:tgtEl>
                                          <p:spTgt spid="31">
                                            <p:graphicEl>
                                              <a:chart seriesIdx="-3" categoryIdx="-3" bldStep="gridLegend"/>
                                            </p:graphicEl>
                                          </p:spTgt>
                                        </p:tgtEl>
                                      </p:cBhvr>
                                    </p:animEffect>
                                    <p:anim calcmode="lin" valueType="num">
                                      <p:cBhvr>
                                        <p:cTn id="14" dur="1000" fill="hold"/>
                                        <p:tgtEl>
                                          <p:spTgt spid="31">
                                            <p:graphicEl>
                                              <a:chart seriesIdx="-3" categoryIdx="-3" bldStep="gridLegend"/>
                                            </p:graphicEl>
                                          </p:spTgt>
                                        </p:tgtEl>
                                        <p:attrNameLst>
                                          <p:attrName>ppt_x</p:attrName>
                                        </p:attrNameLst>
                                      </p:cBhvr>
                                      <p:tavLst>
                                        <p:tav tm="0">
                                          <p:val>
                                            <p:strVal val="#ppt_x"/>
                                          </p:val>
                                        </p:tav>
                                        <p:tav tm="100000">
                                          <p:val>
                                            <p:strVal val="#ppt_x"/>
                                          </p:val>
                                        </p:tav>
                                      </p:tavLst>
                                    </p:anim>
                                    <p:anim calcmode="lin" valueType="num">
                                      <p:cBhvr>
                                        <p:cTn id="15" dur="1000" fill="hold"/>
                                        <p:tgtEl>
                                          <p:spTgt spid="31">
                                            <p:graphicEl>
                                              <a:chart seriesIdx="-3" categoryIdx="-3" bldStep="gridLegend"/>
                                            </p:graphic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7" presetClass="entr" presetSubtype="0" fill="hold" grpId="0" nodeType="afterEffect">
                                  <p:stCondLst>
                                    <p:cond delay="0"/>
                                  </p:stCondLst>
                                  <p:childTnLst>
                                    <p:set>
                                      <p:cBhvr>
                                        <p:cTn id="18" dur="1" fill="hold">
                                          <p:stCondLst>
                                            <p:cond delay="0"/>
                                          </p:stCondLst>
                                        </p:cTn>
                                        <p:tgtEl>
                                          <p:spTgt spid="31">
                                            <p:graphicEl>
                                              <a:chart seriesIdx="0" categoryIdx="-4" bldStep="series"/>
                                            </p:graphicEl>
                                          </p:spTgt>
                                        </p:tgtEl>
                                        <p:attrNameLst>
                                          <p:attrName>style.visibility</p:attrName>
                                        </p:attrNameLst>
                                      </p:cBhvr>
                                      <p:to>
                                        <p:strVal val="visible"/>
                                      </p:to>
                                    </p:set>
                                    <p:animEffect transition="in" filter="fade">
                                      <p:cBhvr>
                                        <p:cTn id="19" dur="1000"/>
                                        <p:tgtEl>
                                          <p:spTgt spid="31">
                                            <p:graphicEl>
                                              <a:chart seriesIdx="0" categoryIdx="-4" bldStep="series"/>
                                            </p:graphicEl>
                                          </p:spTgt>
                                        </p:tgtEl>
                                      </p:cBhvr>
                                    </p:animEffect>
                                    <p:anim calcmode="lin" valueType="num">
                                      <p:cBhvr>
                                        <p:cTn id="20" dur="1000" fill="hold"/>
                                        <p:tgtEl>
                                          <p:spTgt spid="31">
                                            <p:graphicEl>
                                              <a:chart seriesIdx="0" categoryIdx="-4" bldStep="series"/>
                                            </p:graphicEl>
                                          </p:spTgt>
                                        </p:tgtEl>
                                        <p:attrNameLst>
                                          <p:attrName>ppt_x</p:attrName>
                                        </p:attrNameLst>
                                      </p:cBhvr>
                                      <p:tavLst>
                                        <p:tav tm="0">
                                          <p:val>
                                            <p:strVal val="#ppt_x"/>
                                          </p:val>
                                        </p:tav>
                                        <p:tav tm="100000">
                                          <p:val>
                                            <p:strVal val="#ppt_x"/>
                                          </p:val>
                                        </p:tav>
                                      </p:tavLst>
                                    </p:anim>
                                    <p:anim calcmode="lin" valueType="num">
                                      <p:cBhvr>
                                        <p:cTn id="21" dur="1000" fill="hold"/>
                                        <p:tgtEl>
                                          <p:spTgt spid="31">
                                            <p:graphicEl>
                                              <a:chart seriesIdx="0" categoryIdx="-4" bldStep="series"/>
                                            </p:graphic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7" presetClass="entr" presetSubtype="0" fill="hold" grpId="0" nodeType="afterEffect">
                                  <p:stCondLst>
                                    <p:cond delay="0"/>
                                  </p:stCondLst>
                                  <p:childTnLst>
                                    <p:set>
                                      <p:cBhvr>
                                        <p:cTn id="24" dur="1" fill="hold">
                                          <p:stCondLst>
                                            <p:cond delay="0"/>
                                          </p:stCondLst>
                                        </p:cTn>
                                        <p:tgtEl>
                                          <p:spTgt spid="31">
                                            <p:graphicEl>
                                              <a:chart seriesIdx="1" categoryIdx="-4" bldStep="series"/>
                                            </p:graphicEl>
                                          </p:spTgt>
                                        </p:tgtEl>
                                        <p:attrNameLst>
                                          <p:attrName>style.visibility</p:attrName>
                                        </p:attrNameLst>
                                      </p:cBhvr>
                                      <p:to>
                                        <p:strVal val="visible"/>
                                      </p:to>
                                    </p:set>
                                    <p:animEffect transition="in" filter="fade">
                                      <p:cBhvr>
                                        <p:cTn id="25" dur="1000"/>
                                        <p:tgtEl>
                                          <p:spTgt spid="31">
                                            <p:graphicEl>
                                              <a:chart seriesIdx="1" categoryIdx="-4" bldStep="series"/>
                                            </p:graphicEl>
                                          </p:spTgt>
                                        </p:tgtEl>
                                      </p:cBhvr>
                                    </p:animEffect>
                                    <p:anim calcmode="lin" valueType="num">
                                      <p:cBhvr>
                                        <p:cTn id="26" dur="1000" fill="hold"/>
                                        <p:tgtEl>
                                          <p:spTgt spid="31">
                                            <p:graphicEl>
                                              <a:chart seriesIdx="1" categoryIdx="-4" bldStep="series"/>
                                            </p:graphicEl>
                                          </p:spTgt>
                                        </p:tgtEl>
                                        <p:attrNameLst>
                                          <p:attrName>ppt_x</p:attrName>
                                        </p:attrNameLst>
                                      </p:cBhvr>
                                      <p:tavLst>
                                        <p:tav tm="0">
                                          <p:val>
                                            <p:strVal val="#ppt_x"/>
                                          </p:val>
                                        </p:tav>
                                        <p:tav tm="100000">
                                          <p:val>
                                            <p:strVal val="#ppt_x"/>
                                          </p:val>
                                        </p:tav>
                                      </p:tavLst>
                                    </p:anim>
                                    <p:anim calcmode="lin" valueType="num">
                                      <p:cBhvr>
                                        <p:cTn id="27" dur="1000" fill="hold"/>
                                        <p:tgtEl>
                                          <p:spTgt spid="31">
                                            <p:graphicEl>
                                              <a:chart seriesIdx="1" categoryIdx="-4" bldStep="series"/>
                                            </p:graphicEl>
                                          </p:spTgt>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7" presetClass="entr" presetSubtype="0" fill="hold" grpId="0" nodeType="afterEffect">
                                  <p:stCondLst>
                                    <p:cond delay="0"/>
                                  </p:stCondLst>
                                  <p:childTnLst>
                                    <p:set>
                                      <p:cBhvr>
                                        <p:cTn id="30" dur="1" fill="hold">
                                          <p:stCondLst>
                                            <p:cond delay="0"/>
                                          </p:stCondLst>
                                        </p:cTn>
                                        <p:tgtEl>
                                          <p:spTgt spid="31">
                                            <p:graphicEl>
                                              <a:chart seriesIdx="2" categoryIdx="-4" bldStep="series"/>
                                            </p:graphicEl>
                                          </p:spTgt>
                                        </p:tgtEl>
                                        <p:attrNameLst>
                                          <p:attrName>style.visibility</p:attrName>
                                        </p:attrNameLst>
                                      </p:cBhvr>
                                      <p:to>
                                        <p:strVal val="visible"/>
                                      </p:to>
                                    </p:set>
                                    <p:animEffect transition="in" filter="fade">
                                      <p:cBhvr>
                                        <p:cTn id="31" dur="1000"/>
                                        <p:tgtEl>
                                          <p:spTgt spid="31">
                                            <p:graphicEl>
                                              <a:chart seriesIdx="2" categoryIdx="-4" bldStep="series"/>
                                            </p:graphicEl>
                                          </p:spTgt>
                                        </p:tgtEl>
                                      </p:cBhvr>
                                    </p:animEffect>
                                    <p:anim calcmode="lin" valueType="num">
                                      <p:cBhvr>
                                        <p:cTn id="32" dur="1000" fill="hold"/>
                                        <p:tgtEl>
                                          <p:spTgt spid="31">
                                            <p:graphicEl>
                                              <a:chart seriesIdx="2" categoryIdx="-4" bldStep="series"/>
                                            </p:graphicEl>
                                          </p:spTgt>
                                        </p:tgtEl>
                                        <p:attrNameLst>
                                          <p:attrName>ppt_x</p:attrName>
                                        </p:attrNameLst>
                                      </p:cBhvr>
                                      <p:tavLst>
                                        <p:tav tm="0">
                                          <p:val>
                                            <p:strVal val="#ppt_x"/>
                                          </p:val>
                                        </p:tav>
                                        <p:tav tm="100000">
                                          <p:val>
                                            <p:strVal val="#ppt_x"/>
                                          </p:val>
                                        </p:tav>
                                      </p:tavLst>
                                    </p:anim>
                                    <p:anim calcmode="lin" valueType="num">
                                      <p:cBhvr>
                                        <p:cTn id="33" dur="1000" fill="hold"/>
                                        <p:tgtEl>
                                          <p:spTgt spid="31">
                                            <p:graphicEl>
                                              <a:chart seriesIdx="2" categoryIdx="-4" bldStep="series"/>
                                            </p:graphicEl>
                                          </p:spTgt>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7" presetClass="entr" presetSubtype="0" fill="hold" grpId="0" nodeType="afterEffect">
                                  <p:stCondLst>
                                    <p:cond delay="0"/>
                                  </p:stCondLst>
                                  <p:childTnLst>
                                    <p:set>
                                      <p:cBhvr>
                                        <p:cTn id="36" dur="1" fill="hold">
                                          <p:stCondLst>
                                            <p:cond delay="0"/>
                                          </p:stCondLst>
                                        </p:cTn>
                                        <p:tgtEl>
                                          <p:spTgt spid="31">
                                            <p:graphicEl>
                                              <a:chart seriesIdx="3" categoryIdx="-4" bldStep="series"/>
                                            </p:graphicEl>
                                          </p:spTgt>
                                        </p:tgtEl>
                                        <p:attrNameLst>
                                          <p:attrName>style.visibility</p:attrName>
                                        </p:attrNameLst>
                                      </p:cBhvr>
                                      <p:to>
                                        <p:strVal val="visible"/>
                                      </p:to>
                                    </p:set>
                                    <p:animEffect transition="in" filter="fade">
                                      <p:cBhvr>
                                        <p:cTn id="37" dur="1000"/>
                                        <p:tgtEl>
                                          <p:spTgt spid="31">
                                            <p:graphicEl>
                                              <a:chart seriesIdx="3" categoryIdx="-4" bldStep="series"/>
                                            </p:graphicEl>
                                          </p:spTgt>
                                        </p:tgtEl>
                                      </p:cBhvr>
                                    </p:animEffect>
                                    <p:anim calcmode="lin" valueType="num">
                                      <p:cBhvr>
                                        <p:cTn id="38" dur="1000" fill="hold"/>
                                        <p:tgtEl>
                                          <p:spTgt spid="31">
                                            <p:graphicEl>
                                              <a:chart seriesIdx="3" categoryIdx="-4" bldStep="series"/>
                                            </p:graphicEl>
                                          </p:spTgt>
                                        </p:tgtEl>
                                        <p:attrNameLst>
                                          <p:attrName>ppt_x</p:attrName>
                                        </p:attrNameLst>
                                      </p:cBhvr>
                                      <p:tavLst>
                                        <p:tav tm="0">
                                          <p:val>
                                            <p:strVal val="#ppt_x"/>
                                          </p:val>
                                        </p:tav>
                                        <p:tav tm="100000">
                                          <p:val>
                                            <p:strVal val="#ppt_x"/>
                                          </p:val>
                                        </p:tav>
                                      </p:tavLst>
                                    </p:anim>
                                    <p:anim calcmode="lin" valueType="num">
                                      <p:cBhvr>
                                        <p:cTn id="39" dur="1000" fill="hold"/>
                                        <p:tgtEl>
                                          <p:spTgt spid="31">
                                            <p:graphicEl>
                                              <a:chart seriesIdx="3" categoryIdx="-4" bldStep="series"/>
                                            </p:graphicEl>
                                          </p:spTgt>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7" presetClass="entr" presetSubtype="0" fill="hold" grpId="0" nodeType="afterEffect">
                                  <p:stCondLst>
                                    <p:cond delay="0"/>
                                  </p:stCondLst>
                                  <p:childTnLst>
                                    <p:set>
                                      <p:cBhvr>
                                        <p:cTn id="42" dur="1" fill="hold">
                                          <p:stCondLst>
                                            <p:cond delay="0"/>
                                          </p:stCondLst>
                                        </p:cTn>
                                        <p:tgtEl>
                                          <p:spTgt spid="31">
                                            <p:graphicEl>
                                              <a:chart seriesIdx="4" categoryIdx="-4" bldStep="series"/>
                                            </p:graphicEl>
                                          </p:spTgt>
                                        </p:tgtEl>
                                        <p:attrNameLst>
                                          <p:attrName>style.visibility</p:attrName>
                                        </p:attrNameLst>
                                      </p:cBhvr>
                                      <p:to>
                                        <p:strVal val="visible"/>
                                      </p:to>
                                    </p:set>
                                    <p:animEffect transition="in" filter="fade">
                                      <p:cBhvr>
                                        <p:cTn id="43" dur="1000"/>
                                        <p:tgtEl>
                                          <p:spTgt spid="31">
                                            <p:graphicEl>
                                              <a:chart seriesIdx="4" categoryIdx="-4" bldStep="series"/>
                                            </p:graphicEl>
                                          </p:spTgt>
                                        </p:tgtEl>
                                      </p:cBhvr>
                                    </p:animEffect>
                                    <p:anim calcmode="lin" valueType="num">
                                      <p:cBhvr>
                                        <p:cTn id="44" dur="1000" fill="hold"/>
                                        <p:tgtEl>
                                          <p:spTgt spid="31">
                                            <p:graphicEl>
                                              <a:chart seriesIdx="4" categoryIdx="-4" bldStep="series"/>
                                            </p:graphicEl>
                                          </p:spTgt>
                                        </p:tgtEl>
                                        <p:attrNameLst>
                                          <p:attrName>ppt_x</p:attrName>
                                        </p:attrNameLst>
                                      </p:cBhvr>
                                      <p:tavLst>
                                        <p:tav tm="0">
                                          <p:val>
                                            <p:strVal val="#ppt_x"/>
                                          </p:val>
                                        </p:tav>
                                        <p:tav tm="100000">
                                          <p:val>
                                            <p:strVal val="#ppt_x"/>
                                          </p:val>
                                        </p:tav>
                                      </p:tavLst>
                                    </p:anim>
                                    <p:anim calcmode="lin" valueType="num">
                                      <p:cBhvr>
                                        <p:cTn id="45" dur="1000" fill="hold"/>
                                        <p:tgtEl>
                                          <p:spTgt spid="31">
                                            <p:graphicEl>
                                              <a:chart seriesIdx="4" categoryIdx="-4" bldStep="series"/>
                                            </p:graphicEl>
                                          </p:spTgt>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7" presetClass="entr" presetSubtype="0" fill="hold" grpId="0" nodeType="afterEffect">
                                  <p:stCondLst>
                                    <p:cond delay="0"/>
                                  </p:stCondLst>
                                  <p:childTnLst>
                                    <p:set>
                                      <p:cBhvr>
                                        <p:cTn id="48" dur="1" fill="hold">
                                          <p:stCondLst>
                                            <p:cond delay="0"/>
                                          </p:stCondLst>
                                        </p:cTn>
                                        <p:tgtEl>
                                          <p:spTgt spid="31">
                                            <p:graphicEl>
                                              <a:chart seriesIdx="5" categoryIdx="-4" bldStep="series"/>
                                            </p:graphicEl>
                                          </p:spTgt>
                                        </p:tgtEl>
                                        <p:attrNameLst>
                                          <p:attrName>style.visibility</p:attrName>
                                        </p:attrNameLst>
                                      </p:cBhvr>
                                      <p:to>
                                        <p:strVal val="visible"/>
                                      </p:to>
                                    </p:set>
                                    <p:animEffect transition="in" filter="fade">
                                      <p:cBhvr>
                                        <p:cTn id="49" dur="1000"/>
                                        <p:tgtEl>
                                          <p:spTgt spid="31">
                                            <p:graphicEl>
                                              <a:chart seriesIdx="5" categoryIdx="-4" bldStep="series"/>
                                            </p:graphicEl>
                                          </p:spTgt>
                                        </p:tgtEl>
                                      </p:cBhvr>
                                    </p:animEffect>
                                    <p:anim calcmode="lin" valueType="num">
                                      <p:cBhvr>
                                        <p:cTn id="50" dur="1000" fill="hold"/>
                                        <p:tgtEl>
                                          <p:spTgt spid="31">
                                            <p:graphicEl>
                                              <a:chart seriesIdx="5" categoryIdx="-4" bldStep="series"/>
                                            </p:graphicEl>
                                          </p:spTgt>
                                        </p:tgtEl>
                                        <p:attrNameLst>
                                          <p:attrName>ppt_x</p:attrName>
                                        </p:attrNameLst>
                                      </p:cBhvr>
                                      <p:tavLst>
                                        <p:tav tm="0">
                                          <p:val>
                                            <p:strVal val="#ppt_x"/>
                                          </p:val>
                                        </p:tav>
                                        <p:tav tm="100000">
                                          <p:val>
                                            <p:strVal val="#ppt_x"/>
                                          </p:val>
                                        </p:tav>
                                      </p:tavLst>
                                    </p:anim>
                                    <p:anim calcmode="lin" valueType="num">
                                      <p:cBhvr>
                                        <p:cTn id="51" dur="1000" fill="hold"/>
                                        <p:tgtEl>
                                          <p:spTgt spid="31">
                                            <p:graphicEl>
                                              <a:chart seriesIdx="5" categoryIdx="-4" bldStep="series"/>
                                            </p:graphicEl>
                                          </p:spTgt>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7" presetClass="entr" presetSubtype="0" fill="hold" grpId="0" nodeType="afterEffect">
                                  <p:stCondLst>
                                    <p:cond delay="0"/>
                                  </p:stCondLst>
                                  <p:childTnLst>
                                    <p:set>
                                      <p:cBhvr>
                                        <p:cTn id="54" dur="1" fill="hold">
                                          <p:stCondLst>
                                            <p:cond delay="0"/>
                                          </p:stCondLst>
                                        </p:cTn>
                                        <p:tgtEl>
                                          <p:spTgt spid="31">
                                            <p:graphicEl>
                                              <a:chart seriesIdx="6" categoryIdx="-4" bldStep="series"/>
                                            </p:graphicEl>
                                          </p:spTgt>
                                        </p:tgtEl>
                                        <p:attrNameLst>
                                          <p:attrName>style.visibility</p:attrName>
                                        </p:attrNameLst>
                                      </p:cBhvr>
                                      <p:to>
                                        <p:strVal val="visible"/>
                                      </p:to>
                                    </p:set>
                                    <p:animEffect transition="in" filter="fade">
                                      <p:cBhvr>
                                        <p:cTn id="55" dur="1000"/>
                                        <p:tgtEl>
                                          <p:spTgt spid="31">
                                            <p:graphicEl>
                                              <a:chart seriesIdx="6" categoryIdx="-4" bldStep="series"/>
                                            </p:graphicEl>
                                          </p:spTgt>
                                        </p:tgtEl>
                                      </p:cBhvr>
                                    </p:animEffect>
                                    <p:anim calcmode="lin" valueType="num">
                                      <p:cBhvr>
                                        <p:cTn id="56" dur="1000" fill="hold"/>
                                        <p:tgtEl>
                                          <p:spTgt spid="31">
                                            <p:graphicEl>
                                              <a:chart seriesIdx="6" categoryIdx="-4" bldStep="series"/>
                                            </p:graphicEl>
                                          </p:spTgt>
                                        </p:tgtEl>
                                        <p:attrNameLst>
                                          <p:attrName>ppt_x</p:attrName>
                                        </p:attrNameLst>
                                      </p:cBhvr>
                                      <p:tavLst>
                                        <p:tav tm="0">
                                          <p:val>
                                            <p:strVal val="#ppt_x"/>
                                          </p:val>
                                        </p:tav>
                                        <p:tav tm="100000">
                                          <p:val>
                                            <p:strVal val="#ppt_x"/>
                                          </p:val>
                                        </p:tav>
                                      </p:tavLst>
                                    </p:anim>
                                    <p:anim calcmode="lin" valueType="num">
                                      <p:cBhvr>
                                        <p:cTn id="57" dur="1000" fill="hold"/>
                                        <p:tgtEl>
                                          <p:spTgt spid="31">
                                            <p:graphicEl>
                                              <a:chart seriesIdx="6" categoryIdx="-4" bldStep="series"/>
                                            </p:graphicEl>
                                          </p:spTgt>
                                        </p:tgtEl>
                                        <p:attrNameLst>
                                          <p:attrName>ppt_y</p:attrName>
                                        </p:attrNameLst>
                                      </p:cBhvr>
                                      <p:tavLst>
                                        <p:tav tm="0">
                                          <p:val>
                                            <p:strVal val="#ppt_y-.1"/>
                                          </p:val>
                                        </p:tav>
                                        <p:tav tm="100000">
                                          <p:val>
                                            <p:strVal val="#ppt_y"/>
                                          </p:val>
                                        </p:tav>
                                      </p:tavLst>
                                    </p:anim>
                                  </p:childTnLst>
                                </p:cTn>
                              </p:par>
                            </p:childTnLst>
                          </p:cTn>
                        </p:par>
                        <p:par>
                          <p:cTn id="58" fill="hold">
                            <p:stCondLst>
                              <p:cond delay="9000"/>
                            </p:stCondLst>
                            <p:childTnLst>
                              <p:par>
                                <p:cTn id="59" presetID="47" presetClass="entr" presetSubtype="0" fill="hold" grpId="0" nodeType="afterEffect">
                                  <p:stCondLst>
                                    <p:cond delay="0"/>
                                  </p:stCondLst>
                                  <p:childTnLst>
                                    <p:set>
                                      <p:cBhvr>
                                        <p:cTn id="60" dur="1" fill="hold">
                                          <p:stCondLst>
                                            <p:cond delay="0"/>
                                          </p:stCondLst>
                                        </p:cTn>
                                        <p:tgtEl>
                                          <p:spTgt spid="28"/>
                                        </p:tgtEl>
                                        <p:attrNameLst>
                                          <p:attrName>style.visibility</p:attrName>
                                        </p:attrNameLst>
                                      </p:cBhvr>
                                      <p:to>
                                        <p:strVal val="visible"/>
                                      </p:to>
                                    </p:set>
                                    <p:animEffect transition="in" filter="fade">
                                      <p:cBhvr>
                                        <p:cTn id="61" dur="1000"/>
                                        <p:tgtEl>
                                          <p:spTgt spid="28"/>
                                        </p:tgtEl>
                                      </p:cBhvr>
                                    </p:animEffect>
                                    <p:anim calcmode="lin" valueType="num">
                                      <p:cBhvr>
                                        <p:cTn id="62" dur="1000" fill="hold"/>
                                        <p:tgtEl>
                                          <p:spTgt spid="28"/>
                                        </p:tgtEl>
                                        <p:attrNameLst>
                                          <p:attrName>ppt_x</p:attrName>
                                        </p:attrNameLst>
                                      </p:cBhvr>
                                      <p:tavLst>
                                        <p:tav tm="0">
                                          <p:val>
                                            <p:strVal val="#ppt_x"/>
                                          </p:val>
                                        </p:tav>
                                        <p:tav tm="100000">
                                          <p:val>
                                            <p:strVal val="#ppt_x"/>
                                          </p:val>
                                        </p:tav>
                                      </p:tavLst>
                                    </p:anim>
                                    <p:anim calcmode="lin" valueType="num">
                                      <p:cBhvr>
                                        <p:cTn id="63" dur="1000" fill="hold"/>
                                        <p:tgtEl>
                                          <p:spTgt spid="28"/>
                                        </p:tgtEl>
                                        <p:attrNameLst>
                                          <p:attrName>ppt_y</p:attrName>
                                        </p:attrNameLst>
                                      </p:cBhvr>
                                      <p:tavLst>
                                        <p:tav tm="0">
                                          <p:val>
                                            <p:strVal val="#ppt_y-.1"/>
                                          </p:val>
                                        </p:tav>
                                        <p:tav tm="100000">
                                          <p:val>
                                            <p:strVal val="#ppt_y"/>
                                          </p:val>
                                        </p:tav>
                                      </p:tavLst>
                                    </p:anim>
                                  </p:childTnLst>
                                </p:cTn>
                              </p:par>
                            </p:childTnLst>
                          </p:cTn>
                        </p:par>
                        <p:par>
                          <p:cTn id="64" fill="hold">
                            <p:stCondLst>
                              <p:cond delay="10000"/>
                            </p:stCondLst>
                            <p:childTnLst>
                              <p:par>
                                <p:cTn id="65" presetID="2" presetClass="entr" presetSubtype="8" fill="hold" grpId="0" nodeType="afterEffect">
                                  <p:stCondLst>
                                    <p:cond delay="0"/>
                                  </p:stCondLst>
                                  <p:childTnLst>
                                    <p:set>
                                      <p:cBhvr>
                                        <p:cTn id="66" dur="1" fill="hold">
                                          <p:stCondLst>
                                            <p:cond delay="0"/>
                                          </p:stCondLst>
                                        </p:cTn>
                                        <p:tgtEl>
                                          <p:spTgt spid="25"/>
                                        </p:tgtEl>
                                        <p:attrNameLst>
                                          <p:attrName>style.visibility</p:attrName>
                                        </p:attrNameLst>
                                      </p:cBhvr>
                                      <p:to>
                                        <p:strVal val="visible"/>
                                      </p:to>
                                    </p:set>
                                    <p:anim calcmode="lin" valueType="num">
                                      <p:cBhvr additive="base">
                                        <p:cTn id="67" dur="750" fill="hold"/>
                                        <p:tgtEl>
                                          <p:spTgt spid="25"/>
                                        </p:tgtEl>
                                        <p:attrNameLst>
                                          <p:attrName>ppt_x</p:attrName>
                                        </p:attrNameLst>
                                      </p:cBhvr>
                                      <p:tavLst>
                                        <p:tav tm="0">
                                          <p:val>
                                            <p:strVal val="0-#ppt_w/2"/>
                                          </p:val>
                                        </p:tav>
                                        <p:tav tm="100000">
                                          <p:val>
                                            <p:strVal val="#ppt_x"/>
                                          </p:val>
                                        </p:tav>
                                      </p:tavLst>
                                    </p:anim>
                                    <p:anim calcmode="lin" valueType="num">
                                      <p:cBhvr additive="base">
                                        <p:cTn id="68" dur="750" fill="hold"/>
                                        <p:tgtEl>
                                          <p:spTgt spid="25"/>
                                        </p:tgtEl>
                                        <p:attrNameLst>
                                          <p:attrName>ppt_y</p:attrName>
                                        </p:attrNameLst>
                                      </p:cBhvr>
                                      <p:tavLst>
                                        <p:tav tm="0">
                                          <p:val>
                                            <p:strVal val="#ppt_y"/>
                                          </p:val>
                                        </p:tav>
                                        <p:tav tm="100000">
                                          <p:val>
                                            <p:strVal val="#ppt_y"/>
                                          </p:val>
                                        </p:tav>
                                      </p:tavLst>
                                    </p:anim>
                                  </p:childTnLst>
                                </p:cTn>
                              </p:par>
                            </p:childTnLst>
                          </p:cTn>
                        </p:par>
                        <p:par>
                          <p:cTn id="69" fill="hold">
                            <p:stCondLst>
                              <p:cond delay="10750"/>
                            </p:stCondLst>
                            <p:childTnLst>
                              <p:par>
                                <p:cTn id="70" presetID="2" presetClass="entr" presetSubtype="8" fill="hold" grpId="0" nodeType="afterEffect">
                                  <p:stCondLst>
                                    <p:cond delay="0"/>
                                  </p:stCondLst>
                                  <p:childTnLst>
                                    <p:set>
                                      <p:cBhvr>
                                        <p:cTn id="71" dur="1" fill="hold">
                                          <p:stCondLst>
                                            <p:cond delay="0"/>
                                          </p:stCondLst>
                                        </p:cTn>
                                        <p:tgtEl>
                                          <p:spTgt spid="26"/>
                                        </p:tgtEl>
                                        <p:attrNameLst>
                                          <p:attrName>style.visibility</p:attrName>
                                        </p:attrNameLst>
                                      </p:cBhvr>
                                      <p:to>
                                        <p:strVal val="visible"/>
                                      </p:to>
                                    </p:set>
                                    <p:anim calcmode="lin" valueType="num">
                                      <p:cBhvr additive="base">
                                        <p:cTn id="72" dur="750" fill="hold"/>
                                        <p:tgtEl>
                                          <p:spTgt spid="26"/>
                                        </p:tgtEl>
                                        <p:attrNameLst>
                                          <p:attrName>ppt_x</p:attrName>
                                        </p:attrNameLst>
                                      </p:cBhvr>
                                      <p:tavLst>
                                        <p:tav tm="0">
                                          <p:val>
                                            <p:strVal val="0-#ppt_w/2"/>
                                          </p:val>
                                        </p:tav>
                                        <p:tav tm="100000">
                                          <p:val>
                                            <p:strVal val="#ppt_x"/>
                                          </p:val>
                                        </p:tav>
                                      </p:tavLst>
                                    </p:anim>
                                    <p:anim calcmode="lin" valueType="num">
                                      <p:cBhvr additive="base">
                                        <p:cTn id="73" dur="750" fill="hold"/>
                                        <p:tgtEl>
                                          <p:spTgt spid="26"/>
                                        </p:tgtEl>
                                        <p:attrNameLst>
                                          <p:attrName>ppt_y</p:attrName>
                                        </p:attrNameLst>
                                      </p:cBhvr>
                                      <p:tavLst>
                                        <p:tav tm="0">
                                          <p:val>
                                            <p:strVal val="#ppt_y"/>
                                          </p:val>
                                        </p:tav>
                                        <p:tav tm="100000">
                                          <p:val>
                                            <p:strVal val="#ppt_y"/>
                                          </p:val>
                                        </p:tav>
                                      </p:tavLst>
                                    </p:anim>
                                  </p:childTnLst>
                                </p:cTn>
                              </p:par>
                            </p:childTnLst>
                          </p:cTn>
                        </p:par>
                        <p:par>
                          <p:cTn id="74" fill="hold">
                            <p:stCondLst>
                              <p:cond delay="11500"/>
                            </p:stCondLst>
                            <p:childTnLst>
                              <p:par>
                                <p:cTn id="75" presetID="2" presetClass="entr" presetSubtype="8" fill="hold" grpId="0" nodeType="after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additive="base">
                                        <p:cTn id="77" dur="750" fill="hold"/>
                                        <p:tgtEl>
                                          <p:spTgt spid="27"/>
                                        </p:tgtEl>
                                        <p:attrNameLst>
                                          <p:attrName>ppt_x</p:attrName>
                                        </p:attrNameLst>
                                      </p:cBhvr>
                                      <p:tavLst>
                                        <p:tav tm="0">
                                          <p:val>
                                            <p:strVal val="0-#ppt_w/2"/>
                                          </p:val>
                                        </p:tav>
                                        <p:tav tm="100000">
                                          <p:val>
                                            <p:strVal val="#ppt_x"/>
                                          </p:val>
                                        </p:tav>
                                      </p:tavLst>
                                    </p:anim>
                                    <p:anim calcmode="lin" valueType="num">
                                      <p:cBhvr additive="base">
                                        <p:cTn id="78" dur="750" fill="hold"/>
                                        <p:tgtEl>
                                          <p:spTgt spid="27"/>
                                        </p:tgtEl>
                                        <p:attrNameLst>
                                          <p:attrName>ppt_y</p:attrName>
                                        </p:attrNameLst>
                                      </p:cBhvr>
                                      <p:tavLst>
                                        <p:tav tm="0">
                                          <p:val>
                                            <p:strVal val="#ppt_y"/>
                                          </p:val>
                                        </p:tav>
                                        <p:tav tm="100000">
                                          <p:val>
                                            <p:strVal val="#ppt_y"/>
                                          </p:val>
                                        </p:tav>
                                      </p:tavLst>
                                    </p:anim>
                                  </p:childTnLst>
                                </p:cTn>
                              </p:par>
                            </p:childTnLst>
                          </p:cTn>
                        </p:par>
                        <p:par>
                          <p:cTn id="79" fill="hold">
                            <p:stCondLst>
                              <p:cond delay="12250"/>
                            </p:stCondLst>
                            <p:childTnLst>
                              <p:par>
                                <p:cTn id="80" presetID="47" presetClass="entr" presetSubtype="0" fill="hold" grpId="0" nodeType="afterEffect">
                                  <p:stCondLst>
                                    <p:cond delay="0"/>
                                  </p:stCondLst>
                                  <p:childTnLst>
                                    <p:set>
                                      <p:cBhvr>
                                        <p:cTn id="81" dur="1" fill="hold">
                                          <p:stCondLst>
                                            <p:cond delay="0"/>
                                          </p:stCondLst>
                                        </p:cTn>
                                        <p:tgtEl>
                                          <p:spTgt spid="18"/>
                                        </p:tgtEl>
                                        <p:attrNameLst>
                                          <p:attrName>style.visibility</p:attrName>
                                        </p:attrNameLst>
                                      </p:cBhvr>
                                      <p:to>
                                        <p:strVal val="visible"/>
                                      </p:to>
                                    </p:set>
                                    <p:animEffect transition="in" filter="fade">
                                      <p:cBhvr>
                                        <p:cTn id="82" dur="1000"/>
                                        <p:tgtEl>
                                          <p:spTgt spid="18"/>
                                        </p:tgtEl>
                                      </p:cBhvr>
                                    </p:animEffect>
                                    <p:anim calcmode="lin" valueType="num">
                                      <p:cBhvr>
                                        <p:cTn id="83" dur="1000" fill="hold"/>
                                        <p:tgtEl>
                                          <p:spTgt spid="18"/>
                                        </p:tgtEl>
                                        <p:attrNameLst>
                                          <p:attrName>ppt_x</p:attrName>
                                        </p:attrNameLst>
                                      </p:cBhvr>
                                      <p:tavLst>
                                        <p:tav tm="0">
                                          <p:val>
                                            <p:strVal val="#ppt_x"/>
                                          </p:val>
                                        </p:tav>
                                        <p:tav tm="100000">
                                          <p:val>
                                            <p:strVal val="#ppt_x"/>
                                          </p:val>
                                        </p:tav>
                                      </p:tavLst>
                                    </p:anim>
                                    <p:anim calcmode="lin" valueType="num">
                                      <p:cBhvr>
                                        <p:cTn id="84"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1" grpId="0" uiExpand="1">
        <p:bldSub>
          <a:bldChart bld="series"/>
        </p:bldSub>
      </p:bldGraphic>
      <p:bldP spid="16" grpId="0"/>
      <p:bldP spid="18" grpId="0" animBg="1"/>
      <p:bldP spid="25" grpId="0" animBg="1"/>
      <p:bldP spid="26" grpId="0" animBg="1"/>
      <p:bldP spid="27" grpId="0" animBg="1"/>
      <p:bldP spid="2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alpha val="69000"/>
          </a:schemeClr>
        </a:solidFill>
        <a:effectLst/>
      </p:bgPr>
    </p:bg>
    <p:spTree>
      <p:nvGrpSpPr>
        <p:cNvPr id="1" name=""/>
        <p:cNvGrpSpPr/>
        <p:nvPr/>
      </p:nvGrpSpPr>
      <p:grpSpPr>
        <a:xfrm>
          <a:off x="0" y="0"/>
          <a:ext cx="0" cy="0"/>
          <a:chOff x="0" y="0"/>
          <a:chExt cx="0" cy="0"/>
        </a:xfrm>
      </p:grpSpPr>
      <p:graphicFrame>
        <p:nvGraphicFramePr>
          <p:cNvPr id="28" name="דיאגרמה 27"/>
          <p:cNvGraphicFramePr/>
          <p:nvPr>
            <p:extLst>
              <p:ext uri="{D42A27DB-BD31-4B8C-83A1-F6EECF244321}">
                <p14:modId xmlns:p14="http://schemas.microsoft.com/office/powerpoint/2010/main" val="3319634659"/>
              </p:ext>
            </p:extLst>
          </p:nvPr>
        </p:nvGraphicFramePr>
        <p:xfrm>
          <a:off x="432000" y="2223584"/>
          <a:ext cx="8280000" cy="15804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8" name="TextBox 17"/>
          <p:cNvSpPr txBox="1"/>
          <p:nvPr/>
        </p:nvSpPr>
        <p:spPr>
          <a:xfrm>
            <a:off x="72000" y="8622"/>
            <a:ext cx="9000000" cy="504000"/>
          </a:xfrm>
          <a:prstGeom prst="rect">
            <a:avLst/>
          </a:prstGeom>
          <a:solidFill>
            <a:srgbClr val="EEEDE6">
              <a:alpha val="67000"/>
            </a:srgbClr>
          </a:solidFill>
          <a:ln w="3175">
            <a:solidFill>
              <a:srgbClr val="FADF8F"/>
            </a:solidFill>
          </a:ln>
          <a:effectLst/>
        </p:spPr>
        <p:style>
          <a:lnRef idx="1">
            <a:schemeClr val="accent1"/>
          </a:lnRef>
          <a:fillRef idx="1001">
            <a:schemeClr val="lt2"/>
          </a:fillRef>
          <a:effectRef idx="1">
            <a:schemeClr val="accent1"/>
          </a:effectRef>
          <a:fontRef idx="minor">
            <a:schemeClr val="dk1"/>
          </a:fontRef>
        </p:style>
        <p:txBody>
          <a:bodyPr wrap="square" lIns="0" tIns="0" rIns="0" bIns="0"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100" b="0" i="0" u="none" strike="noStrike" kern="1200" cap="none" spc="0" normalizeH="0" baseline="0" noProof="0" dirty="0">
              <a:ln>
                <a:noFill/>
              </a:ln>
              <a:solidFill>
                <a:srgbClr val="003300"/>
              </a:solidFill>
              <a:effectLst/>
              <a:uLnTx/>
              <a:uFillTx/>
              <a:latin typeface="David" pitchFamily="34" charset="-79"/>
              <a:ea typeface="+mn-ea"/>
              <a:cs typeface="David" pitchFamily="34" charset="-79"/>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100" b="0" i="0" u="none" strike="noStrike" kern="1200" cap="none" spc="0" normalizeH="0" baseline="0" noProof="0" dirty="0">
              <a:ln>
                <a:noFill/>
              </a:ln>
              <a:solidFill>
                <a:srgbClr val="003300"/>
              </a:solidFill>
              <a:effectLst/>
              <a:uLnTx/>
              <a:uFillTx/>
              <a:latin typeface="David" pitchFamily="34" charset="-79"/>
              <a:ea typeface="+mn-ea"/>
              <a:cs typeface="David" pitchFamily="34" charset="-79"/>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100" b="0" i="0" u="none" strike="noStrike" kern="1200" cap="none" spc="0" normalizeH="0" baseline="0" noProof="0" dirty="0">
              <a:ln>
                <a:noFill/>
              </a:ln>
              <a:solidFill>
                <a:srgbClr val="003300"/>
              </a:solidFill>
              <a:effectLst/>
              <a:uLnTx/>
              <a:uFillTx/>
              <a:latin typeface="David" pitchFamily="34" charset="-79"/>
              <a:ea typeface="+mn-ea"/>
              <a:cs typeface="David" pitchFamily="34" charset="-79"/>
            </a:endParaRPr>
          </a:p>
        </p:txBody>
      </p:sp>
      <p:pic>
        <p:nvPicPr>
          <p:cNvPr id="19" name="תמונה 18" descr="D:\א הכונן השוטף של נסים\לוגו\לוגו יכולות בפורמט איכותי\לוגו יכולות פורמט איכותי\5.png"/>
          <p:cNvPicPr/>
          <p:nvPr/>
        </p:nvPicPr>
        <p:blipFill rotWithShape="1">
          <a:blip r:embed="rId8" cstate="print">
            <a:extLst>
              <a:ext uri="{28A0092B-C50C-407E-A947-70E740481C1C}">
                <a14:useLocalDpi xmlns:a14="http://schemas.microsoft.com/office/drawing/2010/main" val="0"/>
              </a:ext>
            </a:extLst>
          </a:blip>
          <a:srcRect l="23349" t="20971" r="28533" b="39510"/>
          <a:stretch/>
        </p:blipFill>
        <p:spPr bwMode="auto">
          <a:xfrm rot="60000">
            <a:off x="8300070" y="225021"/>
            <a:ext cx="481965" cy="175895"/>
          </a:xfrm>
          <a:prstGeom prst="rect">
            <a:avLst/>
          </a:prstGeom>
          <a:noFill/>
          <a:ln>
            <a:noFill/>
          </a:ln>
          <a:extLst>
            <a:ext uri="{53640926-AAD7-44D8-BBD7-CCE9431645EC}">
              <a14:shadowObscured xmlns:a14="http://schemas.microsoft.com/office/drawing/2010/main"/>
            </a:ext>
          </a:extLst>
        </p:spPr>
      </p:pic>
      <p:pic>
        <p:nvPicPr>
          <p:cNvPr id="20" name="תמונה 19" descr="D:\א הכונן השוטף של נסים\לוגו\לוגו יכולות בפורמט איכותי\לוגו יכולות פורמט איכותי\5.png"/>
          <p:cNvPicPr/>
          <p:nvPr/>
        </p:nvPicPr>
        <p:blipFill rotWithShape="1">
          <a:blip r:embed="rId8" cstate="print">
            <a:extLst>
              <a:ext uri="{28A0092B-C50C-407E-A947-70E740481C1C}">
                <a14:useLocalDpi xmlns:a14="http://schemas.microsoft.com/office/drawing/2010/main" val="0"/>
              </a:ext>
            </a:extLst>
          </a:blip>
          <a:srcRect l="70417" t="23912" r="1539" b="10485"/>
          <a:stretch/>
        </p:blipFill>
        <p:spPr bwMode="auto">
          <a:xfrm>
            <a:off x="8766623" y="189017"/>
            <a:ext cx="269875" cy="287655"/>
          </a:xfrm>
          <a:prstGeom prst="rect">
            <a:avLst/>
          </a:prstGeom>
          <a:noFill/>
          <a:ln>
            <a:noFill/>
          </a:ln>
          <a:extLst>
            <a:ext uri="{53640926-AAD7-44D8-BBD7-CCE9431645EC}">
              <a14:shadowObscured xmlns:a14="http://schemas.microsoft.com/office/drawing/2010/main"/>
            </a:ext>
          </a:extLst>
        </p:spPr>
      </p:pic>
      <p:pic>
        <p:nvPicPr>
          <p:cNvPr id="21" name="תמונה 20" descr="D:\א הכונן השוטף של נסים\לוגו\לוגו יכולות בפורמט איכותי\לוגו יכולות פורמט איכותי\5.png"/>
          <p:cNvPicPr>
            <a:picLocks noChangeAspect="1"/>
          </p:cNvPicPr>
          <p:nvPr/>
        </p:nvPicPr>
        <p:blipFill rotWithShape="1">
          <a:blip r:embed="rId9" cstate="print">
            <a:extLst>
              <a:ext uri="{28A0092B-C50C-407E-A947-70E740481C1C}">
                <a14:useLocalDpi xmlns:a14="http://schemas.microsoft.com/office/drawing/2010/main" val="0"/>
              </a:ext>
            </a:extLst>
          </a:blip>
          <a:srcRect l="1379" t="76178" r="28965" b="10770"/>
          <a:stretch/>
        </p:blipFill>
        <p:spPr bwMode="auto">
          <a:xfrm>
            <a:off x="8262565" y="417987"/>
            <a:ext cx="498424" cy="54000"/>
          </a:xfrm>
          <a:prstGeom prst="rect">
            <a:avLst/>
          </a:prstGeom>
          <a:noFill/>
          <a:ln>
            <a:noFill/>
          </a:ln>
          <a:extLst>
            <a:ext uri="{53640926-AAD7-44D8-BBD7-CCE9431645EC}">
              <a14:shadowObscured xmlns:a14="http://schemas.microsoft.com/office/drawing/2010/main"/>
            </a:ext>
          </a:extLst>
        </p:spPr>
      </p:pic>
      <p:pic>
        <p:nvPicPr>
          <p:cNvPr id="22" name="Picture 1"/>
          <p:cNvPicPr>
            <a:picLocks noChangeAspect="1"/>
          </p:cNvPicPr>
          <p:nvPr/>
        </p:nvPicPr>
        <p:blipFill>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1500" y="188672"/>
            <a:ext cx="641454" cy="288000"/>
          </a:xfrm>
          <a:prstGeom prst="rect">
            <a:avLst/>
          </a:prstGeom>
        </p:spPr>
      </p:pic>
      <p:sp>
        <p:nvSpPr>
          <p:cNvPr id="2" name="מציין מיקום של מספר שקופית 1"/>
          <p:cNvSpPr>
            <a:spLocks noGrp="1"/>
          </p:cNvSpPr>
          <p:nvPr>
            <p:ph type="sldNum" sz="quarter" idx="12"/>
          </p:nvPr>
        </p:nvSpPr>
        <p:spPr/>
        <p:txBody>
          <a:bodyPr/>
          <a:lstStyle/>
          <a:p>
            <a:pPr marL="0" marR="0" lvl="0" indent="0" algn="l" defTabSz="914400" rtl="1" eaLnBrk="1" fontAlgn="auto" latinLnBrk="0" hangingPunct="1">
              <a:lnSpc>
                <a:spcPct val="100000"/>
              </a:lnSpc>
              <a:spcBef>
                <a:spcPts val="0"/>
              </a:spcBef>
              <a:spcAft>
                <a:spcPts val="0"/>
              </a:spcAft>
              <a:buClrTx/>
              <a:buSzTx/>
              <a:buFontTx/>
              <a:buNone/>
              <a:tabLst/>
              <a:defRPr/>
            </a:pPr>
            <a:fld id="{887C1878-6180-4459-82C0-7799DD57A182}" type="slidenum">
              <a:rPr kumimoji="0" lang="he-IL" sz="1200" b="0" i="0" u="none" strike="noStrike" kern="1200" cap="none" spc="0" normalizeH="0" baseline="0" noProof="0" smtClean="0">
                <a:ln>
                  <a:noFill/>
                </a:ln>
                <a:solidFill>
                  <a:prstClr val="black">
                    <a:tint val="75000"/>
                  </a:prstClr>
                </a:solidFill>
                <a:effectLst/>
                <a:uLnTx/>
                <a:uFillTx/>
                <a:latin typeface="David" panose="020E0502060401010101" pitchFamily="34" charset="-79"/>
                <a:ea typeface="+mn-ea"/>
                <a:cs typeface="David" panose="020E0502060401010101" pitchFamily="34" charset="-79"/>
              </a:rPr>
              <a:pPr marL="0" marR="0" lvl="0" indent="0" algn="l" defTabSz="914400" rtl="1" eaLnBrk="1" fontAlgn="auto" latinLnBrk="0" hangingPunct="1">
                <a:lnSpc>
                  <a:spcPct val="100000"/>
                </a:lnSpc>
                <a:spcBef>
                  <a:spcPts val="0"/>
                </a:spcBef>
                <a:spcAft>
                  <a:spcPts val="0"/>
                </a:spcAft>
                <a:buClrTx/>
                <a:buSzTx/>
                <a:buFontTx/>
                <a:buNone/>
                <a:tabLst/>
                <a:defRPr/>
              </a:pPr>
              <a:t>7</a:t>
            </a:fld>
            <a:endParaRPr kumimoji="0" lang="he-IL" sz="1200" b="0" i="0" u="none" strike="noStrike" kern="1200" cap="none" spc="0" normalizeH="0" baseline="0" noProof="0" dirty="0">
              <a:ln>
                <a:noFill/>
              </a:ln>
              <a:solidFill>
                <a:prstClr val="black">
                  <a:tint val="75000"/>
                </a:prstClr>
              </a:solidFill>
              <a:effectLst/>
              <a:uLnTx/>
              <a:uFillTx/>
              <a:latin typeface="David" panose="020E0502060401010101" pitchFamily="34" charset="-79"/>
              <a:ea typeface="+mn-ea"/>
              <a:cs typeface="David" panose="020E0502060401010101" pitchFamily="34" charset="-79"/>
            </a:endParaRPr>
          </a:p>
        </p:txBody>
      </p:sp>
      <p:sp>
        <p:nvSpPr>
          <p:cNvPr id="12" name="מלבן מעוגל 11"/>
          <p:cNvSpPr/>
          <p:nvPr/>
        </p:nvSpPr>
        <p:spPr>
          <a:xfrm>
            <a:off x="3546000" y="96747"/>
            <a:ext cx="2052000" cy="327749"/>
          </a:xfrm>
          <a:prstGeom prst="roundRect">
            <a:avLst/>
          </a:prstGeom>
          <a:noFill/>
          <a:ln w="6350">
            <a:noFill/>
          </a:ln>
        </p:spPr>
        <p:txBody>
          <a:bodyPr wrap="square" lIns="0" tIns="0" rIns="0" bIns="0" anchor="ctr" anchorCtr="0">
            <a:spAutoFit/>
          </a:bodyPr>
          <a:lstStyle/>
          <a:p>
            <a:pPr marL="0" marR="0" lvl="0" indent="0" algn="ctr" defTabSz="914400" rtl="1" eaLnBrk="1" fontAlgn="auto" latinLnBrk="0" hangingPunct="1">
              <a:lnSpc>
                <a:spcPts val="1200"/>
              </a:lnSpc>
              <a:spcBef>
                <a:spcPts val="0"/>
              </a:spcBef>
              <a:spcAft>
                <a:spcPts val="0"/>
              </a:spcAft>
              <a:buClrTx/>
              <a:buSzTx/>
              <a:buFontTx/>
              <a:buNone/>
              <a:tabLst/>
              <a:defRPr/>
            </a:pP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בשיתוף</a:t>
            </a:r>
          </a:p>
          <a:p>
            <a:pPr marL="0" marR="0" lvl="0" indent="0" algn="ctr" defTabSz="914400" rtl="1" eaLnBrk="1" fontAlgn="auto" latinLnBrk="0" hangingPunct="1">
              <a:lnSpc>
                <a:spcPts val="1000"/>
              </a:lnSpc>
              <a:spcBef>
                <a:spcPts val="0"/>
              </a:spcBef>
              <a:spcAft>
                <a:spcPts val="0"/>
              </a:spcAft>
              <a:buClrTx/>
              <a:buSzTx/>
              <a:buFontTx/>
              <a:buNone/>
              <a:tabLst/>
              <a:defRPr/>
            </a:pPr>
            <a:r>
              <a:rPr kumimoji="0" lang="he-IL" sz="1200" b="1"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משרד החינוך</a:t>
            </a:r>
            <a:endParaRPr kumimoji="0" lang="he-IL" sz="1200" b="1" i="0" u="none" strike="noStrike" kern="1200" cap="none" spc="0" normalizeH="0" baseline="0" noProof="0" dirty="0">
              <a:ln>
                <a:noFill/>
              </a:ln>
              <a:solidFill>
                <a:srgbClr val="1F497D">
                  <a:lumMod val="75000"/>
                </a:srgbClr>
              </a:solidFill>
              <a:effectLst/>
              <a:uLnTx/>
              <a:uFillTx/>
              <a:latin typeface="David" pitchFamily="34" charset="-79"/>
              <a:ea typeface="+mn-ea"/>
              <a:cs typeface="David" pitchFamily="34" charset="-79"/>
            </a:endParaRPr>
          </a:p>
        </p:txBody>
      </p:sp>
      <p:graphicFrame>
        <p:nvGraphicFramePr>
          <p:cNvPr id="15" name="דיאגרמה 14"/>
          <p:cNvGraphicFramePr/>
          <p:nvPr>
            <p:extLst>
              <p:ext uri="{D42A27DB-BD31-4B8C-83A1-F6EECF244321}">
                <p14:modId xmlns:p14="http://schemas.microsoft.com/office/powerpoint/2010/main" val="1690613651"/>
              </p:ext>
            </p:extLst>
          </p:nvPr>
        </p:nvGraphicFramePr>
        <p:xfrm>
          <a:off x="432000" y="4257228"/>
          <a:ext cx="8280000" cy="1332012"/>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graphicFrame>
        <p:nvGraphicFramePr>
          <p:cNvPr id="16" name="דיאגרמה 15"/>
          <p:cNvGraphicFramePr/>
          <p:nvPr>
            <p:extLst>
              <p:ext uri="{D42A27DB-BD31-4B8C-83A1-F6EECF244321}">
                <p14:modId xmlns:p14="http://schemas.microsoft.com/office/powerpoint/2010/main" val="1038883687"/>
              </p:ext>
            </p:extLst>
          </p:nvPr>
        </p:nvGraphicFramePr>
        <p:xfrm>
          <a:off x="392227" y="1775774"/>
          <a:ext cx="8280000" cy="407175"/>
        </p:xfrm>
        <a:graphic>
          <a:graphicData uri="http://schemas.openxmlformats.org/drawingml/2006/diagram">
            <dgm:relIds xmlns:dgm="http://schemas.openxmlformats.org/drawingml/2006/diagram" xmlns:r="http://schemas.openxmlformats.org/officeDocument/2006/relationships" r:dm="rId16" r:lo="rId17" r:qs="rId18" r:cs="rId19"/>
          </a:graphicData>
        </a:graphic>
      </p:graphicFrame>
      <p:sp>
        <p:nvSpPr>
          <p:cNvPr id="24" name="TextBox 23"/>
          <p:cNvSpPr txBox="1"/>
          <p:nvPr/>
        </p:nvSpPr>
        <p:spPr>
          <a:xfrm>
            <a:off x="2592000" y="620688"/>
            <a:ext cx="3960000" cy="523220"/>
          </a:xfrm>
          <a:prstGeom prst="rect">
            <a:avLst/>
          </a:prstGeom>
          <a:noFill/>
        </p:spPr>
        <p:txBody>
          <a:bodyPr wrap="square" rtlCol="1">
            <a:spAutoFit/>
          </a:bodyPr>
          <a:lstStyle/>
          <a:p>
            <a:pPr algn="ctr"/>
            <a:r>
              <a:rPr lang="he-IL" sz="1400" b="1" dirty="0" smtClean="0">
                <a:solidFill>
                  <a:srgbClr val="006600"/>
                </a:solidFill>
                <a:latin typeface="David" pitchFamily="34" charset="-79"/>
                <a:cs typeface="David" pitchFamily="34" charset="-79"/>
              </a:rPr>
              <a:t>יכולות - מיסודה של קרן רש"י בשיתוף משרד החינוך</a:t>
            </a:r>
          </a:p>
          <a:p>
            <a:pPr algn="ctr"/>
            <a:r>
              <a:rPr lang="he-IL" sz="1400" b="1" dirty="0" smtClean="0">
                <a:solidFill>
                  <a:srgbClr val="006600"/>
                </a:solidFill>
                <a:latin typeface="David" pitchFamily="34" charset="-79"/>
                <a:cs typeface="David" pitchFamily="34" charset="-79"/>
              </a:rPr>
              <a:t>אגפי חינוך בישובים ושותפים </a:t>
            </a:r>
            <a:r>
              <a:rPr lang="he-IL" sz="1400" b="1" dirty="0" err="1" smtClean="0">
                <a:solidFill>
                  <a:srgbClr val="006600"/>
                </a:solidFill>
                <a:latin typeface="David" pitchFamily="34" charset="-79"/>
                <a:cs typeface="David" pitchFamily="34" charset="-79"/>
              </a:rPr>
              <a:t>פילנטרופים</a:t>
            </a:r>
            <a:endParaRPr lang="he-IL" sz="1100" b="1" dirty="0">
              <a:solidFill>
                <a:srgbClr val="006600"/>
              </a:solidFill>
              <a:latin typeface="David" pitchFamily="34" charset="-79"/>
              <a:cs typeface="David" pitchFamily="34" charset="-79"/>
            </a:endParaRPr>
          </a:p>
        </p:txBody>
      </p:sp>
      <p:sp>
        <p:nvSpPr>
          <p:cNvPr id="25" name="מלבן מעוגל 24"/>
          <p:cNvSpPr/>
          <p:nvPr/>
        </p:nvSpPr>
        <p:spPr>
          <a:xfrm>
            <a:off x="3402000" y="1112950"/>
            <a:ext cx="2340000" cy="216000"/>
          </a:xfrm>
          <a:prstGeom prst="roundRect">
            <a:avLst/>
          </a:prstGeom>
          <a:solidFill>
            <a:srgbClr val="003300"/>
          </a:solidFill>
          <a:ln>
            <a:noFill/>
          </a:ln>
          <a:effectLst/>
        </p:spPr>
        <p:style>
          <a:lnRef idx="1">
            <a:schemeClr val="accent1"/>
          </a:lnRef>
          <a:fillRef idx="3">
            <a:schemeClr val="accent1"/>
          </a:fillRef>
          <a:effectRef idx="2">
            <a:schemeClr val="accent1"/>
          </a:effectRef>
          <a:fontRef idx="minor">
            <a:schemeClr val="lt1"/>
          </a:fontRef>
        </p:style>
        <p:txBody>
          <a:bodyPr lIns="36000" tIns="0" rIns="36000" bIns="0" rtlCol="1" anchor="ctr"/>
          <a:lstStyle/>
          <a:p>
            <a:pPr marL="0" marR="0" lvl="0" indent="0" algn="ctr" defTabSz="914400" rtl="1" eaLnBrk="1" fontAlgn="auto" latinLnBrk="0" hangingPunct="1">
              <a:lnSpc>
                <a:spcPct val="100000"/>
              </a:lnSpc>
              <a:spcBef>
                <a:spcPts val="0"/>
              </a:spcBef>
              <a:spcAft>
                <a:spcPts val="0"/>
              </a:spcAft>
              <a:buClr>
                <a:srgbClr val="000066"/>
              </a:buClr>
              <a:buSzPct val="150000"/>
              <a:buFontTx/>
              <a:buNone/>
              <a:tabLst/>
              <a:defRPr/>
            </a:pPr>
            <a:r>
              <a:rPr kumimoji="0" lang="he-IL" sz="1400" b="1" i="0" u="none" strike="noStrike" kern="1200" cap="none" spc="0" normalizeH="0" baseline="0" noProof="0" dirty="0" smtClean="0">
                <a:ln>
                  <a:noFill/>
                </a:ln>
                <a:solidFill>
                  <a:prstClr val="white"/>
                </a:solidFill>
                <a:effectLst/>
                <a:uLnTx/>
                <a:uFillTx/>
                <a:latin typeface="David" panose="020E0502060401010101" pitchFamily="34" charset="-79"/>
                <a:ea typeface="+mn-ea"/>
                <a:cs typeface="David" panose="020E0502060401010101" pitchFamily="34" charset="-79"/>
              </a:rPr>
              <a:t>יכולות בפריפריה 2017</a:t>
            </a:r>
            <a:endParaRPr kumimoji="0" lang="he-IL" sz="1400" b="1" i="0" u="none" strike="noStrike" kern="1200" cap="none" spc="0" normalizeH="0" baseline="0" noProof="0" dirty="0">
              <a:ln>
                <a:noFill/>
              </a:ln>
              <a:solidFill>
                <a:prstClr val="white"/>
              </a:solidFill>
              <a:effectLst/>
              <a:uLnTx/>
              <a:uFillTx/>
              <a:latin typeface="David" panose="020E0502060401010101" pitchFamily="34" charset="-79"/>
              <a:ea typeface="+mn-ea"/>
              <a:cs typeface="David" panose="020E0502060401010101" pitchFamily="34" charset="-79"/>
            </a:endParaRPr>
          </a:p>
        </p:txBody>
      </p:sp>
      <p:sp>
        <p:nvSpPr>
          <p:cNvPr id="17" name="מלבן 16"/>
          <p:cNvSpPr/>
          <p:nvPr/>
        </p:nvSpPr>
        <p:spPr>
          <a:xfrm>
            <a:off x="3240000" y="6477889"/>
            <a:ext cx="2664000" cy="383182"/>
          </a:xfrm>
          <a:prstGeom prst="rect">
            <a:avLst/>
          </a:prstGeom>
        </p:spPr>
        <p:txBody>
          <a:bodyPr>
            <a:spAutoFit/>
          </a:bodyPr>
          <a:lstStyle/>
          <a:p>
            <a:pPr lvl="0" algn="ctr">
              <a:lnSpc>
                <a:spcPct val="90000"/>
              </a:lnSpc>
              <a:defRPr/>
            </a:pPr>
            <a:r>
              <a:rPr lang="he-IL" sz="1000" b="1" dirty="0">
                <a:solidFill>
                  <a:srgbClr val="003300">
                    <a:alpha val="58000"/>
                  </a:srgbClr>
                </a:solidFill>
                <a:latin typeface="David" pitchFamily="34" charset="-79"/>
                <a:cs typeface="David" pitchFamily="34" charset="-79"/>
                <a:sym typeface="Symbol" panose="05050102010706020507" pitchFamily="18" charset="2"/>
              </a:rPr>
              <a:t> </a:t>
            </a:r>
            <a:r>
              <a:rPr lang="he-IL" sz="1000" b="1" dirty="0">
                <a:solidFill>
                  <a:srgbClr val="003300">
                    <a:alpha val="58000"/>
                  </a:srgbClr>
                </a:solidFill>
                <a:latin typeface="David" pitchFamily="34" charset="-79"/>
                <a:cs typeface="David" pitchFamily="34" charset="-79"/>
              </a:rPr>
              <a:t>ביצוע:</a:t>
            </a:r>
            <a:r>
              <a:rPr lang="he-IL" sz="1000" dirty="0">
                <a:solidFill>
                  <a:srgbClr val="003300">
                    <a:alpha val="58000"/>
                  </a:srgbClr>
                </a:solidFill>
                <a:latin typeface="David" pitchFamily="34" charset="-79"/>
                <a:cs typeface="David" pitchFamily="34" charset="-79"/>
              </a:rPr>
              <a:t> צוותי למידה והנהלות בתי הספר המשתתפים</a:t>
            </a:r>
          </a:p>
          <a:p>
            <a:pPr lvl="0" algn="ctr">
              <a:lnSpc>
                <a:spcPct val="90000"/>
              </a:lnSpc>
              <a:spcAft>
                <a:spcPts val="300"/>
              </a:spcAft>
              <a:defRPr/>
            </a:pPr>
            <a:r>
              <a:rPr lang="he-IL" sz="1000" b="1" dirty="0">
                <a:solidFill>
                  <a:srgbClr val="003300">
                    <a:alpha val="58000"/>
                  </a:srgbClr>
                </a:solidFill>
                <a:latin typeface="David" pitchFamily="34" charset="-79"/>
                <a:cs typeface="David" pitchFamily="34" charset="-79"/>
                <a:sym typeface="Symbol" panose="05050102010706020507" pitchFamily="18" charset="2"/>
              </a:rPr>
              <a:t> </a:t>
            </a:r>
            <a:r>
              <a:rPr lang="he-IL" sz="1000" b="1" dirty="0" smtClean="0">
                <a:solidFill>
                  <a:srgbClr val="003300">
                    <a:alpha val="58000"/>
                  </a:srgbClr>
                </a:solidFill>
                <a:latin typeface="David" pitchFamily="34" charset="-79"/>
                <a:cs typeface="David" pitchFamily="34" charset="-79"/>
                <a:sym typeface="Symbol" panose="05050102010706020507" pitchFamily="18" charset="2"/>
              </a:rPr>
              <a:t>הכשרה, </a:t>
            </a:r>
            <a:r>
              <a:rPr lang="he-IL" sz="1000" b="1" dirty="0" smtClean="0">
                <a:solidFill>
                  <a:srgbClr val="003300">
                    <a:alpha val="58000"/>
                  </a:srgbClr>
                </a:solidFill>
                <a:latin typeface="David" pitchFamily="34" charset="-79"/>
                <a:cs typeface="David" pitchFamily="34" charset="-79"/>
              </a:rPr>
              <a:t>הנחיה, פדגוגיה </a:t>
            </a:r>
            <a:r>
              <a:rPr lang="he-IL" sz="1000" b="1" dirty="0">
                <a:solidFill>
                  <a:srgbClr val="003300">
                    <a:alpha val="58000"/>
                  </a:srgbClr>
                </a:solidFill>
                <a:latin typeface="David" pitchFamily="34" charset="-79"/>
                <a:cs typeface="David" pitchFamily="34" charset="-79"/>
              </a:rPr>
              <a:t>ושיטה </a:t>
            </a:r>
            <a:r>
              <a:rPr lang="he-IL" sz="1000" dirty="0">
                <a:solidFill>
                  <a:srgbClr val="003300">
                    <a:alpha val="58000"/>
                  </a:srgbClr>
                </a:solidFill>
                <a:latin typeface="David" pitchFamily="34" charset="-79"/>
                <a:cs typeface="David" pitchFamily="34" charset="-79"/>
              </a:rPr>
              <a:t>– יכולות</a:t>
            </a:r>
          </a:p>
        </p:txBody>
      </p:sp>
    </p:spTree>
    <p:extLst>
      <p:ext uri="{BB962C8B-B14F-4D97-AF65-F5344CB8AC3E}">
        <p14:creationId xmlns:p14="http://schemas.microsoft.com/office/powerpoint/2010/main" val="3553755731"/>
      </p:ext>
    </p:extLst>
  </p:cSld>
  <p:clrMapOvr>
    <a:masterClrMapping/>
  </p:clrMapOvr>
  <p:transition spd="slow">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1000"/>
                                        <p:tgtEl>
                                          <p:spTgt spid="28"/>
                                        </p:tgtEl>
                                      </p:cBhvr>
                                    </p:animEffect>
                                    <p:anim calcmode="lin" valueType="num">
                                      <p:cBhvr>
                                        <p:cTn id="14" dur="1000" fill="hold"/>
                                        <p:tgtEl>
                                          <p:spTgt spid="28"/>
                                        </p:tgtEl>
                                        <p:attrNameLst>
                                          <p:attrName>ppt_x</p:attrName>
                                        </p:attrNameLst>
                                      </p:cBhvr>
                                      <p:tavLst>
                                        <p:tav tm="0">
                                          <p:val>
                                            <p:strVal val="#ppt_x"/>
                                          </p:val>
                                        </p:tav>
                                        <p:tav tm="100000">
                                          <p:val>
                                            <p:strVal val="#ppt_x"/>
                                          </p:val>
                                        </p:tav>
                                      </p:tavLst>
                                    </p:anim>
                                    <p:anim calcmode="lin" valueType="num">
                                      <p:cBhvr>
                                        <p:cTn id="15" dur="1000" fill="hold"/>
                                        <p:tgtEl>
                                          <p:spTgt spid="2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7" presetClass="entr" presetSubtype="0"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1000"/>
                                        <p:tgtEl>
                                          <p:spTgt spid="15"/>
                                        </p:tgtEl>
                                      </p:cBhvr>
                                    </p:animEffect>
                                    <p:anim calcmode="lin" valueType="num">
                                      <p:cBhvr>
                                        <p:cTn id="20" dur="1000" fill="hold"/>
                                        <p:tgtEl>
                                          <p:spTgt spid="15"/>
                                        </p:tgtEl>
                                        <p:attrNameLst>
                                          <p:attrName>ppt_x</p:attrName>
                                        </p:attrNameLst>
                                      </p:cBhvr>
                                      <p:tavLst>
                                        <p:tav tm="0">
                                          <p:val>
                                            <p:strVal val="#ppt_x"/>
                                          </p:val>
                                        </p:tav>
                                        <p:tav tm="100000">
                                          <p:val>
                                            <p:strVal val="#ppt_x"/>
                                          </p:val>
                                        </p:tav>
                                      </p:tavLst>
                                    </p:anim>
                                    <p:anim calcmode="lin" valueType="num">
                                      <p:cBhvr>
                                        <p:cTn id="21"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8" grpId="0">
        <p:bldAsOne/>
      </p:bldGraphic>
      <p:bldGraphic spid="15" grpId="0">
        <p:bldAsOne/>
      </p:bldGraphic>
      <p:bldGraphic spid="16"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מספר שקופית 1"/>
          <p:cNvSpPr>
            <a:spLocks noGrp="1"/>
          </p:cNvSpPr>
          <p:nvPr>
            <p:ph type="sldNum" sz="quarter" idx="12"/>
          </p:nvPr>
        </p:nvSpPr>
        <p:spPr>
          <a:xfrm>
            <a:off x="12704" y="6453336"/>
            <a:ext cx="2133600" cy="365125"/>
          </a:xfrm>
        </p:spPr>
        <p:txBody>
          <a:bodyPr/>
          <a:lstStyle/>
          <a:p>
            <a:pPr marL="0" marR="0" lvl="0" indent="0" algn="l" defTabSz="914400" rtl="1" eaLnBrk="1" fontAlgn="auto" latinLnBrk="0" hangingPunct="1">
              <a:lnSpc>
                <a:spcPct val="100000"/>
              </a:lnSpc>
              <a:spcBef>
                <a:spcPts val="0"/>
              </a:spcBef>
              <a:spcAft>
                <a:spcPts val="0"/>
              </a:spcAft>
              <a:buClrTx/>
              <a:buSzTx/>
              <a:buFontTx/>
              <a:buNone/>
              <a:tabLst/>
              <a:defRPr/>
            </a:pPr>
            <a:fld id="{887C1878-6180-4459-82C0-7799DD57A182}" type="slidenum">
              <a:rPr kumimoji="0" lang="he-IL" sz="1200" b="0" i="0" u="none" strike="noStrike" kern="1200" cap="none" spc="0" normalizeH="0" baseline="0" noProof="0" smtClean="0">
                <a:ln>
                  <a:noFill/>
                </a:ln>
                <a:solidFill>
                  <a:prstClr val="black">
                    <a:tint val="75000"/>
                  </a:prstClr>
                </a:solidFill>
                <a:effectLst/>
                <a:uLnTx/>
                <a:uFillTx/>
                <a:latin typeface="David" panose="020E0502060401010101" pitchFamily="34" charset="-79"/>
                <a:ea typeface="+mn-ea"/>
                <a:cs typeface="David" panose="020E0502060401010101" pitchFamily="34" charset="-79"/>
              </a:rPr>
              <a:pPr marL="0" marR="0" lvl="0" indent="0" algn="l" defTabSz="914400" rtl="1" eaLnBrk="1" fontAlgn="auto" latinLnBrk="0" hangingPunct="1">
                <a:lnSpc>
                  <a:spcPct val="100000"/>
                </a:lnSpc>
                <a:spcBef>
                  <a:spcPts val="0"/>
                </a:spcBef>
                <a:spcAft>
                  <a:spcPts val="0"/>
                </a:spcAft>
                <a:buClrTx/>
                <a:buSzTx/>
                <a:buFontTx/>
                <a:buNone/>
                <a:tabLst/>
                <a:defRPr/>
              </a:pPr>
              <a:t>8</a:t>
            </a:fld>
            <a:endParaRPr kumimoji="0" lang="he-IL" sz="1200" b="0" i="0" u="none" strike="noStrike" kern="1200" cap="none" spc="0" normalizeH="0" baseline="0" noProof="0" dirty="0">
              <a:ln>
                <a:noFill/>
              </a:ln>
              <a:solidFill>
                <a:prstClr val="black">
                  <a:tint val="75000"/>
                </a:prstClr>
              </a:solidFill>
              <a:effectLst/>
              <a:uLnTx/>
              <a:uFillTx/>
              <a:latin typeface="David" panose="020E0502060401010101" pitchFamily="34" charset="-79"/>
              <a:ea typeface="+mn-ea"/>
              <a:cs typeface="David" panose="020E0502060401010101" pitchFamily="34" charset="-79"/>
            </a:endParaRPr>
          </a:p>
        </p:txBody>
      </p:sp>
      <p:sp>
        <p:nvSpPr>
          <p:cNvPr id="19" name="TextBox 18"/>
          <p:cNvSpPr txBox="1"/>
          <p:nvPr/>
        </p:nvSpPr>
        <p:spPr>
          <a:xfrm>
            <a:off x="2592000" y="512704"/>
            <a:ext cx="3960000" cy="252000"/>
          </a:xfrm>
          <a:prstGeom prst="rect">
            <a:avLst/>
          </a:prstGeom>
          <a:noFill/>
        </p:spPr>
        <p:txBody>
          <a:bodyPr wrap="square"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1400" b="1" i="0" u="none" strike="noStrike" kern="1200" cap="none" spc="0" normalizeH="0" baseline="0" noProof="0" dirty="0" smtClean="0">
                <a:ln>
                  <a:noFill/>
                </a:ln>
                <a:solidFill>
                  <a:srgbClr val="006600"/>
                </a:solidFill>
                <a:effectLst/>
                <a:uLnTx/>
                <a:uFillTx/>
                <a:latin typeface="David" pitchFamily="34" charset="-79"/>
                <a:ea typeface="+mn-ea"/>
                <a:cs typeface="David" pitchFamily="34" charset="-79"/>
              </a:rPr>
              <a:t>יכולות - מיסודה של קרן רש"י בשיתוף משרד החינוך</a:t>
            </a:r>
            <a:endParaRPr kumimoji="0" lang="he-IL" sz="1100" b="1" i="0" u="none" strike="noStrike" kern="1200" cap="none" spc="0" normalizeH="0" baseline="0" noProof="0" dirty="0">
              <a:ln>
                <a:noFill/>
              </a:ln>
              <a:solidFill>
                <a:srgbClr val="006600"/>
              </a:solidFill>
              <a:effectLst/>
              <a:uLnTx/>
              <a:uFillTx/>
              <a:latin typeface="David" pitchFamily="34" charset="-79"/>
              <a:ea typeface="+mn-ea"/>
              <a:cs typeface="David" pitchFamily="34" charset="-79"/>
            </a:endParaRPr>
          </a:p>
        </p:txBody>
      </p:sp>
      <p:sp>
        <p:nvSpPr>
          <p:cNvPr id="20" name="TextBox 19"/>
          <p:cNvSpPr txBox="1"/>
          <p:nvPr/>
        </p:nvSpPr>
        <p:spPr>
          <a:xfrm>
            <a:off x="72000" y="8622"/>
            <a:ext cx="9000000" cy="504000"/>
          </a:xfrm>
          <a:prstGeom prst="rect">
            <a:avLst/>
          </a:prstGeom>
          <a:solidFill>
            <a:srgbClr val="EEEDE6">
              <a:alpha val="67000"/>
            </a:srgbClr>
          </a:solidFill>
          <a:ln w="3175">
            <a:solidFill>
              <a:srgbClr val="FADF8F"/>
            </a:solidFill>
          </a:ln>
          <a:effectLst/>
        </p:spPr>
        <p:style>
          <a:lnRef idx="1">
            <a:schemeClr val="accent1"/>
          </a:lnRef>
          <a:fillRef idx="1001">
            <a:schemeClr val="lt2"/>
          </a:fillRef>
          <a:effectRef idx="1">
            <a:schemeClr val="accent1"/>
          </a:effectRef>
          <a:fontRef idx="minor">
            <a:schemeClr val="dk1"/>
          </a:fontRef>
        </p:style>
        <p:txBody>
          <a:bodyPr wrap="square" lIns="0" tIns="0" rIns="0" bIns="0"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100" b="0" i="0" u="none" strike="noStrike" kern="1200" cap="none" spc="0" normalizeH="0" baseline="0" noProof="0" dirty="0">
              <a:ln>
                <a:noFill/>
              </a:ln>
              <a:solidFill>
                <a:srgbClr val="003300"/>
              </a:solidFill>
              <a:effectLst/>
              <a:uLnTx/>
              <a:uFillTx/>
              <a:latin typeface="David" pitchFamily="34" charset="-79"/>
              <a:ea typeface="+mn-ea"/>
              <a:cs typeface="David" pitchFamily="34" charset="-79"/>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100" b="0" i="0" u="none" strike="noStrike" kern="1200" cap="none" spc="0" normalizeH="0" baseline="0" noProof="0" dirty="0">
              <a:ln>
                <a:noFill/>
              </a:ln>
              <a:solidFill>
                <a:srgbClr val="003300"/>
              </a:solidFill>
              <a:effectLst/>
              <a:uLnTx/>
              <a:uFillTx/>
              <a:latin typeface="David" pitchFamily="34" charset="-79"/>
              <a:ea typeface="+mn-ea"/>
              <a:cs typeface="David" pitchFamily="34" charset="-79"/>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100" b="0" i="0" u="none" strike="noStrike" kern="1200" cap="none" spc="0" normalizeH="0" baseline="0" noProof="0" dirty="0">
              <a:ln>
                <a:noFill/>
              </a:ln>
              <a:solidFill>
                <a:srgbClr val="003300"/>
              </a:solidFill>
              <a:effectLst/>
              <a:uLnTx/>
              <a:uFillTx/>
              <a:latin typeface="David" pitchFamily="34" charset="-79"/>
              <a:ea typeface="+mn-ea"/>
              <a:cs typeface="David" pitchFamily="34" charset="-79"/>
            </a:endParaRPr>
          </a:p>
        </p:txBody>
      </p:sp>
      <p:pic>
        <p:nvPicPr>
          <p:cNvPr id="21" name="תמונה 20" descr="D:\א הכונן השוטף של נסים\לוגו\לוגו יכולות בפורמט איכותי\לוגו יכולות פורמט איכותי\5.png"/>
          <p:cNvPicPr/>
          <p:nvPr/>
        </p:nvPicPr>
        <p:blipFill rotWithShape="1">
          <a:blip r:embed="rId3" cstate="print">
            <a:extLst>
              <a:ext uri="{28A0092B-C50C-407E-A947-70E740481C1C}">
                <a14:useLocalDpi xmlns:a14="http://schemas.microsoft.com/office/drawing/2010/main" val="0"/>
              </a:ext>
            </a:extLst>
          </a:blip>
          <a:srcRect l="23349" t="20971" r="28533" b="39510"/>
          <a:stretch/>
        </p:blipFill>
        <p:spPr bwMode="auto">
          <a:xfrm rot="60000">
            <a:off x="8300070" y="225021"/>
            <a:ext cx="481965" cy="175895"/>
          </a:xfrm>
          <a:prstGeom prst="rect">
            <a:avLst/>
          </a:prstGeom>
          <a:noFill/>
          <a:ln>
            <a:noFill/>
          </a:ln>
          <a:extLst>
            <a:ext uri="{53640926-AAD7-44D8-BBD7-CCE9431645EC}">
              <a14:shadowObscured xmlns:a14="http://schemas.microsoft.com/office/drawing/2010/main"/>
            </a:ext>
          </a:extLst>
        </p:spPr>
      </p:pic>
      <p:pic>
        <p:nvPicPr>
          <p:cNvPr id="22" name="תמונה 21" descr="D:\א הכונן השוטף של נסים\לוגו\לוגו יכולות בפורמט איכותי\לוגו יכולות פורמט איכותי\5.png"/>
          <p:cNvPicPr/>
          <p:nvPr/>
        </p:nvPicPr>
        <p:blipFill rotWithShape="1">
          <a:blip r:embed="rId3" cstate="print">
            <a:extLst>
              <a:ext uri="{28A0092B-C50C-407E-A947-70E740481C1C}">
                <a14:useLocalDpi xmlns:a14="http://schemas.microsoft.com/office/drawing/2010/main" val="0"/>
              </a:ext>
            </a:extLst>
          </a:blip>
          <a:srcRect l="70417" t="23912" r="1539" b="10485"/>
          <a:stretch/>
        </p:blipFill>
        <p:spPr bwMode="auto">
          <a:xfrm>
            <a:off x="8766623" y="189017"/>
            <a:ext cx="269875" cy="287655"/>
          </a:xfrm>
          <a:prstGeom prst="rect">
            <a:avLst/>
          </a:prstGeom>
          <a:noFill/>
          <a:ln>
            <a:noFill/>
          </a:ln>
          <a:extLst>
            <a:ext uri="{53640926-AAD7-44D8-BBD7-CCE9431645EC}">
              <a14:shadowObscured xmlns:a14="http://schemas.microsoft.com/office/drawing/2010/main"/>
            </a:ext>
          </a:extLst>
        </p:spPr>
      </p:pic>
      <p:pic>
        <p:nvPicPr>
          <p:cNvPr id="23" name="תמונה 22" descr="D:\א הכונן השוטף של נסים\לוגו\לוגו יכולות בפורמט איכותי\לוגו יכולות פורמט איכותי\5.png"/>
          <p:cNvPicPr>
            <a:picLocks noChangeAspect="1"/>
          </p:cNvPicPr>
          <p:nvPr/>
        </p:nvPicPr>
        <p:blipFill rotWithShape="1">
          <a:blip r:embed="rId4" cstate="print">
            <a:extLst>
              <a:ext uri="{28A0092B-C50C-407E-A947-70E740481C1C}">
                <a14:useLocalDpi xmlns:a14="http://schemas.microsoft.com/office/drawing/2010/main" val="0"/>
              </a:ext>
            </a:extLst>
          </a:blip>
          <a:srcRect l="1379" t="76178" r="28965" b="10770"/>
          <a:stretch/>
        </p:blipFill>
        <p:spPr bwMode="auto">
          <a:xfrm>
            <a:off x="8262565" y="417987"/>
            <a:ext cx="498424" cy="54000"/>
          </a:xfrm>
          <a:prstGeom prst="rect">
            <a:avLst/>
          </a:prstGeom>
          <a:noFill/>
          <a:ln>
            <a:noFill/>
          </a:ln>
          <a:extLst>
            <a:ext uri="{53640926-AAD7-44D8-BBD7-CCE9431645EC}">
              <a14:shadowObscured xmlns:a14="http://schemas.microsoft.com/office/drawing/2010/main"/>
            </a:ext>
          </a:extLst>
        </p:spPr>
      </p:pic>
      <p:pic>
        <p:nvPicPr>
          <p:cNvPr id="24" name="Picture 1"/>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1500" y="188672"/>
            <a:ext cx="641454" cy="288000"/>
          </a:xfrm>
          <a:prstGeom prst="rect">
            <a:avLst/>
          </a:prstGeom>
        </p:spPr>
      </p:pic>
      <p:sp>
        <p:nvSpPr>
          <p:cNvPr id="13" name="מלבן מעוגל 12"/>
          <p:cNvSpPr/>
          <p:nvPr/>
        </p:nvSpPr>
        <p:spPr>
          <a:xfrm>
            <a:off x="3546000" y="44622"/>
            <a:ext cx="2052000" cy="432000"/>
          </a:xfrm>
          <a:prstGeom prst="roundRect">
            <a:avLst/>
          </a:prstGeom>
          <a:noFill/>
          <a:ln w="6350">
            <a:noFill/>
          </a:ln>
        </p:spPr>
        <p:txBody>
          <a:bodyPr wrap="square" lIns="0" tIns="0" rIns="0" bIns="0" anchor="ctr" anchorCtr="0">
            <a:spAutoFit/>
          </a:bodyPr>
          <a:lstStyle/>
          <a:p>
            <a:pPr marL="0" marR="0" lvl="0" indent="0" algn="ctr" defTabSz="914400" rtl="1" eaLnBrk="1" fontAlgn="auto" latinLnBrk="0" hangingPunct="1">
              <a:lnSpc>
                <a:spcPts val="1200"/>
              </a:lnSpc>
              <a:spcBef>
                <a:spcPts val="0"/>
              </a:spcBef>
              <a:spcAft>
                <a:spcPts val="0"/>
              </a:spcAft>
              <a:buClrTx/>
              <a:buSzTx/>
              <a:buFontTx/>
              <a:buNone/>
              <a:tabLst/>
              <a:defRPr/>
            </a:pP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בשיתוף</a:t>
            </a:r>
          </a:p>
          <a:p>
            <a:pPr marL="0" marR="0" lvl="0" indent="0" algn="ctr" defTabSz="914400" rtl="1" eaLnBrk="1" fontAlgn="auto" latinLnBrk="0" hangingPunct="1">
              <a:lnSpc>
                <a:spcPts val="1000"/>
              </a:lnSpc>
              <a:spcBef>
                <a:spcPts val="0"/>
              </a:spcBef>
              <a:spcAft>
                <a:spcPts val="0"/>
              </a:spcAft>
              <a:buClrTx/>
              <a:buSzTx/>
              <a:buFontTx/>
              <a:buNone/>
              <a:tabLst/>
              <a:defRPr/>
            </a:pPr>
            <a:r>
              <a:rPr kumimoji="0" lang="he-IL" sz="1200" b="1"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משרד </a:t>
            </a:r>
            <a:r>
              <a:rPr kumimoji="0" lang="he-IL" sz="1200" b="1" i="0" u="none" strike="noStrike" kern="1200" cap="none" spc="0" normalizeH="0" baseline="0" noProof="0" dirty="0">
                <a:ln>
                  <a:noFill/>
                </a:ln>
                <a:solidFill>
                  <a:srgbClr val="1F497D">
                    <a:lumMod val="75000"/>
                  </a:srgbClr>
                </a:solidFill>
                <a:effectLst/>
                <a:uLnTx/>
                <a:uFillTx/>
                <a:latin typeface="David" pitchFamily="34" charset="-79"/>
                <a:ea typeface="+mn-ea"/>
                <a:cs typeface="David" pitchFamily="34" charset="-79"/>
              </a:rPr>
              <a:t>החינוך</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800" b="0" i="0" u="none" strike="noStrike" kern="1200" cap="none" spc="0" normalizeH="0" baseline="0" noProof="0" dirty="0">
                <a:ln>
                  <a:noFill/>
                </a:ln>
                <a:solidFill>
                  <a:srgbClr val="1F497D">
                    <a:lumMod val="75000"/>
                  </a:srgbClr>
                </a:solidFill>
                <a:effectLst/>
                <a:uLnTx/>
                <a:uFillTx/>
                <a:latin typeface="David" pitchFamily="34" charset="-79"/>
                <a:ea typeface="+mn-ea"/>
                <a:cs typeface="David" pitchFamily="34" charset="-79"/>
              </a:rPr>
              <a:t>מינהל החינוך הדרוזי והצ'רקסי, </a:t>
            </a: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מחוזות צפון</a:t>
            </a:r>
            <a:r>
              <a:rPr kumimoji="0" lang="he-IL" sz="800" b="0" i="0" u="none" strike="noStrike" kern="1200" cap="none" spc="0" normalizeH="0" baseline="0" noProof="0" dirty="0">
                <a:ln>
                  <a:noFill/>
                </a:ln>
                <a:solidFill>
                  <a:srgbClr val="1F497D">
                    <a:lumMod val="75000"/>
                  </a:srgbClr>
                </a:solidFill>
                <a:effectLst/>
                <a:uLnTx/>
                <a:uFillTx/>
                <a:latin typeface="David" pitchFamily="34" charset="-79"/>
                <a:ea typeface="+mn-ea"/>
                <a:cs typeface="David" pitchFamily="34" charset="-79"/>
              </a:rPr>
              <a:t> </a:t>
            </a: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וחיפה, </a:t>
            </a:r>
            <a:r>
              <a:rPr kumimoji="0" lang="he-IL" sz="800" b="0" i="0" u="none" strike="noStrike" kern="1200" cap="none" spc="0" normalizeH="0" baseline="0" noProof="0" dirty="0" err="1" smtClean="0">
                <a:ln>
                  <a:noFill/>
                </a:ln>
                <a:solidFill>
                  <a:srgbClr val="1F497D">
                    <a:lumMod val="75000"/>
                  </a:srgbClr>
                </a:solidFill>
                <a:effectLst/>
                <a:uLnTx/>
                <a:uFillTx/>
                <a:latin typeface="David" pitchFamily="34" charset="-79"/>
                <a:ea typeface="+mn-ea"/>
                <a:cs typeface="David" pitchFamily="34" charset="-79"/>
              </a:rPr>
              <a:t>תוכנית</a:t>
            </a: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 החומש, האגף לנוער בסיכון, משרד רוה"מ</a:t>
            </a:r>
            <a:endParaRPr kumimoji="0" lang="he-IL" sz="800" b="0" i="0" u="none" strike="noStrike" kern="1200" cap="none" spc="0" normalizeH="0" baseline="0" noProof="0" dirty="0">
              <a:ln>
                <a:noFill/>
              </a:ln>
              <a:solidFill>
                <a:srgbClr val="1F497D">
                  <a:lumMod val="75000"/>
                </a:srgbClr>
              </a:solidFill>
              <a:effectLst/>
              <a:uLnTx/>
              <a:uFillTx/>
              <a:latin typeface="Calibri"/>
              <a:ea typeface="+mn-ea"/>
              <a:cs typeface="Arial" panose="020B0604020202020204" pitchFamily="34" charset="0"/>
            </a:endParaRPr>
          </a:p>
        </p:txBody>
      </p:sp>
      <p:sp>
        <p:nvSpPr>
          <p:cNvPr id="16" name="מלבן מעוגל 15"/>
          <p:cNvSpPr/>
          <p:nvPr/>
        </p:nvSpPr>
        <p:spPr>
          <a:xfrm>
            <a:off x="3402000" y="800744"/>
            <a:ext cx="2340000" cy="216000"/>
          </a:xfrm>
          <a:prstGeom prst="roundRect">
            <a:avLst/>
          </a:prstGeom>
          <a:solidFill>
            <a:srgbClr val="003300"/>
          </a:solidFill>
          <a:ln>
            <a:noFill/>
          </a:ln>
          <a:effectLst/>
        </p:spPr>
        <p:style>
          <a:lnRef idx="1">
            <a:schemeClr val="accent1"/>
          </a:lnRef>
          <a:fillRef idx="3">
            <a:schemeClr val="accent1"/>
          </a:fillRef>
          <a:effectRef idx="2">
            <a:schemeClr val="accent1"/>
          </a:effectRef>
          <a:fontRef idx="minor">
            <a:schemeClr val="lt1"/>
          </a:fontRef>
        </p:style>
        <p:txBody>
          <a:bodyPr lIns="36000" tIns="0" rIns="36000" bIns="0" rtlCol="1" anchor="ctr"/>
          <a:lstStyle/>
          <a:p>
            <a:pPr marL="0" marR="0" lvl="0" indent="0" algn="ctr" defTabSz="914400" rtl="1" eaLnBrk="1" fontAlgn="auto" latinLnBrk="0" hangingPunct="1">
              <a:lnSpc>
                <a:spcPct val="100000"/>
              </a:lnSpc>
              <a:spcBef>
                <a:spcPts val="0"/>
              </a:spcBef>
              <a:spcAft>
                <a:spcPts val="0"/>
              </a:spcAft>
              <a:buClr>
                <a:srgbClr val="000066"/>
              </a:buClr>
              <a:buSzPct val="150000"/>
              <a:buFontTx/>
              <a:buNone/>
              <a:tabLst/>
              <a:defRPr/>
            </a:pPr>
            <a:r>
              <a:rPr kumimoji="0" lang="he-IL" sz="1400" b="1" i="0" u="none" strike="noStrike" kern="1200" cap="none" spc="0" normalizeH="0" baseline="0" noProof="0" dirty="0" smtClean="0">
                <a:ln>
                  <a:noFill/>
                </a:ln>
                <a:solidFill>
                  <a:prstClr val="white"/>
                </a:solidFill>
                <a:effectLst/>
                <a:uLnTx/>
                <a:uFillTx/>
                <a:latin typeface="David" panose="020E0502060401010101" pitchFamily="34" charset="-79"/>
                <a:ea typeface="+mn-ea"/>
                <a:cs typeface="David" panose="020E0502060401010101" pitchFamily="34" charset="-79"/>
              </a:rPr>
              <a:t>יכולות בפריפריה 2017</a:t>
            </a:r>
            <a:endParaRPr kumimoji="0" lang="he-IL" sz="1400" b="1" i="0" u="none" strike="noStrike" kern="1200" cap="none" spc="0" normalizeH="0" baseline="0" noProof="0" dirty="0">
              <a:ln>
                <a:noFill/>
              </a:ln>
              <a:solidFill>
                <a:prstClr val="white"/>
              </a:solidFill>
              <a:effectLst/>
              <a:uLnTx/>
              <a:uFillTx/>
              <a:latin typeface="David" panose="020E0502060401010101" pitchFamily="34" charset="-79"/>
              <a:ea typeface="+mn-ea"/>
              <a:cs typeface="David" panose="020E0502060401010101" pitchFamily="34" charset="-79"/>
            </a:endParaRPr>
          </a:p>
        </p:txBody>
      </p:sp>
      <p:graphicFrame>
        <p:nvGraphicFramePr>
          <p:cNvPr id="14" name="דיאגרמה 13"/>
          <p:cNvGraphicFramePr/>
          <p:nvPr>
            <p:extLst>
              <p:ext uri="{D42A27DB-BD31-4B8C-83A1-F6EECF244321}">
                <p14:modId xmlns:p14="http://schemas.microsoft.com/office/powerpoint/2010/main" val="2139085621"/>
              </p:ext>
            </p:extLst>
          </p:nvPr>
        </p:nvGraphicFramePr>
        <p:xfrm>
          <a:off x="897310" y="1425850"/>
          <a:ext cx="7643742" cy="25202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7" name="טבלה 6"/>
          <p:cNvGraphicFramePr>
            <a:graphicFrameLocks noGrp="1"/>
          </p:cNvGraphicFramePr>
          <p:nvPr>
            <p:extLst>
              <p:ext uri="{D42A27DB-BD31-4B8C-83A1-F6EECF244321}">
                <p14:modId xmlns:p14="http://schemas.microsoft.com/office/powerpoint/2010/main" val="4170480183"/>
              </p:ext>
            </p:extLst>
          </p:nvPr>
        </p:nvGraphicFramePr>
        <p:xfrm>
          <a:off x="897310" y="1713932"/>
          <a:ext cx="7434766" cy="1432560"/>
        </p:xfrm>
        <a:graphic>
          <a:graphicData uri="http://schemas.openxmlformats.org/drawingml/2006/table">
            <a:tbl>
              <a:tblPr rtl="1" firstRow="1" bandRow="1">
                <a:tableStyleId>{5C22544A-7EE6-4342-B048-85BDC9FD1C3A}</a:tableStyleId>
              </a:tblPr>
              <a:tblGrid>
                <a:gridCol w="7434766">
                  <a:extLst>
                    <a:ext uri="{9D8B030D-6E8A-4147-A177-3AD203B41FA5}">
                      <a16:colId xmlns:a16="http://schemas.microsoft.com/office/drawing/2014/main" val="2668071578"/>
                    </a:ext>
                  </a:extLst>
                </a:gridCol>
              </a:tblGrid>
              <a:tr h="253269">
                <a:tc>
                  <a:txBody>
                    <a:bodyPr/>
                    <a:lstStyle/>
                    <a:p>
                      <a:pPr rtl="1"/>
                      <a:r>
                        <a:rPr lang="he-IL" sz="1600" dirty="0" smtClean="0">
                          <a:latin typeface="David" panose="020E0502060401010101" pitchFamily="34" charset="-79"/>
                          <a:cs typeface="David" panose="020E0502060401010101" pitchFamily="34" charset="-79"/>
                        </a:rPr>
                        <a:t>נתוני</a:t>
                      </a:r>
                      <a:r>
                        <a:rPr lang="he-IL" sz="1600" baseline="0" dirty="0" smtClean="0">
                          <a:latin typeface="David" panose="020E0502060401010101" pitchFamily="34" charset="-79"/>
                          <a:cs typeface="David" panose="020E0502060401010101" pitchFamily="34" charset="-79"/>
                        </a:rPr>
                        <a:t> רקע ונתוני הישגי המשתתפים טרם התוכנית </a:t>
                      </a:r>
                      <a:r>
                        <a:rPr lang="he-IL" sz="1400" b="0" baseline="0" dirty="0" smtClean="0">
                          <a:latin typeface="David" panose="020E0502060401010101" pitchFamily="34" charset="-79"/>
                          <a:cs typeface="David" panose="020E0502060401010101" pitchFamily="34" charset="-79"/>
                        </a:rPr>
                        <a:t>(סיום כיתה ט') </a:t>
                      </a:r>
                      <a:r>
                        <a:rPr lang="he-IL" sz="1600" b="1" baseline="0" dirty="0" smtClean="0">
                          <a:latin typeface="David" panose="020E0502060401010101" pitchFamily="34" charset="-79"/>
                          <a:cs typeface="David" panose="020E0502060401010101" pitchFamily="34" charset="-79"/>
                        </a:rPr>
                        <a:t>ב- 2014</a:t>
                      </a:r>
                      <a:endParaRPr lang="he-IL" sz="1600" b="1" dirty="0">
                        <a:latin typeface="David" panose="020E0502060401010101" pitchFamily="34" charset="-79"/>
                        <a:cs typeface="David" panose="020E0502060401010101" pitchFamily="34" charset="-79"/>
                      </a:endParaRPr>
                    </a:p>
                  </a:txBody>
                  <a:tcPr>
                    <a:solidFill>
                      <a:srgbClr val="003300"/>
                    </a:solidFill>
                  </a:tcPr>
                </a:tc>
                <a:extLst>
                  <a:ext uri="{0D108BD9-81ED-4DB2-BD59-A6C34878D82A}">
                    <a16:rowId xmlns:a16="http://schemas.microsoft.com/office/drawing/2014/main" val="3470595208"/>
                  </a:ext>
                </a:extLst>
              </a:tr>
              <a:tr h="189952">
                <a:tc>
                  <a: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he-IL" sz="1200" b="1" dirty="0" smtClean="0">
                          <a:solidFill>
                            <a:schemeClr val="accent5">
                              <a:lumMod val="50000"/>
                            </a:schemeClr>
                          </a:solidFill>
                          <a:latin typeface="David" panose="020E0502060401010101" pitchFamily="34" charset="-79"/>
                          <a:cs typeface="David" panose="020E0502060401010101" pitchFamily="34" charset="-79"/>
                        </a:rPr>
                        <a:t>558 בוגרות ובוגרים מ- 18 בתי ספר תיכוניים בפריפריה הגאו חברתית מהמגזר היהודי, דרוזי ובדואי בנגב מ-10 ישובים  </a:t>
                      </a:r>
                    </a:p>
                  </a:txBody>
                  <a:tcPr anchor="ctr"/>
                </a:tc>
                <a:extLst>
                  <a:ext uri="{0D108BD9-81ED-4DB2-BD59-A6C34878D82A}">
                    <a16:rowId xmlns:a16="http://schemas.microsoft.com/office/drawing/2014/main" val="2388838618"/>
                  </a:ext>
                </a:extLst>
              </a:tr>
              <a:tr h="189952">
                <a:tc>
                  <a: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he-IL" sz="1200" b="1" i="0" u="none" strike="noStrike" kern="1200" cap="none" spc="0" normalizeH="0" baseline="0" noProof="0" dirty="0" smtClean="0">
                          <a:ln>
                            <a:noFill/>
                          </a:ln>
                          <a:solidFill>
                            <a:schemeClr val="accent5">
                              <a:lumMod val="50000"/>
                            </a:schemeClr>
                          </a:solidFill>
                          <a:effectLst/>
                          <a:uLnTx/>
                          <a:uFillTx/>
                          <a:latin typeface="David" panose="020E0502060401010101" pitchFamily="34" charset="-79"/>
                          <a:ea typeface="+mn-ea"/>
                          <a:cs typeface="David" panose="020E0502060401010101" pitchFamily="34" charset="-79"/>
                        </a:rPr>
                        <a:t>מדרג חברתי כלכלי (שטראוס) של בתי הספר – 7.3</a:t>
                      </a:r>
                    </a:p>
                  </a:txBody>
                  <a:tcPr anchor="ctr"/>
                </a:tc>
                <a:extLst>
                  <a:ext uri="{0D108BD9-81ED-4DB2-BD59-A6C34878D82A}">
                    <a16:rowId xmlns:a16="http://schemas.microsoft.com/office/drawing/2014/main" val="3808692969"/>
                  </a:ext>
                </a:extLst>
              </a:tr>
              <a:tr h="189952">
                <a:tc>
                  <a: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he-IL" sz="1200" b="1" i="0" u="none" strike="noStrike" kern="1200" cap="none" spc="0" normalizeH="0" baseline="0" dirty="0" smtClean="0">
                          <a:ln>
                            <a:noFill/>
                          </a:ln>
                          <a:solidFill>
                            <a:schemeClr val="accent5">
                              <a:lumMod val="50000"/>
                            </a:schemeClr>
                          </a:solidFill>
                          <a:effectLst/>
                          <a:uLnTx/>
                          <a:uFillTx/>
                          <a:latin typeface="David" panose="020E0502060401010101" pitchFamily="34" charset="-79"/>
                          <a:ea typeface="+mn-ea"/>
                          <a:cs typeface="David" panose="020E0502060401010101" pitchFamily="34" charset="-79"/>
                        </a:rPr>
                        <a:t>ציון ממוצע של המשתתפים - טרם ההצטרפות לתוכנית – בכיתה ט' - 41</a:t>
                      </a:r>
                      <a:endParaRPr kumimoji="0" lang="he-IL" sz="1200" b="1" i="0" u="none" strike="noStrike" kern="1200" cap="none" spc="0" normalizeH="0" baseline="0" dirty="0">
                        <a:ln>
                          <a:noFill/>
                        </a:ln>
                        <a:solidFill>
                          <a:schemeClr val="accent5">
                            <a:lumMod val="50000"/>
                          </a:schemeClr>
                        </a:solidFill>
                        <a:effectLst/>
                        <a:uLnTx/>
                        <a:uFillTx/>
                        <a:latin typeface="David" panose="020E0502060401010101" pitchFamily="34" charset="-79"/>
                        <a:ea typeface="+mn-ea"/>
                        <a:cs typeface="David" panose="020E0502060401010101" pitchFamily="34" charset="-79"/>
                      </a:endParaRPr>
                    </a:p>
                  </a:txBody>
                  <a:tcPr anchor="ctr"/>
                </a:tc>
                <a:extLst>
                  <a:ext uri="{0D108BD9-81ED-4DB2-BD59-A6C34878D82A}">
                    <a16:rowId xmlns:a16="http://schemas.microsoft.com/office/drawing/2014/main" val="3661814362"/>
                  </a:ext>
                </a:extLst>
              </a:tr>
              <a:tr h="189952">
                <a:tc>
                  <a: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he-IL" sz="1200" b="1" i="0" u="none" strike="noStrike" kern="1200" cap="none" spc="0" normalizeH="0" baseline="0" noProof="0" dirty="0" smtClean="0">
                          <a:ln>
                            <a:noFill/>
                          </a:ln>
                          <a:solidFill>
                            <a:schemeClr val="accent5">
                              <a:lumMod val="50000"/>
                            </a:schemeClr>
                          </a:solidFill>
                          <a:effectLst/>
                          <a:uLnTx/>
                          <a:uFillTx/>
                          <a:latin typeface="David" panose="020E0502060401010101" pitchFamily="34" charset="-79"/>
                          <a:ea typeface="+mn-ea"/>
                          <a:cs typeface="David" panose="020E0502060401010101" pitchFamily="34" charset="-79"/>
                        </a:rPr>
                        <a:t>מס' ציונים שליליים ממוצע לתלמיד - טרם ההצטרפות לתוכנית בכיתה ט' – 7.1</a:t>
                      </a:r>
                    </a:p>
                  </a:txBody>
                  <a:tcPr anchor="ctr"/>
                </a:tc>
                <a:extLst>
                  <a:ext uri="{0D108BD9-81ED-4DB2-BD59-A6C34878D82A}">
                    <a16:rowId xmlns:a16="http://schemas.microsoft.com/office/drawing/2014/main" val="413359183"/>
                  </a:ext>
                </a:extLst>
              </a:tr>
            </a:tbl>
          </a:graphicData>
        </a:graphic>
      </p:graphicFrame>
      <p:graphicFrame>
        <p:nvGraphicFramePr>
          <p:cNvPr id="25" name="טבלה 24"/>
          <p:cNvGraphicFramePr>
            <a:graphicFrameLocks noGrp="1"/>
          </p:cNvGraphicFramePr>
          <p:nvPr>
            <p:extLst>
              <p:ext uri="{D42A27DB-BD31-4B8C-83A1-F6EECF244321}">
                <p14:modId xmlns:p14="http://schemas.microsoft.com/office/powerpoint/2010/main" val="3095183552"/>
              </p:ext>
            </p:extLst>
          </p:nvPr>
        </p:nvGraphicFramePr>
        <p:xfrm>
          <a:off x="864913" y="3514132"/>
          <a:ext cx="7434766" cy="1432560"/>
        </p:xfrm>
        <a:graphic>
          <a:graphicData uri="http://schemas.openxmlformats.org/drawingml/2006/table">
            <a:tbl>
              <a:tblPr rtl="1" firstRow="1" bandRow="1">
                <a:tableStyleId>{5C22544A-7EE6-4342-B048-85BDC9FD1C3A}</a:tableStyleId>
              </a:tblPr>
              <a:tblGrid>
                <a:gridCol w="7434766">
                  <a:extLst>
                    <a:ext uri="{9D8B030D-6E8A-4147-A177-3AD203B41FA5}">
                      <a16:colId xmlns:a16="http://schemas.microsoft.com/office/drawing/2014/main" val="2668071578"/>
                    </a:ext>
                  </a:extLst>
                </a:gridCol>
              </a:tblGrid>
              <a:tr h="253269">
                <a:tc>
                  <a:txBody>
                    <a:bodyPr/>
                    <a:lstStyle/>
                    <a:p>
                      <a:pPr rtl="1"/>
                      <a:r>
                        <a:rPr lang="he-IL" sz="1600" dirty="0" smtClean="0">
                          <a:latin typeface="David" panose="020E0502060401010101" pitchFamily="34" charset="-79"/>
                          <a:cs typeface="David" panose="020E0502060401010101" pitchFamily="34" charset="-79"/>
                        </a:rPr>
                        <a:t>תוצאות בסיום </a:t>
                      </a:r>
                      <a:r>
                        <a:rPr lang="he-IL" sz="1600" dirty="0" err="1" smtClean="0">
                          <a:latin typeface="David" panose="020E0502060401010101" pitchFamily="34" charset="-79"/>
                          <a:cs typeface="David" panose="020E0502060401010101" pitchFamily="34" charset="-79"/>
                        </a:rPr>
                        <a:t>יב</a:t>
                      </a:r>
                      <a:r>
                        <a:rPr lang="he-IL" sz="1600" dirty="0" smtClean="0">
                          <a:latin typeface="David" panose="020E0502060401010101" pitchFamily="34" charset="-79"/>
                          <a:cs typeface="David" panose="020E0502060401010101" pitchFamily="34" charset="-79"/>
                        </a:rPr>
                        <a:t>' - 2017</a:t>
                      </a:r>
                      <a:endParaRPr lang="he-IL" sz="1600" dirty="0">
                        <a:latin typeface="David" panose="020E0502060401010101" pitchFamily="34" charset="-79"/>
                        <a:cs typeface="David" panose="020E0502060401010101" pitchFamily="34" charset="-79"/>
                      </a:endParaRPr>
                    </a:p>
                  </a:txBody>
                  <a:tcPr>
                    <a:solidFill>
                      <a:srgbClr val="990033"/>
                    </a:solidFill>
                  </a:tcPr>
                </a:tc>
                <a:extLst>
                  <a:ext uri="{0D108BD9-81ED-4DB2-BD59-A6C34878D82A}">
                    <a16:rowId xmlns:a16="http://schemas.microsoft.com/office/drawing/2014/main" val="3470595208"/>
                  </a:ext>
                </a:extLst>
              </a:tr>
              <a:tr h="189952">
                <a:tc>
                  <a: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he-IL" sz="1200" dirty="0" smtClean="0">
                          <a:solidFill>
                            <a:srgbClr val="660033"/>
                          </a:solidFill>
                          <a:latin typeface="David" panose="020E0502060401010101" pitchFamily="34" charset="-79"/>
                          <a:cs typeface="David" panose="020E0502060401010101" pitchFamily="34" charset="-79"/>
                        </a:rPr>
                        <a:t>70.0%</a:t>
                      </a:r>
                      <a:r>
                        <a:rPr lang="he-IL" sz="1200" baseline="0" dirty="0" smtClean="0">
                          <a:solidFill>
                            <a:srgbClr val="660033"/>
                          </a:solidFill>
                          <a:latin typeface="David" panose="020E0502060401010101" pitchFamily="34" charset="-79"/>
                          <a:cs typeface="David" panose="020E0502060401010101" pitchFamily="34" charset="-79"/>
                        </a:rPr>
                        <a:t> ממסיימי </a:t>
                      </a:r>
                      <a:r>
                        <a:rPr lang="he-IL" sz="1200" baseline="0" dirty="0" err="1" smtClean="0">
                          <a:solidFill>
                            <a:srgbClr val="660033"/>
                          </a:solidFill>
                          <a:latin typeface="David" panose="020E0502060401010101" pitchFamily="34" charset="-79"/>
                          <a:cs typeface="David" panose="020E0502060401010101" pitchFamily="34" charset="-79"/>
                        </a:rPr>
                        <a:t>יב</a:t>
                      </a:r>
                      <a:r>
                        <a:rPr lang="he-IL" sz="1200" baseline="0" dirty="0" smtClean="0">
                          <a:solidFill>
                            <a:srgbClr val="660033"/>
                          </a:solidFill>
                          <a:latin typeface="David" panose="020E0502060401010101" pitchFamily="34" charset="-79"/>
                          <a:cs typeface="David" panose="020E0502060401010101" pitchFamily="34" charset="-79"/>
                        </a:rPr>
                        <a:t>' בתוכנית – זכאים לבגרות (63% מהמתחילים בי')</a:t>
                      </a:r>
                      <a:endParaRPr lang="he-IL" sz="1200" dirty="0" smtClean="0">
                        <a:solidFill>
                          <a:srgbClr val="660033"/>
                        </a:solidFill>
                        <a:latin typeface="David" panose="020E0502060401010101" pitchFamily="34" charset="-79"/>
                        <a:cs typeface="David" panose="020E0502060401010101" pitchFamily="34" charset="-79"/>
                      </a:endParaRPr>
                    </a:p>
                  </a:txBody>
                  <a:tcPr anchor="ctr">
                    <a:solidFill>
                      <a:schemeClr val="accent2">
                        <a:lumMod val="20000"/>
                        <a:lumOff val="80000"/>
                      </a:schemeClr>
                    </a:solidFill>
                  </a:tcPr>
                </a:tc>
                <a:extLst>
                  <a:ext uri="{0D108BD9-81ED-4DB2-BD59-A6C34878D82A}">
                    <a16:rowId xmlns:a16="http://schemas.microsoft.com/office/drawing/2014/main" val="2388838618"/>
                  </a:ext>
                </a:extLst>
              </a:tr>
              <a:tr h="189952">
                <a:tc>
                  <a: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he-IL" sz="1200" b="0" i="0" u="none" strike="noStrike" kern="1200" cap="none" spc="0" normalizeH="0" baseline="0" noProof="0" dirty="0" smtClean="0">
                          <a:ln>
                            <a:noFill/>
                          </a:ln>
                          <a:solidFill>
                            <a:srgbClr val="660033"/>
                          </a:solidFill>
                          <a:effectLst/>
                          <a:uLnTx/>
                          <a:uFillTx/>
                          <a:latin typeface="David" panose="020E0502060401010101" pitchFamily="34" charset="-79"/>
                          <a:ea typeface="+mn-ea"/>
                          <a:cs typeface="David" panose="020E0502060401010101" pitchFamily="34" charset="-79"/>
                        </a:rPr>
                        <a:t>92.5% סיימו </a:t>
                      </a:r>
                      <a:r>
                        <a:rPr kumimoji="0" lang="he-IL" sz="1200" b="0" i="0" u="none" strike="noStrike" kern="1200" cap="none" spc="0" normalizeH="0" baseline="0" noProof="0" dirty="0" err="1" smtClean="0">
                          <a:ln>
                            <a:noFill/>
                          </a:ln>
                          <a:solidFill>
                            <a:srgbClr val="660033"/>
                          </a:solidFill>
                          <a:effectLst/>
                          <a:uLnTx/>
                          <a:uFillTx/>
                          <a:latin typeface="David" panose="020E0502060401010101" pitchFamily="34" charset="-79"/>
                          <a:ea typeface="+mn-ea"/>
                          <a:cs typeface="David" panose="020E0502060401010101" pitchFamily="34" charset="-79"/>
                        </a:rPr>
                        <a:t>יב</a:t>
                      </a:r>
                      <a:r>
                        <a:rPr kumimoji="0" lang="he-IL" sz="1200" b="0" i="0" u="none" strike="noStrike" kern="1200" cap="none" spc="0" normalizeH="0" baseline="0" noProof="0" dirty="0" smtClean="0">
                          <a:ln>
                            <a:noFill/>
                          </a:ln>
                          <a:solidFill>
                            <a:srgbClr val="660033"/>
                          </a:solidFill>
                          <a:effectLst/>
                          <a:uLnTx/>
                          <a:uFillTx/>
                          <a:latin typeface="David" panose="020E0502060401010101" pitchFamily="34" charset="-79"/>
                          <a:ea typeface="+mn-ea"/>
                          <a:cs typeface="David" panose="020E0502060401010101" pitchFamily="34" charset="-79"/>
                        </a:rPr>
                        <a:t>'</a:t>
                      </a:r>
                    </a:p>
                  </a:txBody>
                  <a:tcPr anchor="ctr"/>
                </a:tc>
                <a:extLst>
                  <a:ext uri="{0D108BD9-81ED-4DB2-BD59-A6C34878D82A}">
                    <a16:rowId xmlns:a16="http://schemas.microsoft.com/office/drawing/2014/main" val="3808692969"/>
                  </a:ext>
                </a:extLst>
              </a:tr>
              <a:tr h="189952">
                <a:tc>
                  <a: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he-IL" sz="1200" b="0" i="0" u="none" strike="noStrike" kern="1200" cap="none" spc="0" normalizeH="0" baseline="0" dirty="0" smtClean="0">
                          <a:ln>
                            <a:noFill/>
                          </a:ln>
                          <a:solidFill>
                            <a:srgbClr val="660033"/>
                          </a:solidFill>
                          <a:effectLst/>
                          <a:uLnTx/>
                          <a:uFillTx/>
                          <a:latin typeface="David" panose="020E0502060401010101" pitchFamily="34" charset="-79"/>
                          <a:ea typeface="+mn-ea"/>
                          <a:cs typeface="David" panose="020E0502060401010101" pitchFamily="34" charset="-79"/>
                        </a:rPr>
                        <a:t>כל הזכאים לבגרות – בעלי תעודה המאפשרת המשך לימודים באקדמיה</a:t>
                      </a:r>
                      <a:endParaRPr kumimoji="0" lang="he-IL" sz="1200" b="0" i="0" u="none" strike="noStrike" kern="1200" cap="none" spc="0" normalizeH="0" baseline="0" dirty="0">
                        <a:ln>
                          <a:noFill/>
                        </a:ln>
                        <a:solidFill>
                          <a:srgbClr val="660033"/>
                        </a:solidFill>
                        <a:effectLst/>
                        <a:uLnTx/>
                        <a:uFillTx/>
                        <a:latin typeface="David" panose="020E0502060401010101" pitchFamily="34" charset="-79"/>
                        <a:ea typeface="+mn-ea"/>
                        <a:cs typeface="David" panose="020E0502060401010101" pitchFamily="34" charset="-79"/>
                      </a:endParaRPr>
                    </a:p>
                  </a:txBody>
                  <a:tcPr anchor="ctr">
                    <a:solidFill>
                      <a:schemeClr val="accent2">
                        <a:lumMod val="20000"/>
                        <a:lumOff val="80000"/>
                      </a:schemeClr>
                    </a:solidFill>
                  </a:tcPr>
                </a:tc>
                <a:extLst>
                  <a:ext uri="{0D108BD9-81ED-4DB2-BD59-A6C34878D82A}">
                    <a16:rowId xmlns:a16="http://schemas.microsoft.com/office/drawing/2014/main" val="3661814362"/>
                  </a:ext>
                </a:extLst>
              </a:tr>
              <a:tr h="189952">
                <a:tc>
                  <a: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he-IL" sz="1200" b="0" i="0" u="none" strike="noStrike" kern="1200" cap="none" spc="0" normalizeH="0" baseline="0" noProof="0" dirty="0" smtClean="0">
                          <a:ln>
                            <a:noFill/>
                          </a:ln>
                          <a:solidFill>
                            <a:srgbClr val="660033"/>
                          </a:solidFill>
                          <a:effectLst/>
                          <a:uLnTx/>
                          <a:uFillTx/>
                          <a:latin typeface="David" panose="020E0502060401010101" pitchFamily="34" charset="-79"/>
                          <a:ea typeface="+mn-ea"/>
                          <a:cs typeface="David" panose="020E0502060401010101" pitchFamily="34" charset="-79"/>
                        </a:rPr>
                        <a:t>24.9% מהזכאים לבגרות – בעלי תעודה המאפשרת קבלה לאוניברסיטה</a:t>
                      </a:r>
                    </a:p>
                  </a:txBody>
                  <a:tcPr anchor="ctr"/>
                </a:tc>
                <a:extLst>
                  <a:ext uri="{0D108BD9-81ED-4DB2-BD59-A6C34878D82A}">
                    <a16:rowId xmlns:a16="http://schemas.microsoft.com/office/drawing/2014/main" val="413359183"/>
                  </a:ext>
                </a:extLst>
              </a:tr>
            </a:tbl>
          </a:graphicData>
        </a:graphic>
      </p:graphicFrame>
      <p:sp>
        <p:nvSpPr>
          <p:cNvPr id="17" name="מלבן 16"/>
          <p:cNvSpPr/>
          <p:nvPr/>
        </p:nvSpPr>
        <p:spPr>
          <a:xfrm>
            <a:off x="3240000" y="6477889"/>
            <a:ext cx="2664000" cy="383182"/>
          </a:xfrm>
          <a:prstGeom prst="rect">
            <a:avLst/>
          </a:prstGeom>
        </p:spPr>
        <p:txBody>
          <a:bodyPr>
            <a:spAutoFit/>
          </a:bodyPr>
          <a:lstStyle/>
          <a:p>
            <a:pPr lvl="0" algn="ctr">
              <a:lnSpc>
                <a:spcPct val="90000"/>
              </a:lnSpc>
              <a:defRPr/>
            </a:pPr>
            <a:r>
              <a:rPr lang="he-IL" sz="1000" b="1" dirty="0">
                <a:solidFill>
                  <a:srgbClr val="003300">
                    <a:alpha val="58000"/>
                  </a:srgbClr>
                </a:solidFill>
                <a:latin typeface="David" pitchFamily="34" charset="-79"/>
                <a:cs typeface="David" pitchFamily="34" charset="-79"/>
                <a:sym typeface="Symbol" panose="05050102010706020507" pitchFamily="18" charset="2"/>
              </a:rPr>
              <a:t> </a:t>
            </a:r>
            <a:r>
              <a:rPr lang="he-IL" sz="1000" b="1" dirty="0">
                <a:solidFill>
                  <a:srgbClr val="003300">
                    <a:alpha val="58000"/>
                  </a:srgbClr>
                </a:solidFill>
                <a:latin typeface="David" pitchFamily="34" charset="-79"/>
                <a:cs typeface="David" pitchFamily="34" charset="-79"/>
              </a:rPr>
              <a:t>ביצוע:</a:t>
            </a:r>
            <a:r>
              <a:rPr lang="he-IL" sz="1000" dirty="0">
                <a:solidFill>
                  <a:srgbClr val="003300">
                    <a:alpha val="58000"/>
                  </a:srgbClr>
                </a:solidFill>
                <a:latin typeface="David" pitchFamily="34" charset="-79"/>
                <a:cs typeface="David" pitchFamily="34" charset="-79"/>
              </a:rPr>
              <a:t> צוותי למידה והנהלות בתי הספר המשתתפים</a:t>
            </a:r>
          </a:p>
          <a:p>
            <a:pPr lvl="0" algn="ctr">
              <a:lnSpc>
                <a:spcPct val="90000"/>
              </a:lnSpc>
              <a:spcAft>
                <a:spcPts val="300"/>
              </a:spcAft>
              <a:defRPr/>
            </a:pPr>
            <a:r>
              <a:rPr lang="he-IL" sz="1000" b="1" dirty="0">
                <a:solidFill>
                  <a:srgbClr val="003300">
                    <a:alpha val="58000"/>
                  </a:srgbClr>
                </a:solidFill>
                <a:latin typeface="David" pitchFamily="34" charset="-79"/>
                <a:cs typeface="David" pitchFamily="34" charset="-79"/>
                <a:sym typeface="Symbol" panose="05050102010706020507" pitchFamily="18" charset="2"/>
              </a:rPr>
              <a:t> </a:t>
            </a:r>
            <a:r>
              <a:rPr lang="he-IL" sz="1000" b="1" dirty="0" smtClean="0">
                <a:solidFill>
                  <a:srgbClr val="003300">
                    <a:alpha val="58000"/>
                  </a:srgbClr>
                </a:solidFill>
                <a:latin typeface="David" pitchFamily="34" charset="-79"/>
                <a:cs typeface="David" pitchFamily="34" charset="-79"/>
                <a:sym typeface="Symbol" panose="05050102010706020507" pitchFamily="18" charset="2"/>
              </a:rPr>
              <a:t>הכשרה, </a:t>
            </a:r>
            <a:r>
              <a:rPr lang="he-IL" sz="1000" b="1" dirty="0" smtClean="0">
                <a:solidFill>
                  <a:srgbClr val="003300">
                    <a:alpha val="58000"/>
                  </a:srgbClr>
                </a:solidFill>
                <a:latin typeface="David" pitchFamily="34" charset="-79"/>
                <a:cs typeface="David" pitchFamily="34" charset="-79"/>
              </a:rPr>
              <a:t>הנחיה, פדגוגיה </a:t>
            </a:r>
            <a:r>
              <a:rPr lang="he-IL" sz="1000" b="1" dirty="0">
                <a:solidFill>
                  <a:srgbClr val="003300">
                    <a:alpha val="58000"/>
                  </a:srgbClr>
                </a:solidFill>
                <a:latin typeface="David" pitchFamily="34" charset="-79"/>
                <a:cs typeface="David" pitchFamily="34" charset="-79"/>
              </a:rPr>
              <a:t>ושיטה </a:t>
            </a:r>
            <a:r>
              <a:rPr lang="he-IL" sz="1000" dirty="0">
                <a:solidFill>
                  <a:srgbClr val="003300">
                    <a:alpha val="58000"/>
                  </a:srgbClr>
                </a:solidFill>
                <a:latin typeface="David" pitchFamily="34" charset="-79"/>
                <a:cs typeface="David" pitchFamily="34" charset="-79"/>
              </a:rPr>
              <a:t>– יכולות</a:t>
            </a:r>
          </a:p>
        </p:txBody>
      </p:sp>
    </p:spTree>
    <p:extLst>
      <p:ext uri="{BB962C8B-B14F-4D97-AF65-F5344CB8AC3E}">
        <p14:creationId xmlns:p14="http://schemas.microsoft.com/office/powerpoint/2010/main" val="378903597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7" presetClass="entr" presetSubtype="0"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1000"/>
                                        <p:tgtEl>
                                          <p:spTgt spid="25"/>
                                        </p:tgtEl>
                                      </p:cBhvr>
                                    </p:animEffect>
                                    <p:anim calcmode="lin" valueType="num">
                                      <p:cBhvr>
                                        <p:cTn id="20" dur="1000" fill="hold"/>
                                        <p:tgtEl>
                                          <p:spTgt spid="25"/>
                                        </p:tgtEl>
                                        <p:attrNameLst>
                                          <p:attrName>ppt_x</p:attrName>
                                        </p:attrNameLst>
                                      </p:cBhvr>
                                      <p:tavLst>
                                        <p:tav tm="0">
                                          <p:val>
                                            <p:strVal val="#ppt_x"/>
                                          </p:val>
                                        </p:tav>
                                        <p:tav tm="100000">
                                          <p:val>
                                            <p:strVal val="#ppt_x"/>
                                          </p:val>
                                        </p:tav>
                                      </p:tavLst>
                                    </p:anim>
                                    <p:anim calcmode="lin" valueType="num">
                                      <p:cBhvr>
                                        <p:cTn id="21"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מספר שקופית 1"/>
          <p:cNvSpPr>
            <a:spLocks noGrp="1"/>
          </p:cNvSpPr>
          <p:nvPr>
            <p:ph type="sldNum" sz="quarter" idx="12"/>
          </p:nvPr>
        </p:nvSpPr>
        <p:spPr>
          <a:xfrm>
            <a:off x="12704" y="6453336"/>
            <a:ext cx="2133600" cy="365125"/>
          </a:xfrm>
        </p:spPr>
        <p:txBody>
          <a:bodyPr/>
          <a:lstStyle/>
          <a:p>
            <a:pPr marL="0" marR="0" lvl="0" indent="0" algn="l" defTabSz="914400" rtl="1" eaLnBrk="1" fontAlgn="auto" latinLnBrk="0" hangingPunct="1">
              <a:lnSpc>
                <a:spcPct val="100000"/>
              </a:lnSpc>
              <a:spcBef>
                <a:spcPts val="0"/>
              </a:spcBef>
              <a:spcAft>
                <a:spcPts val="0"/>
              </a:spcAft>
              <a:buClrTx/>
              <a:buSzTx/>
              <a:buFontTx/>
              <a:buNone/>
              <a:tabLst/>
              <a:defRPr/>
            </a:pPr>
            <a:fld id="{887C1878-6180-4459-82C0-7799DD57A182}" type="slidenum">
              <a:rPr kumimoji="0" lang="he-IL" sz="1200" b="0" i="0" u="none" strike="noStrike" kern="1200" cap="none" spc="0" normalizeH="0" baseline="0" noProof="0" smtClean="0">
                <a:ln>
                  <a:noFill/>
                </a:ln>
                <a:solidFill>
                  <a:prstClr val="black">
                    <a:tint val="75000"/>
                  </a:prstClr>
                </a:solidFill>
                <a:effectLst/>
                <a:uLnTx/>
                <a:uFillTx/>
                <a:latin typeface="David" panose="020E0502060401010101" pitchFamily="34" charset="-79"/>
                <a:ea typeface="+mn-ea"/>
                <a:cs typeface="David" panose="020E0502060401010101" pitchFamily="34" charset="-79"/>
              </a:rPr>
              <a:pPr marL="0" marR="0" lvl="0" indent="0" algn="l" defTabSz="914400" rtl="1" eaLnBrk="1" fontAlgn="auto" latinLnBrk="0" hangingPunct="1">
                <a:lnSpc>
                  <a:spcPct val="100000"/>
                </a:lnSpc>
                <a:spcBef>
                  <a:spcPts val="0"/>
                </a:spcBef>
                <a:spcAft>
                  <a:spcPts val="0"/>
                </a:spcAft>
                <a:buClrTx/>
                <a:buSzTx/>
                <a:buFontTx/>
                <a:buNone/>
                <a:tabLst/>
                <a:defRPr/>
              </a:pPr>
              <a:t>9</a:t>
            </a:fld>
            <a:endParaRPr kumimoji="0" lang="he-IL" sz="1200" b="0" i="0" u="none" strike="noStrike" kern="1200" cap="none" spc="0" normalizeH="0" baseline="0" noProof="0" dirty="0">
              <a:ln>
                <a:noFill/>
              </a:ln>
              <a:solidFill>
                <a:prstClr val="black">
                  <a:tint val="75000"/>
                </a:prstClr>
              </a:solidFill>
              <a:effectLst/>
              <a:uLnTx/>
              <a:uFillTx/>
              <a:latin typeface="David" panose="020E0502060401010101" pitchFamily="34" charset="-79"/>
              <a:ea typeface="+mn-ea"/>
              <a:cs typeface="David" panose="020E0502060401010101" pitchFamily="34" charset="-79"/>
            </a:endParaRPr>
          </a:p>
        </p:txBody>
      </p:sp>
      <p:sp>
        <p:nvSpPr>
          <p:cNvPr id="19" name="TextBox 18"/>
          <p:cNvSpPr txBox="1"/>
          <p:nvPr/>
        </p:nvSpPr>
        <p:spPr>
          <a:xfrm>
            <a:off x="2592000" y="512704"/>
            <a:ext cx="3960000" cy="252000"/>
          </a:xfrm>
          <a:prstGeom prst="rect">
            <a:avLst/>
          </a:prstGeom>
          <a:noFill/>
        </p:spPr>
        <p:txBody>
          <a:bodyPr wrap="square"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1400" b="1" i="0" u="none" strike="noStrike" kern="1200" cap="none" spc="0" normalizeH="0" baseline="0" noProof="0" dirty="0" smtClean="0">
                <a:ln>
                  <a:noFill/>
                </a:ln>
                <a:solidFill>
                  <a:srgbClr val="006600"/>
                </a:solidFill>
                <a:effectLst/>
                <a:uLnTx/>
                <a:uFillTx/>
                <a:latin typeface="David" pitchFamily="34" charset="-79"/>
                <a:ea typeface="+mn-ea"/>
                <a:cs typeface="David" pitchFamily="34" charset="-79"/>
              </a:rPr>
              <a:t>יכולות - מיסודה של קרן רש"י בשיתוף משרד החינוך</a:t>
            </a:r>
            <a:endParaRPr kumimoji="0" lang="he-IL" sz="1100" b="1" i="0" u="none" strike="noStrike" kern="1200" cap="none" spc="0" normalizeH="0" baseline="0" noProof="0" dirty="0">
              <a:ln>
                <a:noFill/>
              </a:ln>
              <a:solidFill>
                <a:srgbClr val="006600"/>
              </a:solidFill>
              <a:effectLst/>
              <a:uLnTx/>
              <a:uFillTx/>
              <a:latin typeface="David" pitchFamily="34" charset="-79"/>
              <a:ea typeface="+mn-ea"/>
              <a:cs typeface="David" pitchFamily="34" charset="-79"/>
            </a:endParaRPr>
          </a:p>
        </p:txBody>
      </p:sp>
      <p:sp>
        <p:nvSpPr>
          <p:cNvPr id="20" name="TextBox 19"/>
          <p:cNvSpPr txBox="1"/>
          <p:nvPr/>
        </p:nvSpPr>
        <p:spPr>
          <a:xfrm>
            <a:off x="72000" y="8622"/>
            <a:ext cx="9000000" cy="504000"/>
          </a:xfrm>
          <a:prstGeom prst="rect">
            <a:avLst/>
          </a:prstGeom>
          <a:solidFill>
            <a:srgbClr val="EEEDE6">
              <a:alpha val="67000"/>
            </a:srgbClr>
          </a:solidFill>
          <a:ln w="3175">
            <a:solidFill>
              <a:srgbClr val="FADF8F"/>
            </a:solidFill>
          </a:ln>
          <a:effectLst/>
        </p:spPr>
        <p:style>
          <a:lnRef idx="1">
            <a:schemeClr val="accent1"/>
          </a:lnRef>
          <a:fillRef idx="1001">
            <a:schemeClr val="lt2"/>
          </a:fillRef>
          <a:effectRef idx="1">
            <a:schemeClr val="accent1"/>
          </a:effectRef>
          <a:fontRef idx="minor">
            <a:schemeClr val="dk1"/>
          </a:fontRef>
        </p:style>
        <p:txBody>
          <a:bodyPr wrap="square" lIns="0" tIns="0" rIns="0" bIns="0"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100" b="0" i="0" u="none" strike="noStrike" kern="1200" cap="none" spc="0" normalizeH="0" baseline="0" noProof="0" dirty="0">
              <a:ln>
                <a:noFill/>
              </a:ln>
              <a:solidFill>
                <a:srgbClr val="003300"/>
              </a:solidFill>
              <a:effectLst/>
              <a:uLnTx/>
              <a:uFillTx/>
              <a:latin typeface="David" pitchFamily="34" charset="-79"/>
              <a:ea typeface="+mn-ea"/>
              <a:cs typeface="David" pitchFamily="34" charset="-79"/>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100" b="0" i="0" u="none" strike="noStrike" kern="1200" cap="none" spc="0" normalizeH="0" baseline="0" noProof="0" dirty="0">
              <a:ln>
                <a:noFill/>
              </a:ln>
              <a:solidFill>
                <a:srgbClr val="003300"/>
              </a:solidFill>
              <a:effectLst/>
              <a:uLnTx/>
              <a:uFillTx/>
              <a:latin typeface="David" pitchFamily="34" charset="-79"/>
              <a:ea typeface="+mn-ea"/>
              <a:cs typeface="David" pitchFamily="34" charset="-79"/>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100" b="0" i="0" u="none" strike="noStrike" kern="1200" cap="none" spc="0" normalizeH="0" baseline="0" noProof="0" dirty="0">
              <a:ln>
                <a:noFill/>
              </a:ln>
              <a:solidFill>
                <a:srgbClr val="003300"/>
              </a:solidFill>
              <a:effectLst/>
              <a:uLnTx/>
              <a:uFillTx/>
              <a:latin typeface="David" pitchFamily="34" charset="-79"/>
              <a:ea typeface="+mn-ea"/>
              <a:cs typeface="David" pitchFamily="34" charset="-79"/>
            </a:endParaRPr>
          </a:p>
        </p:txBody>
      </p:sp>
      <p:pic>
        <p:nvPicPr>
          <p:cNvPr id="21" name="תמונה 20" descr="D:\א הכונן השוטף של נסים\לוגו\לוגו יכולות בפורמט איכותי\לוגו יכולות פורמט איכותי\5.png"/>
          <p:cNvPicPr/>
          <p:nvPr/>
        </p:nvPicPr>
        <p:blipFill rotWithShape="1">
          <a:blip r:embed="rId3" cstate="print">
            <a:extLst>
              <a:ext uri="{28A0092B-C50C-407E-A947-70E740481C1C}">
                <a14:useLocalDpi xmlns:a14="http://schemas.microsoft.com/office/drawing/2010/main" val="0"/>
              </a:ext>
            </a:extLst>
          </a:blip>
          <a:srcRect l="23349" t="20971" r="28533" b="39510"/>
          <a:stretch/>
        </p:blipFill>
        <p:spPr bwMode="auto">
          <a:xfrm rot="60000">
            <a:off x="8300070" y="225021"/>
            <a:ext cx="481965" cy="175895"/>
          </a:xfrm>
          <a:prstGeom prst="rect">
            <a:avLst/>
          </a:prstGeom>
          <a:noFill/>
          <a:ln>
            <a:noFill/>
          </a:ln>
          <a:extLst>
            <a:ext uri="{53640926-AAD7-44D8-BBD7-CCE9431645EC}">
              <a14:shadowObscured xmlns:a14="http://schemas.microsoft.com/office/drawing/2010/main"/>
            </a:ext>
          </a:extLst>
        </p:spPr>
      </p:pic>
      <p:pic>
        <p:nvPicPr>
          <p:cNvPr id="22" name="תמונה 21" descr="D:\א הכונן השוטף של נסים\לוגו\לוגו יכולות בפורמט איכותי\לוגו יכולות פורמט איכותי\5.png"/>
          <p:cNvPicPr/>
          <p:nvPr/>
        </p:nvPicPr>
        <p:blipFill rotWithShape="1">
          <a:blip r:embed="rId3" cstate="print">
            <a:extLst>
              <a:ext uri="{28A0092B-C50C-407E-A947-70E740481C1C}">
                <a14:useLocalDpi xmlns:a14="http://schemas.microsoft.com/office/drawing/2010/main" val="0"/>
              </a:ext>
            </a:extLst>
          </a:blip>
          <a:srcRect l="70417" t="23912" r="1539" b="10485"/>
          <a:stretch/>
        </p:blipFill>
        <p:spPr bwMode="auto">
          <a:xfrm>
            <a:off x="8766623" y="189017"/>
            <a:ext cx="269875" cy="287655"/>
          </a:xfrm>
          <a:prstGeom prst="rect">
            <a:avLst/>
          </a:prstGeom>
          <a:noFill/>
          <a:ln>
            <a:noFill/>
          </a:ln>
          <a:extLst>
            <a:ext uri="{53640926-AAD7-44D8-BBD7-CCE9431645EC}">
              <a14:shadowObscured xmlns:a14="http://schemas.microsoft.com/office/drawing/2010/main"/>
            </a:ext>
          </a:extLst>
        </p:spPr>
      </p:pic>
      <p:pic>
        <p:nvPicPr>
          <p:cNvPr id="23" name="תמונה 22" descr="D:\א הכונן השוטף של נסים\לוגו\לוגו יכולות בפורמט איכותי\לוגו יכולות פורמט איכותי\5.png"/>
          <p:cNvPicPr>
            <a:picLocks noChangeAspect="1"/>
          </p:cNvPicPr>
          <p:nvPr/>
        </p:nvPicPr>
        <p:blipFill rotWithShape="1">
          <a:blip r:embed="rId4" cstate="print">
            <a:extLst>
              <a:ext uri="{28A0092B-C50C-407E-A947-70E740481C1C}">
                <a14:useLocalDpi xmlns:a14="http://schemas.microsoft.com/office/drawing/2010/main" val="0"/>
              </a:ext>
            </a:extLst>
          </a:blip>
          <a:srcRect l="1379" t="76178" r="28965" b="10770"/>
          <a:stretch/>
        </p:blipFill>
        <p:spPr bwMode="auto">
          <a:xfrm>
            <a:off x="8262565" y="417987"/>
            <a:ext cx="498424" cy="54000"/>
          </a:xfrm>
          <a:prstGeom prst="rect">
            <a:avLst/>
          </a:prstGeom>
          <a:noFill/>
          <a:ln>
            <a:noFill/>
          </a:ln>
          <a:extLst>
            <a:ext uri="{53640926-AAD7-44D8-BBD7-CCE9431645EC}">
              <a14:shadowObscured xmlns:a14="http://schemas.microsoft.com/office/drawing/2010/main"/>
            </a:ext>
          </a:extLst>
        </p:spPr>
      </p:pic>
      <p:pic>
        <p:nvPicPr>
          <p:cNvPr id="24" name="Picture 1"/>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1500" y="188672"/>
            <a:ext cx="641454" cy="288000"/>
          </a:xfrm>
          <a:prstGeom prst="rect">
            <a:avLst/>
          </a:prstGeom>
        </p:spPr>
      </p:pic>
      <p:sp>
        <p:nvSpPr>
          <p:cNvPr id="13" name="מלבן מעוגל 12"/>
          <p:cNvSpPr/>
          <p:nvPr/>
        </p:nvSpPr>
        <p:spPr>
          <a:xfrm>
            <a:off x="3546000" y="44622"/>
            <a:ext cx="2052000" cy="432000"/>
          </a:xfrm>
          <a:prstGeom prst="roundRect">
            <a:avLst/>
          </a:prstGeom>
          <a:noFill/>
          <a:ln w="6350">
            <a:noFill/>
          </a:ln>
        </p:spPr>
        <p:txBody>
          <a:bodyPr wrap="square" lIns="0" tIns="0" rIns="0" bIns="0" anchor="ctr" anchorCtr="0">
            <a:spAutoFit/>
          </a:bodyPr>
          <a:lstStyle/>
          <a:p>
            <a:pPr marL="0" marR="0" lvl="0" indent="0" algn="ctr" defTabSz="914400" rtl="1" eaLnBrk="1" fontAlgn="auto" latinLnBrk="0" hangingPunct="1">
              <a:lnSpc>
                <a:spcPts val="1200"/>
              </a:lnSpc>
              <a:spcBef>
                <a:spcPts val="0"/>
              </a:spcBef>
              <a:spcAft>
                <a:spcPts val="0"/>
              </a:spcAft>
              <a:buClrTx/>
              <a:buSzTx/>
              <a:buFontTx/>
              <a:buNone/>
              <a:tabLst/>
              <a:defRPr/>
            </a:pP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בשיתוף</a:t>
            </a:r>
          </a:p>
          <a:p>
            <a:pPr marL="0" marR="0" lvl="0" indent="0" algn="ctr" defTabSz="914400" rtl="1" eaLnBrk="1" fontAlgn="auto" latinLnBrk="0" hangingPunct="1">
              <a:lnSpc>
                <a:spcPts val="1000"/>
              </a:lnSpc>
              <a:spcBef>
                <a:spcPts val="0"/>
              </a:spcBef>
              <a:spcAft>
                <a:spcPts val="0"/>
              </a:spcAft>
              <a:buClrTx/>
              <a:buSzTx/>
              <a:buFontTx/>
              <a:buNone/>
              <a:tabLst/>
              <a:defRPr/>
            </a:pPr>
            <a:r>
              <a:rPr kumimoji="0" lang="he-IL" sz="1200" b="1"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משרד </a:t>
            </a:r>
            <a:r>
              <a:rPr kumimoji="0" lang="he-IL" sz="1200" b="1" i="0" u="none" strike="noStrike" kern="1200" cap="none" spc="0" normalizeH="0" baseline="0" noProof="0" dirty="0">
                <a:ln>
                  <a:noFill/>
                </a:ln>
                <a:solidFill>
                  <a:srgbClr val="1F497D">
                    <a:lumMod val="75000"/>
                  </a:srgbClr>
                </a:solidFill>
                <a:effectLst/>
                <a:uLnTx/>
                <a:uFillTx/>
                <a:latin typeface="David" pitchFamily="34" charset="-79"/>
                <a:ea typeface="+mn-ea"/>
                <a:cs typeface="David" pitchFamily="34" charset="-79"/>
              </a:rPr>
              <a:t>החינוך</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800" b="0" i="0" u="none" strike="noStrike" kern="1200" cap="none" spc="0" normalizeH="0" baseline="0" noProof="0" dirty="0">
                <a:ln>
                  <a:noFill/>
                </a:ln>
                <a:solidFill>
                  <a:srgbClr val="1F497D">
                    <a:lumMod val="75000"/>
                  </a:srgbClr>
                </a:solidFill>
                <a:effectLst/>
                <a:uLnTx/>
                <a:uFillTx/>
                <a:latin typeface="David" pitchFamily="34" charset="-79"/>
                <a:ea typeface="+mn-ea"/>
                <a:cs typeface="David" pitchFamily="34" charset="-79"/>
              </a:rPr>
              <a:t>מינהל החינוך הדרוזי והצ'רקסי, </a:t>
            </a: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מחוזות צפון</a:t>
            </a:r>
            <a:r>
              <a:rPr kumimoji="0" lang="he-IL" sz="800" b="0" i="0" u="none" strike="noStrike" kern="1200" cap="none" spc="0" normalizeH="0" baseline="0" noProof="0" dirty="0">
                <a:ln>
                  <a:noFill/>
                </a:ln>
                <a:solidFill>
                  <a:srgbClr val="1F497D">
                    <a:lumMod val="75000"/>
                  </a:srgbClr>
                </a:solidFill>
                <a:effectLst/>
                <a:uLnTx/>
                <a:uFillTx/>
                <a:latin typeface="David" pitchFamily="34" charset="-79"/>
                <a:ea typeface="+mn-ea"/>
                <a:cs typeface="David" pitchFamily="34" charset="-79"/>
              </a:rPr>
              <a:t> </a:t>
            </a: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וחיפה, </a:t>
            </a:r>
            <a:r>
              <a:rPr kumimoji="0" lang="he-IL" sz="800" b="0" i="0" u="none" strike="noStrike" kern="1200" cap="none" spc="0" normalizeH="0" baseline="0" noProof="0" dirty="0" err="1" smtClean="0">
                <a:ln>
                  <a:noFill/>
                </a:ln>
                <a:solidFill>
                  <a:srgbClr val="1F497D">
                    <a:lumMod val="75000"/>
                  </a:srgbClr>
                </a:solidFill>
                <a:effectLst/>
                <a:uLnTx/>
                <a:uFillTx/>
                <a:latin typeface="David" pitchFamily="34" charset="-79"/>
                <a:ea typeface="+mn-ea"/>
                <a:cs typeface="David" pitchFamily="34" charset="-79"/>
              </a:rPr>
              <a:t>תוכנית</a:t>
            </a: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 החומש, האגף לנוער בסיכון, משרד רוה"מ</a:t>
            </a:r>
            <a:endParaRPr kumimoji="0" lang="he-IL" sz="800" b="0" i="0" u="none" strike="noStrike" kern="1200" cap="none" spc="0" normalizeH="0" baseline="0" noProof="0" dirty="0">
              <a:ln>
                <a:noFill/>
              </a:ln>
              <a:solidFill>
                <a:srgbClr val="1F497D">
                  <a:lumMod val="75000"/>
                </a:srgbClr>
              </a:solidFill>
              <a:effectLst/>
              <a:uLnTx/>
              <a:uFillTx/>
              <a:latin typeface="Calibri"/>
              <a:ea typeface="+mn-ea"/>
              <a:cs typeface="Arial" panose="020B0604020202020204" pitchFamily="34" charset="0"/>
            </a:endParaRPr>
          </a:p>
        </p:txBody>
      </p:sp>
      <p:sp>
        <p:nvSpPr>
          <p:cNvPr id="16" name="מלבן מעוגל 15"/>
          <p:cNvSpPr/>
          <p:nvPr/>
        </p:nvSpPr>
        <p:spPr>
          <a:xfrm>
            <a:off x="3402000" y="800744"/>
            <a:ext cx="2340000" cy="216000"/>
          </a:xfrm>
          <a:prstGeom prst="roundRect">
            <a:avLst/>
          </a:prstGeom>
          <a:solidFill>
            <a:srgbClr val="003300"/>
          </a:solidFill>
          <a:ln>
            <a:noFill/>
          </a:ln>
          <a:effectLst/>
        </p:spPr>
        <p:style>
          <a:lnRef idx="1">
            <a:schemeClr val="accent1"/>
          </a:lnRef>
          <a:fillRef idx="3">
            <a:schemeClr val="accent1"/>
          </a:fillRef>
          <a:effectRef idx="2">
            <a:schemeClr val="accent1"/>
          </a:effectRef>
          <a:fontRef idx="minor">
            <a:schemeClr val="lt1"/>
          </a:fontRef>
        </p:style>
        <p:txBody>
          <a:bodyPr lIns="36000" tIns="0" rIns="36000" bIns="0" rtlCol="1" anchor="ctr"/>
          <a:lstStyle/>
          <a:p>
            <a:pPr marL="0" marR="0" lvl="0" indent="0" algn="ctr" defTabSz="914400" rtl="1" eaLnBrk="1" fontAlgn="auto" latinLnBrk="0" hangingPunct="1">
              <a:lnSpc>
                <a:spcPct val="100000"/>
              </a:lnSpc>
              <a:spcBef>
                <a:spcPts val="0"/>
              </a:spcBef>
              <a:spcAft>
                <a:spcPts val="0"/>
              </a:spcAft>
              <a:buClr>
                <a:srgbClr val="000066"/>
              </a:buClr>
              <a:buSzPct val="150000"/>
              <a:buFontTx/>
              <a:buNone/>
              <a:tabLst/>
              <a:defRPr/>
            </a:pPr>
            <a:r>
              <a:rPr kumimoji="0" lang="he-IL" sz="1400" b="1" i="0" u="none" strike="noStrike" kern="1200" cap="none" spc="0" normalizeH="0" baseline="0" noProof="0" dirty="0" smtClean="0">
                <a:ln>
                  <a:noFill/>
                </a:ln>
                <a:solidFill>
                  <a:prstClr val="white"/>
                </a:solidFill>
                <a:effectLst/>
                <a:uLnTx/>
                <a:uFillTx/>
                <a:latin typeface="David" panose="020E0502060401010101" pitchFamily="34" charset="-79"/>
                <a:ea typeface="+mn-ea"/>
                <a:cs typeface="David" panose="020E0502060401010101" pitchFamily="34" charset="-79"/>
              </a:rPr>
              <a:t>יכולות בפריפריה 2017</a:t>
            </a:r>
            <a:endParaRPr kumimoji="0" lang="he-IL" sz="1400" b="1" i="0" u="none" strike="noStrike" kern="1200" cap="none" spc="0" normalizeH="0" baseline="0" noProof="0" dirty="0">
              <a:ln>
                <a:noFill/>
              </a:ln>
              <a:solidFill>
                <a:prstClr val="white"/>
              </a:solidFill>
              <a:effectLst/>
              <a:uLnTx/>
              <a:uFillTx/>
              <a:latin typeface="David" panose="020E0502060401010101" pitchFamily="34" charset="-79"/>
              <a:ea typeface="+mn-ea"/>
              <a:cs typeface="David" panose="020E0502060401010101" pitchFamily="34" charset="-79"/>
            </a:endParaRPr>
          </a:p>
        </p:txBody>
      </p:sp>
      <p:graphicFrame>
        <p:nvGraphicFramePr>
          <p:cNvPr id="7" name="טבלה 6"/>
          <p:cNvGraphicFramePr>
            <a:graphicFrameLocks noGrp="1"/>
          </p:cNvGraphicFramePr>
          <p:nvPr>
            <p:extLst>
              <p:ext uri="{D42A27DB-BD31-4B8C-83A1-F6EECF244321}">
                <p14:modId xmlns:p14="http://schemas.microsoft.com/office/powerpoint/2010/main" val="1853850002"/>
              </p:ext>
            </p:extLst>
          </p:nvPr>
        </p:nvGraphicFramePr>
        <p:xfrm>
          <a:off x="864913" y="1597456"/>
          <a:ext cx="7434766" cy="1066800"/>
        </p:xfrm>
        <a:graphic>
          <a:graphicData uri="http://schemas.openxmlformats.org/drawingml/2006/table">
            <a:tbl>
              <a:tblPr rtl="1" firstRow="1" bandRow="1">
                <a:tableStyleId>{5C22544A-7EE6-4342-B048-85BDC9FD1C3A}</a:tableStyleId>
              </a:tblPr>
              <a:tblGrid>
                <a:gridCol w="7434766">
                  <a:extLst>
                    <a:ext uri="{9D8B030D-6E8A-4147-A177-3AD203B41FA5}">
                      <a16:colId xmlns:a16="http://schemas.microsoft.com/office/drawing/2014/main" val="2668071578"/>
                    </a:ext>
                  </a:extLst>
                </a:gridCol>
              </a:tblGrid>
              <a:tr h="253269">
                <a:tc>
                  <a:txBody>
                    <a:bodyPr/>
                    <a:lstStyle/>
                    <a:p>
                      <a:pPr rtl="1"/>
                      <a:r>
                        <a:rPr lang="he-IL" sz="1600" dirty="0" smtClean="0">
                          <a:latin typeface="David" panose="020E0502060401010101" pitchFamily="34" charset="-79"/>
                          <a:cs typeface="David" panose="020E0502060401010101" pitchFamily="34" charset="-79"/>
                        </a:rPr>
                        <a:t>נתוני</a:t>
                      </a:r>
                      <a:r>
                        <a:rPr lang="he-IL" sz="1600" baseline="0" dirty="0" smtClean="0">
                          <a:latin typeface="David" panose="020E0502060401010101" pitchFamily="34" charset="-79"/>
                          <a:cs typeface="David" panose="020E0502060401010101" pitchFamily="34" charset="-79"/>
                        </a:rPr>
                        <a:t> רקע – משתתפי 2017</a:t>
                      </a:r>
                      <a:endParaRPr lang="he-IL" sz="1600" dirty="0">
                        <a:latin typeface="David" panose="020E0502060401010101" pitchFamily="34" charset="-79"/>
                        <a:cs typeface="David" panose="020E0502060401010101" pitchFamily="34" charset="-79"/>
                      </a:endParaRPr>
                    </a:p>
                  </a:txBody>
                  <a:tcPr>
                    <a:solidFill>
                      <a:schemeClr val="bg2">
                        <a:lumMod val="25000"/>
                      </a:schemeClr>
                    </a:solidFill>
                  </a:tcPr>
                </a:tc>
                <a:extLst>
                  <a:ext uri="{0D108BD9-81ED-4DB2-BD59-A6C34878D82A}">
                    <a16:rowId xmlns:a16="http://schemas.microsoft.com/office/drawing/2014/main" val="3470595208"/>
                  </a:ext>
                </a:extLst>
              </a:tr>
              <a:tr h="189952">
                <a:tc>
                  <a: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he-IL" sz="1200" b="1" dirty="0" smtClean="0">
                          <a:solidFill>
                            <a:schemeClr val="accent5">
                              <a:lumMod val="50000"/>
                            </a:schemeClr>
                          </a:solidFill>
                          <a:latin typeface="David" panose="020E0502060401010101" pitchFamily="34" charset="-79"/>
                          <a:cs typeface="David" panose="020E0502060401010101" pitchFamily="34" charset="-79"/>
                        </a:rPr>
                        <a:t>1,509 משתתפות ומשתתפים תלמידי יא'-</a:t>
                      </a:r>
                      <a:r>
                        <a:rPr lang="he-IL" sz="1200" b="1" dirty="0" err="1" smtClean="0">
                          <a:solidFill>
                            <a:schemeClr val="accent5">
                              <a:lumMod val="50000"/>
                            </a:schemeClr>
                          </a:solidFill>
                          <a:latin typeface="David" panose="020E0502060401010101" pitchFamily="34" charset="-79"/>
                          <a:cs typeface="David" panose="020E0502060401010101" pitchFamily="34" charset="-79"/>
                        </a:rPr>
                        <a:t>יב</a:t>
                      </a:r>
                      <a:r>
                        <a:rPr lang="he-IL" sz="1200" b="1" dirty="0" smtClean="0">
                          <a:solidFill>
                            <a:schemeClr val="accent5">
                              <a:lumMod val="50000"/>
                            </a:schemeClr>
                          </a:solidFill>
                          <a:latin typeface="David" panose="020E0502060401010101" pitchFamily="34" charset="-79"/>
                          <a:cs typeface="David" panose="020E0502060401010101" pitchFamily="34" charset="-79"/>
                        </a:rPr>
                        <a:t>' מ- 51 בתי ספר תיכוניים בפריפריה הגאו חברתית מהמגזר היהודי, דרוזי ובדואי בנגב וערבי מ-31 ישובים  </a:t>
                      </a:r>
                    </a:p>
                  </a:txBody>
                  <a:tcPr anchor="ctr">
                    <a:solidFill>
                      <a:schemeClr val="bg2">
                        <a:lumMod val="90000"/>
                      </a:schemeClr>
                    </a:solidFill>
                  </a:tcPr>
                </a:tc>
                <a:extLst>
                  <a:ext uri="{0D108BD9-81ED-4DB2-BD59-A6C34878D82A}">
                    <a16:rowId xmlns:a16="http://schemas.microsoft.com/office/drawing/2014/main" val="2388838618"/>
                  </a:ext>
                </a:extLst>
              </a:tr>
              <a:tr h="189952">
                <a:tc>
                  <a: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he-IL" sz="1200" b="1" i="0" u="none" strike="noStrike" kern="1200" cap="none" spc="0" normalizeH="0" baseline="0" noProof="0" dirty="0" smtClean="0">
                          <a:ln>
                            <a:noFill/>
                          </a:ln>
                          <a:solidFill>
                            <a:schemeClr val="accent5">
                              <a:lumMod val="50000"/>
                            </a:schemeClr>
                          </a:solidFill>
                          <a:effectLst/>
                          <a:uLnTx/>
                          <a:uFillTx/>
                          <a:latin typeface="David" panose="020E0502060401010101" pitchFamily="34" charset="-79"/>
                          <a:ea typeface="+mn-ea"/>
                          <a:cs typeface="David" panose="020E0502060401010101" pitchFamily="34" charset="-79"/>
                        </a:rPr>
                        <a:t>מדרג חברתי כלכלי (שטראוס) של בתי הספר – 7.2</a:t>
                      </a:r>
                    </a:p>
                  </a:txBody>
                  <a:tcPr anchor="ctr"/>
                </a:tc>
                <a:extLst>
                  <a:ext uri="{0D108BD9-81ED-4DB2-BD59-A6C34878D82A}">
                    <a16:rowId xmlns:a16="http://schemas.microsoft.com/office/drawing/2014/main" val="3808692969"/>
                  </a:ext>
                </a:extLst>
              </a:tr>
            </a:tbl>
          </a:graphicData>
        </a:graphic>
      </p:graphicFrame>
      <p:graphicFrame>
        <p:nvGraphicFramePr>
          <p:cNvPr id="25" name="טבלה 24"/>
          <p:cNvGraphicFramePr>
            <a:graphicFrameLocks noGrp="1"/>
          </p:cNvGraphicFramePr>
          <p:nvPr>
            <p:extLst>
              <p:ext uri="{D42A27DB-BD31-4B8C-83A1-F6EECF244321}">
                <p14:modId xmlns:p14="http://schemas.microsoft.com/office/powerpoint/2010/main" val="2058976689"/>
              </p:ext>
            </p:extLst>
          </p:nvPr>
        </p:nvGraphicFramePr>
        <p:xfrm>
          <a:off x="864913" y="3514132"/>
          <a:ext cx="7434766" cy="1341120"/>
        </p:xfrm>
        <a:graphic>
          <a:graphicData uri="http://schemas.openxmlformats.org/drawingml/2006/table">
            <a:tbl>
              <a:tblPr rtl="1" firstRow="1" bandRow="1">
                <a:tableStyleId>{5C22544A-7EE6-4342-B048-85BDC9FD1C3A}</a:tableStyleId>
              </a:tblPr>
              <a:tblGrid>
                <a:gridCol w="7434766">
                  <a:extLst>
                    <a:ext uri="{9D8B030D-6E8A-4147-A177-3AD203B41FA5}">
                      <a16:colId xmlns:a16="http://schemas.microsoft.com/office/drawing/2014/main" val="2668071578"/>
                    </a:ext>
                  </a:extLst>
                </a:gridCol>
              </a:tblGrid>
              <a:tr h="253269">
                <a:tc>
                  <a:txBody>
                    <a:bodyPr/>
                    <a:lstStyle/>
                    <a:p>
                      <a:pPr rtl="1"/>
                      <a:r>
                        <a:rPr lang="he-IL" sz="1600" dirty="0" smtClean="0">
                          <a:latin typeface="David" panose="020E0502060401010101" pitchFamily="34" charset="-79"/>
                          <a:cs typeface="David" panose="020E0502060401010101" pitchFamily="34" charset="-79"/>
                        </a:rPr>
                        <a:t>תוצאות בסיום 2017</a:t>
                      </a:r>
                      <a:endParaRPr lang="he-IL" sz="1600" dirty="0">
                        <a:latin typeface="David" panose="020E0502060401010101" pitchFamily="34" charset="-79"/>
                        <a:cs typeface="David" panose="020E0502060401010101" pitchFamily="34" charset="-79"/>
                      </a:endParaRPr>
                    </a:p>
                  </a:txBody>
                  <a:tcPr>
                    <a:solidFill>
                      <a:schemeClr val="accent3">
                        <a:lumMod val="50000"/>
                      </a:schemeClr>
                    </a:solidFill>
                  </a:tcPr>
                </a:tc>
                <a:extLst>
                  <a:ext uri="{0D108BD9-81ED-4DB2-BD59-A6C34878D82A}">
                    <a16:rowId xmlns:a16="http://schemas.microsoft.com/office/drawing/2014/main" val="3470595208"/>
                  </a:ext>
                </a:extLst>
              </a:tr>
              <a:tr h="189952">
                <a:tc>
                  <a: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he-IL" sz="1200" dirty="0" smtClean="0">
                          <a:solidFill>
                            <a:schemeClr val="accent5">
                              <a:lumMod val="50000"/>
                            </a:schemeClr>
                          </a:solidFill>
                          <a:latin typeface="David" panose="020E0502060401010101" pitchFamily="34" charset="-79"/>
                          <a:cs typeface="David" panose="020E0502060401010101" pitchFamily="34" charset="-79"/>
                        </a:rPr>
                        <a:t>92.4%</a:t>
                      </a:r>
                      <a:r>
                        <a:rPr lang="he-IL" sz="1200" baseline="0" dirty="0" smtClean="0">
                          <a:solidFill>
                            <a:schemeClr val="accent5">
                              <a:lumMod val="50000"/>
                            </a:schemeClr>
                          </a:solidFill>
                          <a:latin typeface="David" panose="020E0502060401010101" pitchFamily="34" charset="-79"/>
                          <a:cs typeface="David" panose="020E0502060401010101" pitchFamily="34" charset="-79"/>
                        </a:rPr>
                        <a:t> מהמתחילים לימודיהם בתוכנית – עמדו בהצלחה בבחינת הבגרות במקצוע/</a:t>
                      </a:r>
                      <a:r>
                        <a:rPr lang="he-IL" sz="1200" baseline="0" dirty="0" err="1" smtClean="0">
                          <a:solidFill>
                            <a:schemeClr val="accent5">
                              <a:lumMod val="50000"/>
                            </a:schemeClr>
                          </a:solidFill>
                          <a:latin typeface="David" panose="020E0502060401010101" pitchFamily="34" charset="-79"/>
                          <a:cs typeface="David" panose="020E0502060401010101" pitchFamily="34" charset="-79"/>
                        </a:rPr>
                        <a:t>ות</a:t>
                      </a:r>
                      <a:r>
                        <a:rPr lang="he-IL" sz="1200" baseline="0" dirty="0" smtClean="0">
                          <a:solidFill>
                            <a:schemeClr val="accent5">
                              <a:lumMod val="50000"/>
                            </a:schemeClr>
                          </a:solidFill>
                          <a:latin typeface="David" panose="020E0502060401010101" pitchFamily="34" charset="-79"/>
                          <a:cs typeface="David" panose="020E0502060401010101" pitchFamily="34" charset="-79"/>
                        </a:rPr>
                        <a:t> החסם</a:t>
                      </a:r>
                      <a:endParaRPr lang="he-IL" sz="1200" dirty="0" smtClean="0">
                        <a:solidFill>
                          <a:schemeClr val="accent5">
                            <a:lumMod val="50000"/>
                          </a:schemeClr>
                        </a:solidFill>
                        <a:latin typeface="David" panose="020E0502060401010101" pitchFamily="34" charset="-79"/>
                        <a:cs typeface="David" panose="020E0502060401010101" pitchFamily="34" charset="-79"/>
                      </a:endParaRPr>
                    </a:p>
                  </a:txBody>
                  <a:tcPr anchor="ctr">
                    <a:solidFill>
                      <a:schemeClr val="accent3">
                        <a:lumMod val="20000"/>
                        <a:lumOff val="80000"/>
                      </a:schemeClr>
                    </a:solidFill>
                  </a:tcPr>
                </a:tc>
                <a:extLst>
                  <a:ext uri="{0D108BD9-81ED-4DB2-BD59-A6C34878D82A}">
                    <a16:rowId xmlns:a16="http://schemas.microsoft.com/office/drawing/2014/main" val="2388838618"/>
                  </a:ext>
                </a:extLst>
              </a:tr>
              <a:tr h="189952">
                <a:tc>
                  <a: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he-IL" sz="1200" b="0" i="0" u="none" strike="noStrike" kern="1200" cap="none" spc="0" normalizeH="0" baseline="0" noProof="0" dirty="0" smtClean="0">
                          <a:ln>
                            <a:noFill/>
                          </a:ln>
                          <a:solidFill>
                            <a:schemeClr val="accent5">
                              <a:lumMod val="50000"/>
                            </a:schemeClr>
                          </a:solidFill>
                          <a:effectLst/>
                          <a:uLnTx/>
                          <a:uFillTx/>
                          <a:latin typeface="David" panose="020E0502060401010101" pitchFamily="34" charset="-79"/>
                          <a:ea typeface="+mn-ea"/>
                          <a:cs typeface="David" panose="020E0502060401010101" pitchFamily="34" charset="-79"/>
                        </a:rPr>
                        <a:t>התמדה - 99.3% מהמתחילים סיימו הלימודים בתוכנית</a:t>
                      </a:r>
                    </a:p>
                  </a:txBody>
                  <a:tcPr anchor="ctr"/>
                </a:tc>
                <a:extLst>
                  <a:ext uri="{0D108BD9-81ED-4DB2-BD59-A6C34878D82A}">
                    <a16:rowId xmlns:a16="http://schemas.microsoft.com/office/drawing/2014/main" val="3808692969"/>
                  </a:ext>
                </a:extLst>
              </a:tr>
              <a:tr h="189952">
                <a:tc>
                  <a: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he-IL" sz="1200" b="0" i="0" u="none" strike="noStrike" kern="1200" cap="none" spc="0" normalizeH="0" baseline="0" dirty="0" smtClean="0">
                          <a:ln>
                            <a:noFill/>
                          </a:ln>
                          <a:solidFill>
                            <a:schemeClr val="accent5">
                              <a:lumMod val="50000"/>
                            </a:schemeClr>
                          </a:solidFill>
                          <a:effectLst/>
                          <a:uLnTx/>
                          <a:uFillTx/>
                          <a:latin typeface="David" panose="020E0502060401010101" pitchFamily="34" charset="-79"/>
                          <a:ea typeface="+mn-ea"/>
                          <a:cs typeface="David" panose="020E0502060401010101" pitchFamily="34" charset="-79"/>
                        </a:rPr>
                        <a:t>85.6% מתלמידי החסם בתוכנית (ללא תלמידי השלמה) זכו בתעודת הבגרות </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None/>
                        <a:tabLst/>
                        <a:defRPr/>
                      </a:pPr>
                      <a:r>
                        <a:rPr kumimoji="0" lang="he-IL" sz="1200" b="0" i="0" u="none" strike="noStrike" kern="1200" cap="none" spc="0" normalizeH="0" baseline="0" dirty="0" smtClean="0">
                          <a:ln>
                            <a:noFill/>
                          </a:ln>
                          <a:solidFill>
                            <a:schemeClr val="accent5">
                              <a:lumMod val="50000"/>
                            </a:schemeClr>
                          </a:solidFill>
                          <a:effectLst/>
                          <a:uLnTx/>
                          <a:uFillTx/>
                          <a:latin typeface="David" panose="020E0502060401010101" pitchFamily="34" charset="-79"/>
                          <a:ea typeface="+mn-ea"/>
                          <a:cs typeface="David" panose="020E0502060401010101" pitchFamily="34" charset="-79"/>
                        </a:rPr>
                        <a:t>      בעקבות ההצלחה בבחינת הבגרות במקצוע החסם</a:t>
                      </a:r>
                      <a:endParaRPr kumimoji="0" lang="he-IL" sz="1200" b="0" i="0" u="none" strike="noStrike" kern="1200" cap="none" spc="0" normalizeH="0" baseline="0" dirty="0">
                        <a:ln>
                          <a:noFill/>
                        </a:ln>
                        <a:solidFill>
                          <a:schemeClr val="accent5">
                            <a:lumMod val="50000"/>
                          </a:schemeClr>
                        </a:solidFill>
                        <a:effectLst/>
                        <a:uLnTx/>
                        <a:uFillTx/>
                        <a:latin typeface="David" panose="020E0502060401010101" pitchFamily="34" charset="-79"/>
                        <a:ea typeface="+mn-ea"/>
                        <a:cs typeface="David" panose="020E0502060401010101" pitchFamily="34" charset="-79"/>
                      </a:endParaRPr>
                    </a:p>
                  </a:txBody>
                  <a:tcPr anchor="ctr">
                    <a:solidFill>
                      <a:schemeClr val="accent3">
                        <a:lumMod val="20000"/>
                        <a:lumOff val="80000"/>
                      </a:schemeClr>
                    </a:solidFill>
                  </a:tcPr>
                </a:tc>
                <a:extLst>
                  <a:ext uri="{0D108BD9-81ED-4DB2-BD59-A6C34878D82A}">
                    <a16:rowId xmlns:a16="http://schemas.microsoft.com/office/drawing/2014/main" val="3661814362"/>
                  </a:ext>
                </a:extLst>
              </a:tr>
            </a:tbl>
          </a:graphicData>
        </a:graphic>
      </p:graphicFrame>
      <p:graphicFrame>
        <p:nvGraphicFramePr>
          <p:cNvPr id="18" name="דיאגרמה 17"/>
          <p:cNvGraphicFramePr/>
          <p:nvPr>
            <p:extLst>
              <p:ext uri="{D42A27DB-BD31-4B8C-83A1-F6EECF244321}">
                <p14:modId xmlns:p14="http://schemas.microsoft.com/office/powerpoint/2010/main" val="1493491503"/>
              </p:ext>
            </p:extLst>
          </p:nvPr>
        </p:nvGraphicFramePr>
        <p:xfrm>
          <a:off x="268276" y="1332018"/>
          <a:ext cx="8280000" cy="263454"/>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5" name="מלבן 14"/>
          <p:cNvSpPr/>
          <p:nvPr/>
        </p:nvSpPr>
        <p:spPr>
          <a:xfrm>
            <a:off x="3240000" y="6477889"/>
            <a:ext cx="2664000" cy="383182"/>
          </a:xfrm>
          <a:prstGeom prst="rect">
            <a:avLst/>
          </a:prstGeom>
        </p:spPr>
        <p:txBody>
          <a:bodyPr>
            <a:spAutoFit/>
          </a:bodyPr>
          <a:lstStyle/>
          <a:p>
            <a:pPr lvl="0" algn="ctr">
              <a:lnSpc>
                <a:spcPct val="90000"/>
              </a:lnSpc>
              <a:defRPr/>
            </a:pPr>
            <a:r>
              <a:rPr lang="he-IL" sz="1000" b="1" dirty="0">
                <a:solidFill>
                  <a:srgbClr val="003300">
                    <a:alpha val="58000"/>
                  </a:srgbClr>
                </a:solidFill>
                <a:latin typeface="David" pitchFamily="34" charset="-79"/>
                <a:cs typeface="David" pitchFamily="34" charset="-79"/>
                <a:sym typeface="Symbol" panose="05050102010706020507" pitchFamily="18" charset="2"/>
              </a:rPr>
              <a:t> </a:t>
            </a:r>
            <a:r>
              <a:rPr lang="he-IL" sz="1000" b="1" dirty="0">
                <a:solidFill>
                  <a:srgbClr val="003300">
                    <a:alpha val="58000"/>
                  </a:srgbClr>
                </a:solidFill>
                <a:latin typeface="David" pitchFamily="34" charset="-79"/>
                <a:cs typeface="David" pitchFamily="34" charset="-79"/>
              </a:rPr>
              <a:t>ביצוע:</a:t>
            </a:r>
            <a:r>
              <a:rPr lang="he-IL" sz="1000" dirty="0">
                <a:solidFill>
                  <a:srgbClr val="003300">
                    <a:alpha val="58000"/>
                  </a:srgbClr>
                </a:solidFill>
                <a:latin typeface="David" pitchFamily="34" charset="-79"/>
                <a:cs typeface="David" pitchFamily="34" charset="-79"/>
              </a:rPr>
              <a:t> צוותי למידה והנהלות בתי הספר המשתתפים</a:t>
            </a:r>
          </a:p>
          <a:p>
            <a:pPr lvl="0" algn="ctr">
              <a:lnSpc>
                <a:spcPct val="90000"/>
              </a:lnSpc>
              <a:spcAft>
                <a:spcPts val="300"/>
              </a:spcAft>
              <a:defRPr/>
            </a:pPr>
            <a:r>
              <a:rPr lang="he-IL" sz="1000" b="1" dirty="0">
                <a:solidFill>
                  <a:srgbClr val="003300">
                    <a:alpha val="58000"/>
                  </a:srgbClr>
                </a:solidFill>
                <a:latin typeface="David" pitchFamily="34" charset="-79"/>
                <a:cs typeface="David" pitchFamily="34" charset="-79"/>
                <a:sym typeface="Symbol" panose="05050102010706020507" pitchFamily="18" charset="2"/>
              </a:rPr>
              <a:t> </a:t>
            </a:r>
            <a:r>
              <a:rPr lang="he-IL" sz="1000" b="1" dirty="0" smtClean="0">
                <a:solidFill>
                  <a:srgbClr val="003300">
                    <a:alpha val="58000"/>
                  </a:srgbClr>
                </a:solidFill>
                <a:latin typeface="David" pitchFamily="34" charset="-79"/>
                <a:cs typeface="David" pitchFamily="34" charset="-79"/>
                <a:sym typeface="Symbol" panose="05050102010706020507" pitchFamily="18" charset="2"/>
              </a:rPr>
              <a:t>הכשרה, </a:t>
            </a:r>
            <a:r>
              <a:rPr lang="he-IL" sz="1000" b="1" dirty="0" smtClean="0">
                <a:solidFill>
                  <a:srgbClr val="003300">
                    <a:alpha val="58000"/>
                  </a:srgbClr>
                </a:solidFill>
                <a:latin typeface="David" pitchFamily="34" charset="-79"/>
                <a:cs typeface="David" pitchFamily="34" charset="-79"/>
              </a:rPr>
              <a:t>הנחיה, פדגוגיה </a:t>
            </a:r>
            <a:r>
              <a:rPr lang="he-IL" sz="1000" b="1" dirty="0">
                <a:solidFill>
                  <a:srgbClr val="003300">
                    <a:alpha val="58000"/>
                  </a:srgbClr>
                </a:solidFill>
                <a:latin typeface="David" pitchFamily="34" charset="-79"/>
                <a:cs typeface="David" pitchFamily="34" charset="-79"/>
              </a:rPr>
              <a:t>ושיטה </a:t>
            </a:r>
            <a:r>
              <a:rPr lang="he-IL" sz="1000" dirty="0">
                <a:solidFill>
                  <a:srgbClr val="003300">
                    <a:alpha val="58000"/>
                  </a:srgbClr>
                </a:solidFill>
                <a:latin typeface="David" pitchFamily="34" charset="-79"/>
                <a:cs typeface="David" pitchFamily="34" charset="-79"/>
              </a:rPr>
              <a:t>– יכולות</a:t>
            </a:r>
          </a:p>
        </p:txBody>
      </p:sp>
    </p:spTree>
    <p:extLst>
      <p:ext uri="{BB962C8B-B14F-4D97-AF65-F5344CB8AC3E}">
        <p14:creationId xmlns:p14="http://schemas.microsoft.com/office/powerpoint/2010/main" val="11963521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1000"/>
                                        <p:tgtEl>
                                          <p:spTgt spid="25"/>
                                        </p:tgtEl>
                                      </p:cBhvr>
                                    </p:animEffect>
                                    <p:anim calcmode="lin" valueType="num">
                                      <p:cBhvr>
                                        <p:cTn id="20" dur="1000" fill="hold"/>
                                        <p:tgtEl>
                                          <p:spTgt spid="25"/>
                                        </p:tgtEl>
                                        <p:attrNameLst>
                                          <p:attrName>ppt_x</p:attrName>
                                        </p:attrNameLst>
                                      </p:cBhvr>
                                      <p:tavLst>
                                        <p:tav tm="0">
                                          <p:val>
                                            <p:strVal val="#ppt_x"/>
                                          </p:val>
                                        </p:tav>
                                        <p:tav tm="100000">
                                          <p:val>
                                            <p:strVal val="#ppt_x"/>
                                          </p:val>
                                        </p:tav>
                                      </p:tavLst>
                                    </p:anim>
                                    <p:anim calcmode="lin" valueType="num">
                                      <p:cBhvr>
                                        <p:cTn id="21"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8"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מספר שקופית 1"/>
          <p:cNvSpPr>
            <a:spLocks noGrp="1"/>
          </p:cNvSpPr>
          <p:nvPr>
            <p:ph type="sldNum" sz="quarter" idx="12"/>
          </p:nvPr>
        </p:nvSpPr>
        <p:spPr>
          <a:xfrm>
            <a:off x="12704" y="6453336"/>
            <a:ext cx="2133600" cy="365125"/>
          </a:xfrm>
        </p:spPr>
        <p:txBody>
          <a:bodyPr/>
          <a:lstStyle/>
          <a:p>
            <a:pPr marL="0" marR="0" lvl="0" indent="0" algn="l" defTabSz="914400" rtl="1" eaLnBrk="1" fontAlgn="auto" latinLnBrk="0" hangingPunct="1">
              <a:lnSpc>
                <a:spcPct val="100000"/>
              </a:lnSpc>
              <a:spcBef>
                <a:spcPts val="0"/>
              </a:spcBef>
              <a:spcAft>
                <a:spcPts val="0"/>
              </a:spcAft>
              <a:buClrTx/>
              <a:buSzTx/>
              <a:buFontTx/>
              <a:buNone/>
              <a:tabLst/>
              <a:defRPr/>
            </a:pPr>
            <a:fld id="{887C1878-6180-4459-82C0-7799DD57A182}" type="slidenum">
              <a:rPr kumimoji="0" lang="he-IL" sz="1200" b="0" i="0" u="none" strike="noStrike" kern="1200" cap="none" spc="0" normalizeH="0" baseline="0" noProof="0" smtClean="0">
                <a:ln>
                  <a:noFill/>
                </a:ln>
                <a:solidFill>
                  <a:prstClr val="black">
                    <a:tint val="75000"/>
                  </a:prstClr>
                </a:solidFill>
                <a:effectLst/>
                <a:uLnTx/>
                <a:uFillTx/>
                <a:latin typeface="David" panose="020E0502060401010101" pitchFamily="34" charset="-79"/>
                <a:ea typeface="+mn-ea"/>
                <a:cs typeface="David" panose="020E0502060401010101" pitchFamily="34" charset="-79"/>
              </a:rPr>
              <a:pPr marL="0" marR="0" lvl="0" indent="0" algn="l" defTabSz="914400" rtl="1" eaLnBrk="1" fontAlgn="auto" latinLnBrk="0" hangingPunct="1">
                <a:lnSpc>
                  <a:spcPct val="100000"/>
                </a:lnSpc>
                <a:spcBef>
                  <a:spcPts val="0"/>
                </a:spcBef>
                <a:spcAft>
                  <a:spcPts val="0"/>
                </a:spcAft>
                <a:buClrTx/>
                <a:buSzTx/>
                <a:buFontTx/>
                <a:buNone/>
                <a:tabLst/>
                <a:defRPr/>
              </a:pPr>
              <a:t>10</a:t>
            </a:fld>
            <a:endParaRPr kumimoji="0" lang="he-IL" sz="1200" b="0" i="0" u="none" strike="noStrike" kern="1200" cap="none" spc="0" normalizeH="0" baseline="0" noProof="0" dirty="0">
              <a:ln>
                <a:noFill/>
              </a:ln>
              <a:solidFill>
                <a:prstClr val="black">
                  <a:tint val="75000"/>
                </a:prstClr>
              </a:solidFill>
              <a:effectLst/>
              <a:uLnTx/>
              <a:uFillTx/>
              <a:latin typeface="David" panose="020E0502060401010101" pitchFamily="34" charset="-79"/>
              <a:ea typeface="+mn-ea"/>
              <a:cs typeface="David" panose="020E0502060401010101" pitchFamily="34" charset="-79"/>
            </a:endParaRPr>
          </a:p>
        </p:txBody>
      </p:sp>
      <p:sp>
        <p:nvSpPr>
          <p:cNvPr id="19" name="מלבן מעוגל 18"/>
          <p:cNvSpPr/>
          <p:nvPr/>
        </p:nvSpPr>
        <p:spPr>
          <a:xfrm>
            <a:off x="2771800" y="1016768"/>
            <a:ext cx="5760000" cy="324000"/>
          </a:xfrm>
          <a:prstGeom prst="roundRect">
            <a:avLst/>
          </a:prstGeom>
          <a:solidFill>
            <a:srgbClr val="003300"/>
          </a:solidFill>
          <a:ln>
            <a:noFill/>
          </a:ln>
          <a:effectLst/>
        </p:spPr>
        <p:style>
          <a:lnRef idx="1">
            <a:schemeClr val="accent1"/>
          </a:lnRef>
          <a:fillRef idx="3">
            <a:schemeClr val="accent1"/>
          </a:fillRef>
          <a:effectRef idx="2">
            <a:schemeClr val="accent1"/>
          </a:effectRef>
          <a:fontRef idx="minor">
            <a:schemeClr val="lt1"/>
          </a:fontRef>
        </p:style>
        <p:txBody>
          <a:bodyPr lIns="36000" tIns="0" rIns="36000" bIns="0" rtlCol="1" anchor="ctr"/>
          <a:lstStyle/>
          <a:p>
            <a:pPr marL="0" marR="0" lvl="0" indent="0" algn="r" defTabSz="914400" rtl="1" eaLnBrk="1" fontAlgn="auto" latinLnBrk="0" hangingPunct="1">
              <a:lnSpc>
                <a:spcPct val="100000"/>
              </a:lnSpc>
              <a:spcBef>
                <a:spcPts val="0"/>
              </a:spcBef>
              <a:spcAft>
                <a:spcPts val="0"/>
              </a:spcAft>
              <a:buClr>
                <a:srgbClr val="000066"/>
              </a:buClr>
              <a:buSzPct val="150000"/>
              <a:buFontTx/>
              <a:buNone/>
              <a:tabLst/>
              <a:defRPr/>
            </a:pPr>
            <a:r>
              <a:rPr kumimoji="0" lang="he-IL" sz="1400" b="1" i="0" u="none" strike="noStrike" kern="1200" cap="none" spc="0" normalizeH="0" baseline="0" noProof="0" dirty="0" smtClean="0">
                <a:ln>
                  <a:noFill/>
                </a:ln>
                <a:solidFill>
                  <a:prstClr val="white"/>
                </a:solidFill>
                <a:effectLst/>
                <a:uLnTx/>
                <a:uFillTx/>
                <a:latin typeface="David" panose="020E0502060401010101" pitchFamily="34" charset="-79"/>
                <a:ea typeface="+mn-ea"/>
                <a:cs typeface="David" panose="020E0502060401010101" pitchFamily="34" charset="-79"/>
              </a:rPr>
              <a:t>נספחים</a:t>
            </a:r>
            <a:endParaRPr kumimoji="0" lang="he-IL" sz="1400" b="1" i="0" u="none" strike="noStrike" kern="1200" cap="none" spc="0" normalizeH="0" baseline="0" noProof="0" dirty="0">
              <a:ln>
                <a:noFill/>
              </a:ln>
              <a:solidFill>
                <a:prstClr val="white"/>
              </a:solidFill>
              <a:effectLst/>
              <a:uLnTx/>
              <a:uFillTx/>
              <a:latin typeface="David" panose="020E0502060401010101" pitchFamily="34" charset="-79"/>
              <a:ea typeface="+mn-ea"/>
              <a:cs typeface="David" panose="020E0502060401010101" pitchFamily="34" charset="-79"/>
            </a:endParaRPr>
          </a:p>
        </p:txBody>
      </p:sp>
      <p:sp>
        <p:nvSpPr>
          <p:cNvPr id="20" name="TextBox 19"/>
          <p:cNvSpPr txBox="1"/>
          <p:nvPr/>
        </p:nvSpPr>
        <p:spPr>
          <a:xfrm>
            <a:off x="2592000" y="512704"/>
            <a:ext cx="3960000" cy="252000"/>
          </a:xfrm>
          <a:prstGeom prst="rect">
            <a:avLst/>
          </a:prstGeom>
          <a:noFill/>
        </p:spPr>
        <p:txBody>
          <a:bodyPr wrap="square"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1400" b="1" i="0" u="none" strike="noStrike" kern="1200" cap="none" spc="0" normalizeH="0" baseline="0" noProof="0" dirty="0" smtClean="0">
                <a:ln>
                  <a:noFill/>
                </a:ln>
                <a:solidFill>
                  <a:srgbClr val="006600"/>
                </a:solidFill>
                <a:effectLst/>
                <a:uLnTx/>
                <a:uFillTx/>
                <a:latin typeface="David" pitchFamily="34" charset="-79"/>
                <a:ea typeface="+mn-ea"/>
                <a:cs typeface="David" pitchFamily="34" charset="-79"/>
              </a:rPr>
              <a:t>יכולות - מיסודה של קרן רש"י בשיתוף משרד החינוך</a:t>
            </a:r>
            <a:endParaRPr kumimoji="0" lang="he-IL" sz="1100" b="1" i="0" u="none" strike="noStrike" kern="1200" cap="none" spc="0" normalizeH="0" baseline="0" noProof="0" dirty="0">
              <a:ln>
                <a:noFill/>
              </a:ln>
              <a:solidFill>
                <a:srgbClr val="006600"/>
              </a:solidFill>
              <a:effectLst/>
              <a:uLnTx/>
              <a:uFillTx/>
              <a:latin typeface="David" pitchFamily="34" charset="-79"/>
              <a:ea typeface="+mn-ea"/>
              <a:cs typeface="David" pitchFamily="34" charset="-79"/>
            </a:endParaRPr>
          </a:p>
        </p:txBody>
      </p:sp>
      <p:sp>
        <p:nvSpPr>
          <p:cNvPr id="21" name="TextBox 20"/>
          <p:cNvSpPr txBox="1"/>
          <p:nvPr/>
        </p:nvSpPr>
        <p:spPr>
          <a:xfrm>
            <a:off x="72000" y="8622"/>
            <a:ext cx="9000000" cy="504000"/>
          </a:xfrm>
          <a:prstGeom prst="rect">
            <a:avLst/>
          </a:prstGeom>
          <a:solidFill>
            <a:srgbClr val="EEEDE6">
              <a:alpha val="67000"/>
            </a:srgbClr>
          </a:solidFill>
          <a:ln w="3175">
            <a:solidFill>
              <a:srgbClr val="FADF8F"/>
            </a:solidFill>
          </a:ln>
          <a:effectLst/>
        </p:spPr>
        <p:style>
          <a:lnRef idx="1">
            <a:schemeClr val="accent1"/>
          </a:lnRef>
          <a:fillRef idx="1001">
            <a:schemeClr val="lt2"/>
          </a:fillRef>
          <a:effectRef idx="1">
            <a:schemeClr val="accent1"/>
          </a:effectRef>
          <a:fontRef idx="minor">
            <a:schemeClr val="dk1"/>
          </a:fontRef>
        </p:style>
        <p:txBody>
          <a:bodyPr wrap="square" lIns="0" tIns="0" rIns="0" bIns="0"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100" b="0" i="0" u="none" strike="noStrike" kern="1200" cap="none" spc="0" normalizeH="0" baseline="0" noProof="0" dirty="0">
              <a:ln>
                <a:noFill/>
              </a:ln>
              <a:solidFill>
                <a:srgbClr val="003300"/>
              </a:solidFill>
              <a:effectLst/>
              <a:uLnTx/>
              <a:uFillTx/>
              <a:latin typeface="David" pitchFamily="34" charset="-79"/>
              <a:ea typeface="+mn-ea"/>
              <a:cs typeface="David" pitchFamily="34" charset="-79"/>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100" b="0" i="0" u="none" strike="noStrike" kern="1200" cap="none" spc="0" normalizeH="0" baseline="0" noProof="0" dirty="0">
              <a:ln>
                <a:noFill/>
              </a:ln>
              <a:solidFill>
                <a:srgbClr val="003300"/>
              </a:solidFill>
              <a:effectLst/>
              <a:uLnTx/>
              <a:uFillTx/>
              <a:latin typeface="David" pitchFamily="34" charset="-79"/>
              <a:ea typeface="+mn-ea"/>
              <a:cs typeface="David" pitchFamily="34" charset="-79"/>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100" b="0" i="0" u="none" strike="noStrike" kern="1200" cap="none" spc="0" normalizeH="0" baseline="0" noProof="0" dirty="0">
              <a:ln>
                <a:noFill/>
              </a:ln>
              <a:solidFill>
                <a:srgbClr val="003300"/>
              </a:solidFill>
              <a:effectLst/>
              <a:uLnTx/>
              <a:uFillTx/>
              <a:latin typeface="David" pitchFamily="34" charset="-79"/>
              <a:ea typeface="+mn-ea"/>
              <a:cs typeface="David" pitchFamily="34" charset="-79"/>
            </a:endParaRPr>
          </a:p>
        </p:txBody>
      </p:sp>
      <p:pic>
        <p:nvPicPr>
          <p:cNvPr id="22" name="תמונה 21" descr="D:\א הכונן השוטף של נסים\לוגו\לוגו יכולות בפורמט איכותי\לוגו יכולות פורמט איכותי\5.png"/>
          <p:cNvPicPr/>
          <p:nvPr/>
        </p:nvPicPr>
        <p:blipFill rotWithShape="1">
          <a:blip r:embed="rId2" cstate="print">
            <a:extLst>
              <a:ext uri="{28A0092B-C50C-407E-A947-70E740481C1C}">
                <a14:useLocalDpi xmlns:a14="http://schemas.microsoft.com/office/drawing/2010/main" val="0"/>
              </a:ext>
            </a:extLst>
          </a:blip>
          <a:srcRect l="23349" t="20971" r="28533" b="39510"/>
          <a:stretch/>
        </p:blipFill>
        <p:spPr bwMode="auto">
          <a:xfrm rot="60000">
            <a:off x="8300070" y="225021"/>
            <a:ext cx="481965" cy="175895"/>
          </a:xfrm>
          <a:prstGeom prst="rect">
            <a:avLst/>
          </a:prstGeom>
          <a:noFill/>
          <a:ln>
            <a:noFill/>
          </a:ln>
          <a:extLst>
            <a:ext uri="{53640926-AAD7-44D8-BBD7-CCE9431645EC}">
              <a14:shadowObscured xmlns:a14="http://schemas.microsoft.com/office/drawing/2010/main"/>
            </a:ext>
          </a:extLst>
        </p:spPr>
      </p:pic>
      <p:pic>
        <p:nvPicPr>
          <p:cNvPr id="23" name="תמונה 22" descr="D:\א הכונן השוטף של נסים\לוגו\לוגו יכולות בפורמט איכותי\לוגו יכולות פורמט איכותי\5.png"/>
          <p:cNvPicPr/>
          <p:nvPr/>
        </p:nvPicPr>
        <p:blipFill rotWithShape="1">
          <a:blip r:embed="rId2" cstate="print">
            <a:extLst>
              <a:ext uri="{28A0092B-C50C-407E-A947-70E740481C1C}">
                <a14:useLocalDpi xmlns:a14="http://schemas.microsoft.com/office/drawing/2010/main" val="0"/>
              </a:ext>
            </a:extLst>
          </a:blip>
          <a:srcRect l="70417" t="23912" r="1539" b="10485"/>
          <a:stretch/>
        </p:blipFill>
        <p:spPr bwMode="auto">
          <a:xfrm>
            <a:off x="8766623" y="189017"/>
            <a:ext cx="269875" cy="287655"/>
          </a:xfrm>
          <a:prstGeom prst="rect">
            <a:avLst/>
          </a:prstGeom>
          <a:noFill/>
          <a:ln>
            <a:noFill/>
          </a:ln>
          <a:extLst>
            <a:ext uri="{53640926-AAD7-44D8-BBD7-CCE9431645EC}">
              <a14:shadowObscured xmlns:a14="http://schemas.microsoft.com/office/drawing/2010/main"/>
            </a:ext>
          </a:extLst>
        </p:spPr>
      </p:pic>
      <p:pic>
        <p:nvPicPr>
          <p:cNvPr id="24" name="תמונה 23" descr="D:\א הכונן השוטף של נסים\לוגו\לוגו יכולות בפורמט איכותי\לוגו יכולות פורמט איכותי\5.png"/>
          <p:cNvPicPr>
            <a:picLocks noChangeAspect="1"/>
          </p:cNvPicPr>
          <p:nvPr/>
        </p:nvPicPr>
        <p:blipFill rotWithShape="1">
          <a:blip r:embed="rId3" cstate="print">
            <a:extLst>
              <a:ext uri="{28A0092B-C50C-407E-A947-70E740481C1C}">
                <a14:useLocalDpi xmlns:a14="http://schemas.microsoft.com/office/drawing/2010/main" val="0"/>
              </a:ext>
            </a:extLst>
          </a:blip>
          <a:srcRect l="1379" t="76178" r="28965" b="10770"/>
          <a:stretch/>
        </p:blipFill>
        <p:spPr bwMode="auto">
          <a:xfrm>
            <a:off x="8262565" y="417987"/>
            <a:ext cx="498424" cy="54000"/>
          </a:xfrm>
          <a:prstGeom prst="rect">
            <a:avLst/>
          </a:prstGeom>
          <a:noFill/>
          <a:ln>
            <a:noFill/>
          </a:ln>
          <a:extLst>
            <a:ext uri="{53640926-AAD7-44D8-BBD7-CCE9431645EC}">
              <a14:shadowObscured xmlns:a14="http://schemas.microsoft.com/office/drawing/2010/main"/>
            </a:ext>
          </a:extLst>
        </p:spPr>
      </p:pic>
      <p:pic>
        <p:nvPicPr>
          <p:cNvPr id="25" name="Picture 1"/>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1500" y="188672"/>
            <a:ext cx="641454" cy="288000"/>
          </a:xfrm>
          <a:prstGeom prst="rect">
            <a:avLst/>
          </a:prstGeom>
        </p:spPr>
      </p:pic>
      <p:sp>
        <p:nvSpPr>
          <p:cNvPr id="12" name="מלבן מעוגל 11"/>
          <p:cNvSpPr/>
          <p:nvPr/>
        </p:nvSpPr>
        <p:spPr>
          <a:xfrm>
            <a:off x="3546000" y="44622"/>
            <a:ext cx="2052000" cy="432000"/>
          </a:xfrm>
          <a:prstGeom prst="roundRect">
            <a:avLst/>
          </a:prstGeom>
          <a:noFill/>
          <a:ln w="6350">
            <a:noFill/>
          </a:ln>
        </p:spPr>
        <p:txBody>
          <a:bodyPr wrap="square" lIns="0" tIns="0" rIns="0" bIns="0" anchor="ctr" anchorCtr="0">
            <a:spAutoFit/>
          </a:bodyPr>
          <a:lstStyle/>
          <a:p>
            <a:pPr marL="0" marR="0" lvl="0" indent="0" algn="ctr" defTabSz="914400" rtl="1" eaLnBrk="1" fontAlgn="auto" latinLnBrk="0" hangingPunct="1">
              <a:lnSpc>
                <a:spcPts val="1200"/>
              </a:lnSpc>
              <a:spcBef>
                <a:spcPts val="0"/>
              </a:spcBef>
              <a:spcAft>
                <a:spcPts val="0"/>
              </a:spcAft>
              <a:buClrTx/>
              <a:buSzTx/>
              <a:buFontTx/>
              <a:buNone/>
              <a:tabLst/>
              <a:defRPr/>
            </a:pP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בשיתוף</a:t>
            </a:r>
          </a:p>
          <a:p>
            <a:pPr marL="0" marR="0" lvl="0" indent="0" algn="ctr" defTabSz="914400" rtl="1" eaLnBrk="1" fontAlgn="auto" latinLnBrk="0" hangingPunct="1">
              <a:lnSpc>
                <a:spcPts val="1000"/>
              </a:lnSpc>
              <a:spcBef>
                <a:spcPts val="0"/>
              </a:spcBef>
              <a:spcAft>
                <a:spcPts val="0"/>
              </a:spcAft>
              <a:buClrTx/>
              <a:buSzTx/>
              <a:buFontTx/>
              <a:buNone/>
              <a:tabLst/>
              <a:defRPr/>
            </a:pPr>
            <a:r>
              <a:rPr kumimoji="0" lang="he-IL" sz="1200" b="1"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משרד </a:t>
            </a:r>
            <a:r>
              <a:rPr kumimoji="0" lang="he-IL" sz="1200" b="1" i="0" u="none" strike="noStrike" kern="1200" cap="none" spc="0" normalizeH="0" baseline="0" noProof="0" dirty="0">
                <a:ln>
                  <a:noFill/>
                </a:ln>
                <a:solidFill>
                  <a:srgbClr val="1F497D">
                    <a:lumMod val="75000"/>
                  </a:srgbClr>
                </a:solidFill>
                <a:effectLst/>
                <a:uLnTx/>
                <a:uFillTx/>
                <a:latin typeface="David" pitchFamily="34" charset="-79"/>
                <a:ea typeface="+mn-ea"/>
                <a:cs typeface="David" pitchFamily="34" charset="-79"/>
              </a:rPr>
              <a:t>החינוך</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800" b="0" i="0" u="none" strike="noStrike" kern="1200" cap="none" spc="0" normalizeH="0" baseline="0" noProof="0" dirty="0">
                <a:ln>
                  <a:noFill/>
                </a:ln>
                <a:solidFill>
                  <a:srgbClr val="1F497D">
                    <a:lumMod val="75000"/>
                  </a:srgbClr>
                </a:solidFill>
                <a:effectLst/>
                <a:uLnTx/>
                <a:uFillTx/>
                <a:latin typeface="David" pitchFamily="34" charset="-79"/>
                <a:ea typeface="+mn-ea"/>
                <a:cs typeface="David" pitchFamily="34" charset="-79"/>
              </a:rPr>
              <a:t>מינהל החינוך הדרוזי והצ'רקסי, </a:t>
            </a: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מחוזות צפון</a:t>
            </a:r>
            <a:r>
              <a:rPr kumimoji="0" lang="he-IL" sz="800" b="0" i="0" u="none" strike="noStrike" kern="1200" cap="none" spc="0" normalizeH="0" baseline="0" noProof="0" dirty="0">
                <a:ln>
                  <a:noFill/>
                </a:ln>
                <a:solidFill>
                  <a:srgbClr val="1F497D">
                    <a:lumMod val="75000"/>
                  </a:srgbClr>
                </a:solidFill>
                <a:effectLst/>
                <a:uLnTx/>
                <a:uFillTx/>
                <a:latin typeface="David" pitchFamily="34" charset="-79"/>
                <a:ea typeface="+mn-ea"/>
                <a:cs typeface="David" pitchFamily="34" charset="-79"/>
              </a:rPr>
              <a:t> </a:t>
            </a: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וחיפה, </a:t>
            </a:r>
            <a:r>
              <a:rPr kumimoji="0" lang="he-IL" sz="800" b="0" i="0" u="none" strike="noStrike" kern="1200" cap="none" spc="0" normalizeH="0" baseline="0" noProof="0" dirty="0" err="1" smtClean="0">
                <a:ln>
                  <a:noFill/>
                </a:ln>
                <a:solidFill>
                  <a:srgbClr val="1F497D">
                    <a:lumMod val="75000"/>
                  </a:srgbClr>
                </a:solidFill>
                <a:effectLst/>
                <a:uLnTx/>
                <a:uFillTx/>
                <a:latin typeface="David" pitchFamily="34" charset="-79"/>
                <a:ea typeface="+mn-ea"/>
                <a:cs typeface="David" pitchFamily="34" charset="-79"/>
              </a:rPr>
              <a:t>תוכנית</a:t>
            </a: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 החומש, האגף לנוער בסיכון, משרד רוה"מ</a:t>
            </a:r>
            <a:endParaRPr kumimoji="0" lang="he-IL" sz="800" b="0" i="0" u="none" strike="noStrike" kern="1200" cap="none" spc="0" normalizeH="0" baseline="0" noProof="0" dirty="0">
              <a:ln>
                <a:noFill/>
              </a:ln>
              <a:solidFill>
                <a:srgbClr val="1F497D">
                  <a:lumMod val="75000"/>
                </a:srgbClr>
              </a:solidFill>
              <a:effectLst/>
              <a:uLnTx/>
              <a:uFillTx/>
              <a:latin typeface="Calibri"/>
              <a:ea typeface="+mn-ea"/>
              <a:cs typeface="Arial" panose="020B0604020202020204" pitchFamily="34" charset="0"/>
            </a:endParaRPr>
          </a:p>
        </p:txBody>
      </p:sp>
      <p:sp>
        <p:nvSpPr>
          <p:cNvPr id="13" name="מלבן 12"/>
          <p:cNvSpPr/>
          <p:nvPr/>
        </p:nvSpPr>
        <p:spPr>
          <a:xfrm>
            <a:off x="522000" y="4156235"/>
            <a:ext cx="8100000" cy="1642364"/>
          </a:xfrm>
          <a:prstGeom prst="rect">
            <a:avLst/>
          </a:prstGeom>
          <a:solidFill>
            <a:srgbClr val="FFFFCC"/>
          </a:solidFill>
          <a:ln>
            <a:solidFill>
              <a:schemeClr val="bg2">
                <a:lumMod val="75000"/>
              </a:schemeClr>
            </a:solidFill>
          </a:ln>
        </p:spPr>
        <p:txBody>
          <a:bodyPr wrap="square" lIns="36000" tIns="36000" rIns="72000" bIns="36000">
            <a:spAutoFit/>
          </a:bodyPr>
          <a:lstStyle/>
          <a:p>
            <a:pPr marL="0" marR="180340" lvl="0" indent="0" algn="just" defTabSz="914400" rtl="1" eaLnBrk="1" fontAlgn="auto" latinLnBrk="0" hangingPunct="1">
              <a:lnSpc>
                <a:spcPct val="100000"/>
              </a:lnSpc>
              <a:spcBef>
                <a:spcPts val="0"/>
              </a:spcBef>
              <a:spcAft>
                <a:spcPts val="0"/>
              </a:spcAft>
              <a:buClrTx/>
              <a:buSzTx/>
              <a:buFontTx/>
              <a:buNone/>
              <a:tabLst/>
              <a:defRPr/>
            </a:pPr>
            <a:r>
              <a:rPr kumimoji="0" lang="he-IL" sz="1200" b="1" i="1" u="none" strike="noStrike" kern="1200" cap="none" spc="0" normalizeH="0" baseline="0" noProof="0" dirty="0" smtClean="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הבהרה לגבי נתוני </a:t>
            </a:r>
            <a:r>
              <a:rPr kumimoji="0" lang="he-IL" sz="1200" b="1" i="1" u="none" strike="noStrike" kern="1200" cap="none" spc="0" normalizeH="0" baseline="0" noProof="0" dirty="0" err="1" smtClean="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תוכנית</a:t>
            </a:r>
            <a:r>
              <a:rPr kumimoji="0" lang="he-IL" sz="1200" b="1" i="1" u="none" strike="noStrike" kern="1200" cap="none" spc="0" normalizeH="0" baseline="0" noProof="0" dirty="0" smtClean="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 יכולות לבגרות – מקצוע/</a:t>
            </a:r>
            <a:r>
              <a:rPr kumimoji="0" lang="he-IL" sz="1200" b="1" i="1" u="none" strike="noStrike" kern="1200" cap="none" spc="0" normalizeH="0" baseline="0" noProof="0" dirty="0" err="1" smtClean="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ות</a:t>
            </a:r>
            <a:r>
              <a:rPr kumimoji="0" lang="he-IL" sz="1200" b="1" i="1" u="none" strike="noStrike" kern="1200" cap="none" spc="0" normalizeH="0" baseline="0" noProof="0" dirty="0" smtClean="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 חסם</a:t>
            </a:r>
            <a:endParaRPr kumimoji="0" lang="en-US" sz="1200" b="0" i="0" u="none" strike="noStrike" kern="1200" cap="none" spc="0" normalizeH="0" baseline="0" noProof="0" dirty="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endParaRPr>
          </a:p>
          <a:p>
            <a:pPr marL="0" marR="180340" lvl="0" indent="-180000" algn="just" defTabSz="914400" rtl="1" eaLnBrk="1" fontAlgn="auto" latinLnBrk="0" hangingPunct="1">
              <a:lnSpc>
                <a:spcPct val="100000"/>
              </a:lnSpc>
              <a:spcBef>
                <a:spcPts val="0"/>
              </a:spcBef>
              <a:spcAft>
                <a:spcPts val="0"/>
              </a:spcAft>
              <a:buClrTx/>
              <a:buSzTx/>
              <a:buFont typeface="+mj-cs"/>
              <a:buAutoNum type="hebrew2Minus"/>
              <a:tabLst/>
              <a:defRPr/>
            </a:pPr>
            <a:r>
              <a:rPr kumimoji="0" lang="he-IL" sz="1000" b="0" i="1" u="none" strike="noStrike" kern="1200" cap="none" spc="0" normalizeH="0" baseline="0" noProof="0" dirty="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הנתונים </a:t>
            </a:r>
            <a:r>
              <a:rPr kumimoji="0" lang="he-IL" sz="1000" b="0" i="1" u="none" strike="noStrike" kern="1200" cap="none" spc="0" normalizeH="0" baseline="0" noProof="0" dirty="0" smtClean="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מראים </a:t>
            </a:r>
            <a:r>
              <a:rPr kumimoji="0" lang="he-IL" sz="1000" b="0" i="1" u="none" strike="noStrike" kern="1200" cap="none" spc="0" normalizeH="0" baseline="0" noProof="0" dirty="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גם את </a:t>
            </a:r>
            <a:r>
              <a:rPr kumimoji="0" lang="he-IL" sz="1000" b="0" i="1" u="none" strike="noStrike" kern="1200" cap="none" spc="0" normalizeH="0" baseline="0" noProof="0" dirty="0" smtClean="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הזכאים לבגרות </a:t>
            </a:r>
            <a:r>
              <a:rPr kumimoji="0" lang="he-IL" sz="1000" b="0" i="1" u="none" strike="noStrike" kern="1200" cap="none" spc="0" normalizeH="0" baseline="0" noProof="0" dirty="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בקרב התלמידים שהשתתפו </a:t>
            </a:r>
            <a:r>
              <a:rPr kumimoji="0" lang="he-IL" sz="1000" b="0" i="1" u="none" strike="noStrike" kern="1200" cap="none" spc="0" normalizeH="0" baseline="0" noProof="0" dirty="0" smtClean="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בתכנית </a:t>
            </a:r>
            <a:r>
              <a:rPr kumimoji="0" lang="he-IL" sz="1000" b="1" i="1" u="none" strike="noStrike" kern="1200" cap="none" spc="0" normalizeH="0" baseline="0" noProof="0" dirty="0" smtClean="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יכולות לבגרות – מקצוע חסם </a:t>
            </a:r>
            <a:r>
              <a:rPr kumimoji="0" lang="he-IL" sz="1000" b="0" i="1" u="none" strike="noStrike" kern="1200" cap="none" spc="0" normalizeH="0" baseline="0" noProof="0" dirty="0" smtClean="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ועמדו </a:t>
            </a:r>
            <a:r>
              <a:rPr kumimoji="0" lang="he-IL" sz="1000" b="0" i="1" u="none" strike="noStrike" kern="1200" cap="none" spc="0" normalizeH="0" baseline="0" noProof="0" dirty="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בהצלחה בבחינת בגרות </a:t>
            </a:r>
            <a:r>
              <a:rPr kumimoji="0" lang="he-IL" sz="1000" b="1" i="1" u="none" strike="noStrike" kern="1200" cap="none" spc="0" normalizeH="0" baseline="0" noProof="0" dirty="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במקצוע אחד עד שלושה</a:t>
            </a:r>
            <a:r>
              <a:rPr kumimoji="0" lang="he-IL" sz="1000" b="0" i="1" u="none" strike="noStrike" kern="1200" cap="none" spc="0" normalizeH="0" baseline="0" noProof="0" dirty="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 שנלמדו במסגרתה. מקצוע/</a:t>
            </a:r>
            <a:r>
              <a:rPr kumimoji="0" lang="he-IL" sz="1000" b="0" i="1" u="none" strike="noStrike" kern="1200" cap="none" spc="0" normalizeH="0" baseline="0" noProof="0" dirty="0" err="1">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ות</a:t>
            </a:r>
            <a:r>
              <a:rPr kumimoji="0" lang="he-IL" sz="1000" b="0" i="1" u="none" strike="noStrike" kern="1200" cap="none" spc="0" normalizeH="0" baseline="0" noProof="0" dirty="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 אלה/ו היווה/ו עבורם טרם ההשתתפות בתכנית, וע"פ הערכת בית ספרם, "חסם" לרכישת תעודת בגרות, שכן נכשלו בו/בהם טרם התכנית בבחינת/</a:t>
            </a:r>
            <a:r>
              <a:rPr kumimoji="0" lang="he-IL" sz="1000" b="0" i="1" u="none" strike="noStrike" kern="1200" cap="none" spc="0" normalizeH="0" baseline="0" noProof="0" dirty="0" err="1">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ות</a:t>
            </a:r>
            <a:r>
              <a:rPr kumimoji="0" lang="he-IL" sz="1000" b="0" i="1" u="none" strike="noStrike" kern="1200" cap="none" spc="0" normalizeH="0" baseline="0" noProof="0" dirty="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 הבגרות, או שעפ"י חוות הדעת של ביה"ס יכשלו בו/בהם.</a:t>
            </a:r>
            <a:endParaRPr kumimoji="0" lang="en-US" sz="1000" b="0" i="0" u="none" strike="noStrike" kern="1200" cap="none" spc="0" normalizeH="0" baseline="0" noProof="0" dirty="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endParaRPr>
          </a:p>
          <a:p>
            <a:pPr marL="0" marR="180340" lvl="0" indent="-180000" algn="just" defTabSz="914400" rtl="1" eaLnBrk="1" fontAlgn="auto" latinLnBrk="0" hangingPunct="1">
              <a:lnSpc>
                <a:spcPct val="100000"/>
              </a:lnSpc>
              <a:spcBef>
                <a:spcPts val="600"/>
              </a:spcBef>
              <a:spcAft>
                <a:spcPts val="0"/>
              </a:spcAft>
              <a:buClrTx/>
              <a:buSzTx/>
              <a:buFont typeface="+mj-cs"/>
              <a:buAutoNum type="hebrew2Minus"/>
              <a:tabLst/>
              <a:defRPr/>
            </a:pPr>
            <a:r>
              <a:rPr kumimoji="0" lang="he-IL" sz="1000" b="0" i="1" u="none" strike="noStrike" kern="1200" cap="none" spc="0" normalizeH="0" baseline="0" noProof="0" dirty="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פעילות תכנית יכולות לבגרות – מקצוע חסם והצלחת התלמיד בבחינת/</a:t>
            </a:r>
            <a:r>
              <a:rPr kumimoji="0" lang="he-IL" sz="1000" b="0" i="1" u="none" strike="noStrike" kern="1200" cap="none" spc="0" normalizeH="0" baseline="0" noProof="0" dirty="0" err="1">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ות</a:t>
            </a:r>
            <a:r>
              <a:rPr kumimoji="0" lang="he-IL" sz="1000" b="0" i="1" u="none" strike="noStrike" kern="1200" cap="none" spc="0" normalizeH="0" baseline="0" noProof="0" dirty="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 הבגרות במקצוע/</a:t>
            </a:r>
            <a:r>
              <a:rPr kumimoji="0" lang="he-IL" sz="1000" b="0" i="1" u="none" strike="noStrike" kern="1200" cap="none" spc="0" normalizeH="0" baseline="0" noProof="0" dirty="0" err="1">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ות</a:t>
            </a:r>
            <a:r>
              <a:rPr kumimoji="0" lang="he-IL" sz="1000" b="0" i="1" u="none" strike="noStrike" kern="1200" cap="none" spc="0" normalizeH="0" baseline="0" noProof="0" dirty="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 החסם באם הושגה/ו,</a:t>
            </a:r>
            <a:r>
              <a:rPr kumimoji="0" lang="he-IL" sz="1000" b="1" i="1" u="none" strike="noStrike" kern="1200" cap="none" spc="0" normalizeH="0" baseline="0" noProof="0" dirty="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 </a:t>
            </a:r>
            <a:r>
              <a:rPr kumimoji="0" lang="he-IL" sz="1000" b="1" i="1" u="sng" strike="noStrike" kern="1200" cap="none" spc="0" normalizeH="0" baseline="0" noProof="0" dirty="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מתווספת ומשלימה</a:t>
            </a:r>
            <a:r>
              <a:rPr kumimoji="0" lang="he-IL" sz="1000" b="1" i="1" u="none" strike="noStrike" kern="1200" cap="none" spc="0" normalizeH="0" baseline="0" noProof="0" dirty="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 פעילות רב שנתית שהתבצעה עם תלמידי התכנית </a:t>
            </a:r>
            <a:r>
              <a:rPr kumimoji="0" lang="he-IL" sz="1000" b="1" i="1" u="sng" strike="noStrike" kern="1200" cap="none" spc="0" normalizeH="0" baseline="0" noProof="0" dirty="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ע"י בתיה"ס המשתתפים</a:t>
            </a:r>
            <a:r>
              <a:rPr kumimoji="0" lang="he-IL" sz="1000" b="0" i="1" u="sng" strike="noStrike" kern="1200" cap="none" spc="0" normalizeH="0" baseline="0" noProof="0" dirty="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 </a:t>
            </a:r>
            <a:r>
              <a:rPr kumimoji="0" lang="he-IL" sz="1000" b="0" i="1" u="none" strike="noStrike" kern="1200" cap="none" spc="0" normalizeH="0" baseline="0" noProof="0" dirty="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(לפני הפעלת התכנית או לאחר שהסתיימה ולעתים גם במסגרת תכניות אחרות), והובילה את התלמידים להצלחה בשאר מקצועות הבגרות.</a:t>
            </a:r>
            <a:endParaRPr kumimoji="0" lang="en-US" sz="1000" b="0" i="0" u="none" strike="noStrike" kern="1200" cap="none" spc="0" normalizeH="0" baseline="0" noProof="0" dirty="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endParaRPr>
          </a:p>
          <a:p>
            <a:pPr marL="0" marR="180340" lvl="0" indent="-180000" algn="just" defTabSz="914400" rtl="1" eaLnBrk="1" fontAlgn="auto" latinLnBrk="0" hangingPunct="1">
              <a:lnSpc>
                <a:spcPct val="100000"/>
              </a:lnSpc>
              <a:spcBef>
                <a:spcPts val="600"/>
              </a:spcBef>
              <a:spcAft>
                <a:spcPts val="0"/>
              </a:spcAft>
              <a:buClrTx/>
              <a:buSzTx/>
              <a:buFont typeface="+mj-cs"/>
              <a:buAutoNum type="hebrew2Minus"/>
              <a:tabLst/>
              <a:defRPr/>
            </a:pPr>
            <a:r>
              <a:rPr kumimoji="0" lang="he-IL" sz="1000" b="0" i="1" u="none" strike="noStrike" kern="1200" cap="none" spc="0" normalizeH="0" baseline="0" noProof="0" dirty="0" smtClean="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ההצלחות תלמידים במסגרת התוכנית (אם ישנן)  </a:t>
            </a:r>
            <a:r>
              <a:rPr kumimoji="0" lang="he-IL" sz="1000" b="1" i="1" u="none" strike="noStrike" kern="1200" cap="none" spc="0" normalizeH="0" baseline="0" noProof="0" dirty="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הושגו ע"י צוותי המורים מבתי הספר המשתתפים</a:t>
            </a:r>
            <a:r>
              <a:rPr kumimoji="0" lang="he-IL" sz="1000" b="0" i="1" u="none" strike="noStrike" kern="1200" cap="none" spc="0" normalizeH="0" baseline="0" noProof="0" dirty="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 (שהוכשרו לפעילות התכנית ולוו פדגוגית ע"י צוות המנחים של </a:t>
            </a:r>
            <a:r>
              <a:rPr kumimoji="0" lang="he-IL" sz="1000" b="0" i="1" u="none" strike="noStrike" kern="1200" cap="none" spc="0" normalizeH="0" baseline="0" noProof="0" dirty="0" smtClean="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יכולות</a:t>
            </a:r>
            <a:r>
              <a:rPr kumimoji="0" lang="he-IL" sz="1000" b="0" i="1" u="none" strike="noStrike" kern="1200" cap="none" spc="0" normalizeH="0" baseline="0" noProof="0" dirty="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rPr>
              <a:t>). בזאת אנו מביאים לידי ביטוי האמונה, שהפכה לידיעה וגם לרכיב פעולה עקרוני ואסטרטגי, לפיה מורי בתי הספר בעצמם, יכולים להצליח עם כל תלמיד. </a:t>
            </a:r>
            <a:endParaRPr kumimoji="0" lang="en-US" sz="1000" b="0" i="0" u="none" strike="noStrike" kern="1200" cap="none" spc="0" normalizeH="0" baseline="0" noProof="0" dirty="0">
              <a:ln>
                <a:noFill/>
              </a:ln>
              <a:solidFill>
                <a:prstClr val="black"/>
              </a:solidFill>
              <a:effectLst/>
              <a:uLnTx/>
              <a:uFillTx/>
              <a:latin typeface="David" panose="020E0502060401010101" pitchFamily="34" charset="-79"/>
              <a:ea typeface="Times New Roman" panose="02020603050405020304" pitchFamily="18" charset="0"/>
              <a:cs typeface="David" panose="020E0502060401010101" pitchFamily="34" charset="-79"/>
            </a:endParaRPr>
          </a:p>
        </p:txBody>
      </p:sp>
      <p:sp>
        <p:nvSpPr>
          <p:cNvPr id="15" name="מלבן 14"/>
          <p:cNvSpPr/>
          <p:nvPr/>
        </p:nvSpPr>
        <p:spPr>
          <a:xfrm>
            <a:off x="558000" y="1520788"/>
            <a:ext cx="8028000" cy="2400657"/>
          </a:xfrm>
          <a:prstGeom prst="rect">
            <a:avLst/>
          </a:prstGeom>
          <a:ln>
            <a:solidFill>
              <a:schemeClr val="bg2">
                <a:lumMod val="90000"/>
              </a:schemeClr>
            </a:solidFill>
          </a:ln>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he-IL" sz="1100" b="1" i="0" u="none" strike="noStrike" kern="1200" cap="none" spc="0" normalizeH="0" baseline="0" noProof="0" dirty="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מדד </a:t>
            </a:r>
            <a:r>
              <a:rPr kumimoji="0" lang="he-IL" sz="1100" b="1" i="0" u="none" strike="noStrike" kern="1200" cap="none" spc="0" normalizeH="0" baseline="0" noProof="0" dirty="0" smtClean="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הטיפוח - שטראוס</a:t>
            </a:r>
            <a:endParaRPr kumimoji="0" lang="he-IL" sz="1100" b="0" i="0" u="none" strike="noStrike" kern="1200" cap="none" spc="0" normalizeH="0" baseline="0" noProof="0" dirty="0">
              <a:ln>
                <a:noFill/>
              </a:ln>
              <a:solidFill>
                <a:prstClr val="black"/>
              </a:solidFill>
              <a:effectLst/>
              <a:uLnTx/>
              <a:uFillTx/>
              <a:latin typeface="David" panose="020E0502060401010101" pitchFamily="34" charset="-79"/>
              <a:cs typeface="David" panose="020E0502060401010101" pitchFamily="34" charset="-79"/>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he-IL" sz="1000" b="0" i="0" u="none" strike="noStrike" kern="1200" cap="none" spc="0" normalizeH="0" baseline="0" noProof="0" dirty="0">
                <a:ln>
                  <a:noFill/>
                </a:ln>
                <a:solidFill>
                  <a:prstClr val="black"/>
                </a:solidFill>
                <a:effectLst/>
                <a:uLnTx/>
                <a:uFillTx/>
                <a:latin typeface="David" panose="020E0502060401010101" pitchFamily="34" charset="-79"/>
                <a:ea typeface="+mn-ea"/>
                <a:cs typeface="David" panose="020E0502060401010101" pitchFamily="34" charset="-79"/>
              </a:rPr>
              <a:t> </a:t>
            </a:r>
            <a:r>
              <a:rPr kumimoji="0" lang="he-IL" sz="1000" b="0" i="0" u="none" strike="noStrike" kern="1200" cap="none" spc="0" normalizeH="0" baseline="0" noProof="0" dirty="0" smtClean="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ב2006 וועדת שטראוס (המדען </a:t>
            </a:r>
            <a:r>
              <a:rPr kumimoji="0" lang="he-IL" sz="1000" b="0" i="0" u="none" strike="noStrike" kern="1200" cap="none" spc="0" normalizeH="0" baseline="0" noProof="0" dirty="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הראשי של </a:t>
            </a:r>
            <a:r>
              <a:rPr kumimoji="0" lang="he-IL" sz="1000" b="0" i="0" u="none" strike="noStrike" kern="1200" cap="none" spc="0" normalizeH="0" baseline="0" noProof="0" dirty="0" smtClean="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משרד החינוך) </a:t>
            </a:r>
            <a:r>
              <a:rPr kumimoji="0" lang="he-IL" sz="1000" b="0" i="0" u="none" strike="noStrike" kern="1200" cap="none" spc="0" normalizeH="0" baseline="0" noProof="0" dirty="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הועדה החליטה שמדד הטיפוח של המשרד </a:t>
            </a:r>
            <a:r>
              <a:rPr kumimoji="0" lang="he-IL" sz="1000" b="0" i="0" u="none" strike="noStrike" kern="1200" cap="none" spc="0" normalizeH="0" baseline="0" noProof="0" dirty="0" smtClean="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במטרה להקצות שעות תקן ומשאבים לישויות (בתי"ס/רשויות) יורכב </a:t>
            </a:r>
            <a:r>
              <a:rPr kumimoji="0" lang="he-IL" sz="1000" b="0" i="0" u="none" strike="noStrike" kern="1200" cap="none" spc="0" normalizeH="0" baseline="0" noProof="0" dirty="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מהרכיבים הבאים</a:t>
            </a:r>
            <a:r>
              <a:rPr kumimoji="0" lang="he-IL" sz="1000" b="0" i="0" u="none" strike="noStrike" kern="1200" cap="none" spc="0" normalizeH="0" baseline="0" noProof="0" dirty="0" smtClean="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a:t>
            </a:r>
            <a:endParaRPr kumimoji="0" lang="he-IL" sz="1000" b="0" i="0" u="none" strike="noStrike" kern="1200" cap="none" spc="0" normalizeH="0" baseline="0" noProof="0" dirty="0" smtClean="0">
              <a:ln>
                <a:noFill/>
              </a:ln>
              <a:solidFill>
                <a:prstClr val="black"/>
              </a:solidFill>
              <a:effectLst/>
              <a:uLnTx/>
              <a:uFillTx/>
              <a:latin typeface="David" panose="020E0502060401010101" pitchFamily="34" charset="-79"/>
              <a:ea typeface="+mn-ea"/>
              <a:cs typeface="David" panose="020E0502060401010101" pitchFamily="34" charset="-79"/>
            </a:endParaRPr>
          </a:p>
          <a:p>
            <a:pPr marL="342900" marR="0" lvl="0" indent="-342900" algn="r" defTabSz="914400" rtl="1" eaLnBrk="1" fontAlgn="auto" latinLnBrk="0" hangingPunct="1">
              <a:lnSpc>
                <a:spcPct val="100000"/>
              </a:lnSpc>
              <a:spcBef>
                <a:spcPts val="0"/>
              </a:spcBef>
              <a:spcAft>
                <a:spcPts val="0"/>
              </a:spcAft>
              <a:buClrTx/>
              <a:buSzTx/>
              <a:buFont typeface="Arial" panose="020B0604020202020204" pitchFamily="34" charset="0"/>
              <a:buChar char="•"/>
              <a:tabLst>
                <a:tab pos="457200" algn="l"/>
              </a:tabLst>
              <a:defRPr/>
            </a:pPr>
            <a:r>
              <a:rPr kumimoji="0" lang="he-IL" sz="1000" b="0" i="0" u="none" strike="noStrike" kern="1200" cap="none" spc="0" normalizeH="0" baseline="0" noProof="0" dirty="0" smtClean="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השכלת ההורה המשכיל ביותר (40%)</a:t>
            </a:r>
            <a:r>
              <a:rPr kumimoji="0" lang="he-IL" sz="1000" b="0" i="0" u="none" strike="noStrike" kern="1200" cap="none" spc="0" normalizeH="0" baseline="0" noProof="0" dirty="0" smtClean="0">
                <a:ln>
                  <a:noFill/>
                </a:ln>
                <a:solidFill>
                  <a:srgbClr val="000000"/>
                </a:solidFill>
                <a:effectLst/>
                <a:uLnTx/>
                <a:uFillTx/>
                <a:latin typeface="David" panose="020E0502060401010101" pitchFamily="34" charset="-79"/>
                <a:ea typeface="+mn-ea"/>
                <a:cs typeface="David" panose="020E0502060401010101" pitchFamily="34" charset="-79"/>
              </a:rPr>
              <a:t> </a:t>
            </a:r>
          </a:p>
          <a:p>
            <a:pPr marL="342900" marR="0" lvl="0" indent="-342900" algn="r" defTabSz="914400" rtl="1" eaLnBrk="1" fontAlgn="auto" latinLnBrk="0" hangingPunct="1">
              <a:lnSpc>
                <a:spcPct val="100000"/>
              </a:lnSpc>
              <a:spcBef>
                <a:spcPts val="0"/>
              </a:spcBef>
              <a:spcAft>
                <a:spcPts val="0"/>
              </a:spcAft>
              <a:buClrTx/>
              <a:buSzTx/>
              <a:buFont typeface="Arial" panose="020B0604020202020204" pitchFamily="34" charset="0"/>
              <a:buChar char="•"/>
              <a:tabLst>
                <a:tab pos="457200" algn="l"/>
              </a:tabLst>
              <a:defRPr/>
            </a:pPr>
            <a:r>
              <a:rPr kumimoji="0" lang="he-IL" sz="1000" b="0" i="0" u="none" strike="noStrike" kern="1200" cap="none" spc="0" normalizeH="0" baseline="0" noProof="0" dirty="0" smtClean="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רמת </a:t>
            </a:r>
            <a:r>
              <a:rPr kumimoji="0" lang="he-IL" sz="1000" b="0" i="0" u="none" strike="noStrike" kern="1200" cap="none" spc="0" normalizeH="0" baseline="0" noProof="0" dirty="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ההכנסה לנפש במשפחה (20%)</a:t>
            </a:r>
            <a:r>
              <a:rPr kumimoji="0" lang="he-IL" sz="1000" b="0" i="0" u="none" strike="noStrike" kern="1200" cap="none" spc="0" normalizeH="0" baseline="0" noProof="0" dirty="0">
                <a:ln>
                  <a:noFill/>
                </a:ln>
                <a:solidFill>
                  <a:srgbClr val="000000"/>
                </a:solidFill>
                <a:effectLst/>
                <a:uLnTx/>
                <a:uFillTx/>
                <a:latin typeface="David" panose="020E0502060401010101" pitchFamily="34" charset="-79"/>
                <a:ea typeface="+mn-ea"/>
                <a:cs typeface="David" panose="020E0502060401010101" pitchFamily="34" charset="-79"/>
              </a:rPr>
              <a:t> </a:t>
            </a:r>
          </a:p>
          <a:p>
            <a:pPr marL="342900" marR="0" lvl="0" indent="-342900" algn="r" defTabSz="914400" rtl="1" eaLnBrk="1" fontAlgn="auto" latinLnBrk="0" hangingPunct="1">
              <a:lnSpc>
                <a:spcPct val="100000"/>
              </a:lnSpc>
              <a:spcBef>
                <a:spcPts val="0"/>
              </a:spcBef>
              <a:spcAft>
                <a:spcPts val="0"/>
              </a:spcAft>
              <a:buClrTx/>
              <a:buSzTx/>
              <a:buFont typeface="Arial" panose="020B0604020202020204" pitchFamily="34" charset="0"/>
              <a:buChar char="•"/>
              <a:tabLst>
                <a:tab pos="457200" algn="l"/>
              </a:tabLst>
              <a:defRPr/>
            </a:pPr>
            <a:r>
              <a:rPr kumimoji="0" lang="he-IL" sz="1000" b="0" i="0" u="none" strike="noStrike" kern="1200" cap="none" spc="0" normalizeH="0" baseline="0" noProof="0" dirty="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פריפריאליות בית הספר (20%)</a:t>
            </a:r>
            <a:r>
              <a:rPr kumimoji="0" lang="he-IL" sz="1000" b="0" i="0" u="none" strike="noStrike" kern="1200" cap="none" spc="0" normalizeH="0" baseline="0" noProof="0" dirty="0">
                <a:ln>
                  <a:noFill/>
                </a:ln>
                <a:solidFill>
                  <a:srgbClr val="000000"/>
                </a:solidFill>
                <a:effectLst/>
                <a:uLnTx/>
                <a:uFillTx/>
                <a:latin typeface="David" panose="020E0502060401010101" pitchFamily="34" charset="-79"/>
                <a:ea typeface="+mn-ea"/>
                <a:cs typeface="David" panose="020E0502060401010101" pitchFamily="34" charset="-79"/>
              </a:rPr>
              <a:t> </a:t>
            </a:r>
          </a:p>
          <a:p>
            <a:pPr marL="342900" marR="0" lvl="0" indent="-342900" algn="r" defTabSz="914400" rtl="1" eaLnBrk="1" fontAlgn="auto" latinLnBrk="0" hangingPunct="1">
              <a:lnSpc>
                <a:spcPct val="100000"/>
              </a:lnSpc>
              <a:spcBef>
                <a:spcPts val="0"/>
              </a:spcBef>
              <a:spcAft>
                <a:spcPts val="0"/>
              </a:spcAft>
              <a:buClrTx/>
              <a:buSzTx/>
              <a:buFont typeface="Arial" panose="020B0604020202020204" pitchFamily="34" charset="0"/>
              <a:buChar char="•"/>
              <a:tabLst>
                <a:tab pos="457200" algn="l"/>
              </a:tabLst>
              <a:defRPr/>
            </a:pPr>
            <a:r>
              <a:rPr kumimoji="0" lang="he-IL" sz="1000" b="0" i="0" u="none" strike="noStrike" kern="1200" cap="none" spc="0" normalizeH="0" baseline="0" noProof="0" dirty="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שילוב של הגירה וארץ מצוקה (20%)</a:t>
            </a:r>
            <a:endParaRPr kumimoji="0" lang="he-IL" sz="1000" b="0" i="0" u="none" strike="noStrike" kern="1200" cap="none" spc="0" normalizeH="0" baseline="0" noProof="0" dirty="0">
              <a:ln>
                <a:noFill/>
              </a:ln>
              <a:solidFill>
                <a:srgbClr val="000000"/>
              </a:solidFill>
              <a:effectLst/>
              <a:uLnTx/>
              <a:uFillTx/>
              <a:latin typeface="David" panose="020E0502060401010101" pitchFamily="34" charset="-79"/>
              <a:ea typeface="+mn-ea"/>
              <a:cs typeface="David" panose="020E0502060401010101" pitchFamily="34" charset="-79"/>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he-IL" sz="1000" b="0" i="0" u="none" strike="noStrike" kern="1200" cap="none" spc="0" normalizeH="0" baseline="0" noProof="0" dirty="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מדד הטיפוח מחושב לכל תלמיד לפי שלב חינוך ועל-ידי כך נוצר "ציון" לכל ילד. ציוני מדד הטיפוח יוצרים רצף שאותו מחלקים לעשר קטגוריות שוות שכיחות (עשירונים), </a:t>
            </a:r>
            <a:endParaRPr kumimoji="0" lang="he-IL" sz="1000" b="0" i="0" u="none" strike="noStrike" kern="1200" cap="none" spc="0" normalizeH="0" baseline="0" noProof="0" dirty="0" smtClean="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he-IL" sz="1000" b="1" i="0" u="sng" strike="noStrike" kern="1200" cap="none" spc="0" normalizeH="0" baseline="0" noProof="0" dirty="0" smtClean="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מהנמוכה </a:t>
            </a:r>
            <a:r>
              <a:rPr kumimoji="0" lang="he-IL" sz="1000" b="1" i="0" u="sng" strike="noStrike" kern="1200" cap="none" spc="0" normalizeH="0" baseline="0" noProof="0" dirty="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ביותר </a:t>
            </a:r>
            <a:r>
              <a:rPr kumimoji="0" lang="he-IL" sz="1000" b="0" i="0" u="none" strike="noStrike" kern="1200" cap="none" spc="0" normalizeH="0" baseline="0" noProof="0" dirty="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(עשירון 1 – אוכלוסייה חזקה שלא זקוקה לטיפוח </a:t>
            </a:r>
            <a:r>
              <a:rPr kumimoji="0" lang="he-IL" sz="1000" b="0" i="0" u="none" strike="noStrike" kern="1200" cap="none" spc="0" normalizeH="0" baseline="0" noProof="0" dirty="0" smtClean="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נוסף או לחליפין </a:t>
            </a:r>
            <a:r>
              <a:rPr kumimoji="0" lang="he-IL" sz="1000" b="1" i="0" u="none" strike="noStrike" kern="1200" cap="none" spc="0" normalizeH="0" baseline="0" noProof="0" dirty="0" err="1" smtClean="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חמישון</a:t>
            </a:r>
            <a:r>
              <a:rPr kumimoji="0" lang="he-IL" sz="1000" b="1" i="0" u="none" strike="noStrike" kern="1200" cap="none" spc="0" normalizeH="0" baseline="0" noProof="0" dirty="0" smtClean="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 1</a:t>
            </a:r>
            <a:r>
              <a:rPr kumimoji="0" lang="he-IL" sz="1000" i="0" u="none" strike="noStrike" kern="1200" cap="none" spc="0" normalizeH="0" baseline="0" noProof="0" dirty="0" smtClean="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a:t>
            </a:r>
            <a:r>
              <a:rPr kumimoji="0" lang="he-IL" sz="1000" b="0" i="0" u="none" strike="noStrike" kern="1200" cap="none" spc="0" normalizeH="0" baseline="0" noProof="0" dirty="0" smtClean="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he-IL" sz="1000" b="1" i="0" u="sng" strike="noStrike" kern="1200" cap="none" spc="0" normalizeH="0" baseline="0" noProof="0" dirty="0" smtClean="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לגבוהה </a:t>
            </a:r>
            <a:r>
              <a:rPr kumimoji="0" lang="he-IL" sz="1000" b="1" i="0" u="sng" strike="noStrike" kern="1200" cap="none" spc="0" normalizeH="0" baseline="0" noProof="0" dirty="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ביותר </a:t>
            </a:r>
            <a:r>
              <a:rPr kumimoji="0" lang="he-IL" sz="1000" b="0" i="0" u="none" strike="noStrike" kern="1200" cap="none" spc="0" normalizeH="0" baseline="0" noProof="0" dirty="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(עשירון 10 – אוכלוסייה חלשה הזקוקה ביותר לטיפוח </a:t>
            </a:r>
            <a:r>
              <a:rPr kumimoji="0" lang="he-IL" sz="1000" b="0" i="0" u="none" strike="noStrike" kern="1200" cap="none" spc="0" normalizeH="0" baseline="0" noProof="0" dirty="0" smtClean="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נוסף או לחליפין </a:t>
            </a:r>
            <a:r>
              <a:rPr kumimoji="0" lang="he-IL" sz="1000" b="1" i="0" u="none" strike="noStrike" kern="1200" cap="none" spc="0" normalizeH="0" baseline="0" noProof="0" dirty="0" err="1" smtClean="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חמישון</a:t>
            </a:r>
            <a:r>
              <a:rPr kumimoji="0" lang="he-IL" sz="1000" b="1" i="0" u="none" strike="noStrike" kern="1200" cap="none" spc="0" normalizeH="0" baseline="0" noProof="0" dirty="0" smtClean="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 5</a:t>
            </a:r>
            <a:r>
              <a:rPr kumimoji="0" lang="he-IL" sz="1000" b="0" i="0" u="none" strike="noStrike" kern="1200" cap="none" spc="0" normalizeH="0" baseline="0" noProof="0" dirty="0" smtClean="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 </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he-IL" sz="1000" b="0" i="0" u="none" strike="noStrike" kern="1200" cap="none" spc="0" normalizeH="0" baseline="0" noProof="0" dirty="0" smtClean="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ערך </a:t>
            </a:r>
            <a:r>
              <a:rPr kumimoji="0" lang="he-IL" sz="1000" b="0" i="0" u="none" strike="noStrike" kern="1200" cap="none" spc="0" normalizeH="0" baseline="0" noProof="0" dirty="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המדד של בית ספר הוא ממוצע העשירונים של התלמידים הלומדים בו. ערך המדד ברשות, ישוב או שכונה הוא ממוצע העשירונים של התלמידים שגרים שם.</a:t>
            </a:r>
            <a:endParaRPr kumimoji="0" lang="he-IL" sz="1000" b="0" i="0" u="none" strike="noStrike" kern="1200" cap="none" spc="0" normalizeH="0" baseline="0" noProof="0" dirty="0">
              <a:ln>
                <a:noFill/>
              </a:ln>
              <a:solidFill>
                <a:prstClr val="black"/>
              </a:solidFill>
              <a:effectLst/>
              <a:uLnTx/>
              <a:uFillTx/>
              <a:latin typeface="David" panose="020E0502060401010101" pitchFamily="34" charset="-79"/>
              <a:ea typeface="+mn-ea"/>
              <a:cs typeface="David" panose="020E0502060401010101" pitchFamily="34" charset="-79"/>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he-IL" sz="1000" b="0" i="0" u="none" strike="noStrike" kern="1200" cap="none" spc="0" normalizeH="0" baseline="0" noProof="0" dirty="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חשוב מאד לציין שלא משתמשים במדד ברמת התלמיד הבודד, שם הדיוק לא מספק, אלא רק בממוצע של המדד בקרב קבוצות של תלמידים.</a:t>
            </a:r>
            <a:endParaRPr kumimoji="0" lang="he-IL" sz="1000" b="0" i="0" u="none" strike="noStrike" kern="1200" cap="none" spc="0" normalizeH="0" baseline="0" noProof="0" dirty="0">
              <a:ln>
                <a:noFill/>
              </a:ln>
              <a:solidFill>
                <a:prstClr val="black"/>
              </a:solidFill>
              <a:effectLst/>
              <a:uLnTx/>
              <a:uFillTx/>
              <a:latin typeface="David" panose="020E0502060401010101" pitchFamily="34" charset="-79"/>
              <a:ea typeface="+mn-ea"/>
              <a:cs typeface="David" panose="020E0502060401010101" pitchFamily="34" charset="-79"/>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he-IL" sz="1000" b="0" i="0" u="none" strike="noStrike" kern="1200" cap="none" spc="0" normalizeH="0" baseline="0" noProof="0" dirty="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 </a:t>
            </a:r>
            <a:r>
              <a:rPr kumimoji="0" lang="he-IL" sz="1000" b="0" i="0" u="none" strike="noStrike" kern="1200" cap="none" spc="0" normalizeH="0" baseline="0" noProof="0" dirty="0" smtClean="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המודל החדש </a:t>
            </a:r>
            <a:r>
              <a:rPr kumimoji="0" lang="he-IL" sz="1000" b="0" i="0" u="none" strike="noStrike" kern="1200" cap="none" spc="0" normalizeH="0" baseline="0" noProof="0" dirty="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של מדד הטיפוח החדש מחושב לשלב חינוך יסודי החל משנת הלימודים תשס"ח ובשלבי חינוך חט"ב </a:t>
            </a:r>
            <a:r>
              <a:rPr kumimoji="0" lang="he-IL" sz="1000" b="0" i="0" u="none" strike="noStrike" kern="1200" cap="none" spc="0" normalizeH="0" baseline="0" noProof="0" dirty="0" err="1">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וחט"ע</a:t>
            </a:r>
            <a:r>
              <a:rPr kumimoji="0" lang="he-IL" sz="1000" b="0" i="0" u="none" strike="noStrike" kern="1200" cap="none" spc="0" normalizeH="0" baseline="0" noProof="0" dirty="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 החל משנת תשס"ט.</a:t>
            </a:r>
            <a:endParaRPr kumimoji="0" lang="he-IL" sz="1000" b="0" i="0" u="none" strike="noStrike" kern="1200" cap="none" spc="0" normalizeH="0" baseline="0" noProof="0" dirty="0">
              <a:ln>
                <a:noFill/>
              </a:ln>
              <a:solidFill>
                <a:prstClr val="black"/>
              </a:solidFill>
              <a:effectLst/>
              <a:uLnTx/>
              <a:uFillTx/>
              <a:latin typeface="David" panose="020E0502060401010101" pitchFamily="34" charset="-79"/>
              <a:ea typeface="+mn-ea"/>
              <a:cs typeface="David" panose="020E0502060401010101" pitchFamily="34" charset="-79"/>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he-IL" sz="1000" b="0" i="0" u="none" strike="noStrike" kern="1200" cap="none" spc="0" normalizeH="0" baseline="0" noProof="0" dirty="0">
                <a:ln>
                  <a:noFill/>
                </a:ln>
                <a:solidFill>
                  <a:prstClr val="black"/>
                </a:solidFill>
                <a:effectLst/>
                <a:uLnTx/>
                <a:uFillTx/>
                <a:latin typeface="David" panose="020E0502060401010101" pitchFamily="34" charset="-79"/>
                <a:ea typeface="+mn-ea"/>
                <a:cs typeface="David" panose="020E0502060401010101" pitchFamily="34" charset="-79"/>
              </a:rPr>
              <a:t> </a:t>
            </a:r>
            <a:r>
              <a:rPr kumimoji="0" lang="he-IL" sz="1000" b="0" i="0" u="none" strike="noStrike" kern="1200" cap="none" spc="0" normalizeH="0" baseline="0" noProof="0" dirty="0" smtClean="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בכל </a:t>
            </a:r>
            <a:r>
              <a:rPr kumimoji="0" lang="he-IL" sz="1000" b="0" i="0" u="none" strike="noStrike" kern="1200" cap="none" spc="0" normalizeH="0" baseline="0" noProof="0" dirty="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שנה מעודכן מדד הטיפוח לכל התלמידים. בית הספר מקבל לקראת סיום שנת הלימודים את מדד הטיפוח שחושב לגביו לשנת הלימודים הבאה.</a:t>
            </a:r>
            <a:endParaRPr kumimoji="0" lang="he-IL" sz="1000" b="0" i="0" u="none" strike="noStrike" kern="1200" cap="none" spc="0" normalizeH="0" baseline="0" noProof="0" dirty="0">
              <a:ln>
                <a:noFill/>
              </a:ln>
              <a:solidFill>
                <a:prstClr val="black"/>
              </a:solidFill>
              <a:effectLst/>
              <a:uLnTx/>
              <a:uFillTx/>
              <a:latin typeface="David" panose="020E0502060401010101" pitchFamily="34" charset="-79"/>
              <a:ea typeface="+mn-ea"/>
              <a:cs typeface="David" panose="020E0502060401010101" pitchFamily="34" charset="-79"/>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he-IL" sz="1000" b="0" i="0" u="none" strike="noStrike" kern="1200" cap="none" spc="0" normalizeH="0" baseline="0" noProof="0" dirty="0">
                <a:ln>
                  <a:noFill/>
                </a:ln>
                <a:solidFill>
                  <a:prstClr val="black"/>
                </a:solidFill>
                <a:effectLst/>
                <a:uLnTx/>
                <a:uFillTx/>
                <a:latin typeface="David" panose="020E0502060401010101" pitchFamily="34" charset="-79"/>
                <a:ea typeface="+mn-ea"/>
                <a:cs typeface="David" panose="020E0502060401010101" pitchFamily="34" charset="-79"/>
              </a:rPr>
              <a:t> </a:t>
            </a:r>
            <a:r>
              <a:rPr kumimoji="0" lang="he-IL" sz="1000" b="0" i="0" u="none" strike="noStrike" kern="1200" cap="none" spc="0" normalizeH="0" baseline="0" noProof="0" dirty="0" smtClean="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מדד </a:t>
            </a:r>
            <a:r>
              <a:rPr kumimoji="0" lang="he-IL" sz="1000" b="0" i="0" u="none" strike="noStrike" kern="1200" cap="none" spc="0" normalizeH="0" baseline="0" noProof="0" dirty="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rPr>
              <a:t>הטיפוח מהווה מרכיב בחישוב של מדדים אחרים הקיימים במערכת החינוך כגון: סל טיפוח ומדד מורכבות. </a:t>
            </a:r>
            <a:endParaRPr kumimoji="0" lang="he-IL" sz="1000" b="0" i="0" u="none" strike="noStrike" kern="1200" cap="none" spc="0" normalizeH="0" baseline="0" noProof="0" dirty="0" smtClean="0">
              <a:ln>
                <a:noFill/>
              </a:ln>
              <a:solidFill>
                <a:srgbClr val="000000"/>
              </a:solidFill>
              <a:effectLst/>
              <a:uLnTx/>
              <a:uFillTx/>
              <a:latin typeface="David" panose="020E0502060401010101" pitchFamily="34" charset="-79"/>
              <a:ea typeface="Times New Roman" panose="02020603050405020304" pitchFamily="18" charset="0"/>
              <a:cs typeface="David" panose="020E0502060401010101" pitchFamily="34" charset="-79"/>
            </a:endParaRPr>
          </a:p>
        </p:txBody>
      </p:sp>
      <p:sp>
        <p:nvSpPr>
          <p:cNvPr id="16" name="מלבן 15"/>
          <p:cNvSpPr/>
          <p:nvPr/>
        </p:nvSpPr>
        <p:spPr>
          <a:xfrm>
            <a:off x="3240000" y="6477889"/>
            <a:ext cx="2664000" cy="383182"/>
          </a:xfrm>
          <a:prstGeom prst="rect">
            <a:avLst/>
          </a:prstGeom>
        </p:spPr>
        <p:txBody>
          <a:bodyPr>
            <a:spAutoFit/>
          </a:bodyPr>
          <a:lstStyle/>
          <a:p>
            <a:pPr lvl="0" algn="ctr">
              <a:lnSpc>
                <a:spcPct val="90000"/>
              </a:lnSpc>
              <a:defRPr/>
            </a:pPr>
            <a:r>
              <a:rPr lang="he-IL" sz="1000" b="1" dirty="0">
                <a:solidFill>
                  <a:srgbClr val="003300">
                    <a:alpha val="58000"/>
                  </a:srgbClr>
                </a:solidFill>
                <a:latin typeface="David" pitchFamily="34" charset="-79"/>
                <a:cs typeface="David" pitchFamily="34" charset="-79"/>
                <a:sym typeface="Symbol" panose="05050102010706020507" pitchFamily="18" charset="2"/>
              </a:rPr>
              <a:t> </a:t>
            </a:r>
            <a:r>
              <a:rPr lang="he-IL" sz="1000" b="1" dirty="0">
                <a:solidFill>
                  <a:srgbClr val="003300">
                    <a:alpha val="58000"/>
                  </a:srgbClr>
                </a:solidFill>
                <a:latin typeface="David" pitchFamily="34" charset="-79"/>
                <a:cs typeface="David" pitchFamily="34" charset="-79"/>
              </a:rPr>
              <a:t>ביצוע:</a:t>
            </a:r>
            <a:r>
              <a:rPr lang="he-IL" sz="1000" dirty="0">
                <a:solidFill>
                  <a:srgbClr val="003300">
                    <a:alpha val="58000"/>
                  </a:srgbClr>
                </a:solidFill>
                <a:latin typeface="David" pitchFamily="34" charset="-79"/>
                <a:cs typeface="David" pitchFamily="34" charset="-79"/>
              </a:rPr>
              <a:t> צוותי למידה והנהלות בתי הספר המשתתפים</a:t>
            </a:r>
          </a:p>
          <a:p>
            <a:pPr lvl="0" algn="ctr">
              <a:lnSpc>
                <a:spcPct val="90000"/>
              </a:lnSpc>
              <a:spcAft>
                <a:spcPts val="300"/>
              </a:spcAft>
              <a:defRPr/>
            </a:pPr>
            <a:r>
              <a:rPr lang="he-IL" sz="1000" b="1" dirty="0">
                <a:solidFill>
                  <a:srgbClr val="003300">
                    <a:alpha val="58000"/>
                  </a:srgbClr>
                </a:solidFill>
                <a:latin typeface="David" pitchFamily="34" charset="-79"/>
                <a:cs typeface="David" pitchFamily="34" charset="-79"/>
                <a:sym typeface="Symbol" panose="05050102010706020507" pitchFamily="18" charset="2"/>
              </a:rPr>
              <a:t> </a:t>
            </a:r>
            <a:r>
              <a:rPr lang="he-IL" sz="1000" b="1" dirty="0" smtClean="0">
                <a:solidFill>
                  <a:srgbClr val="003300">
                    <a:alpha val="58000"/>
                  </a:srgbClr>
                </a:solidFill>
                <a:latin typeface="David" pitchFamily="34" charset="-79"/>
                <a:cs typeface="David" pitchFamily="34" charset="-79"/>
                <a:sym typeface="Symbol" panose="05050102010706020507" pitchFamily="18" charset="2"/>
              </a:rPr>
              <a:t>הכשרה, </a:t>
            </a:r>
            <a:r>
              <a:rPr lang="he-IL" sz="1000" b="1" dirty="0" smtClean="0">
                <a:solidFill>
                  <a:srgbClr val="003300">
                    <a:alpha val="58000"/>
                  </a:srgbClr>
                </a:solidFill>
                <a:latin typeface="David" pitchFamily="34" charset="-79"/>
                <a:cs typeface="David" pitchFamily="34" charset="-79"/>
              </a:rPr>
              <a:t>הנחיה, פדגוגיה </a:t>
            </a:r>
            <a:r>
              <a:rPr lang="he-IL" sz="1000" b="1" dirty="0">
                <a:solidFill>
                  <a:srgbClr val="003300">
                    <a:alpha val="58000"/>
                  </a:srgbClr>
                </a:solidFill>
                <a:latin typeface="David" pitchFamily="34" charset="-79"/>
                <a:cs typeface="David" pitchFamily="34" charset="-79"/>
              </a:rPr>
              <a:t>ושיטה </a:t>
            </a:r>
            <a:r>
              <a:rPr lang="he-IL" sz="1000" dirty="0">
                <a:solidFill>
                  <a:srgbClr val="003300">
                    <a:alpha val="58000"/>
                  </a:srgbClr>
                </a:solidFill>
                <a:latin typeface="David" pitchFamily="34" charset="-79"/>
                <a:cs typeface="David" pitchFamily="34" charset="-79"/>
              </a:rPr>
              <a:t>– יכולות</a:t>
            </a:r>
          </a:p>
        </p:txBody>
      </p:sp>
    </p:spTree>
    <p:extLst>
      <p:ext uri="{BB962C8B-B14F-4D97-AF65-F5344CB8AC3E}">
        <p14:creationId xmlns:p14="http://schemas.microsoft.com/office/powerpoint/2010/main" val="293718637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anim calcmode="lin" valueType="num">
                                      <p:cBhvr>
                                        <p:cTn id="14" dur="1000" fill="hold"/>
                                        <p:tgtEl>
                                          <p:spTgt spid="13"/>
                                        </p:tgtEl>
                                        <p:attrNameLst>
                                          <p:attrName>ppt_x</p:attrName>
                                        </p:attrNameLst>
                                      </p:cBhvr>
                                      <p:tavLst>
                                        <p:tav tm="0">
                                          <p:val>
                                            <p:strVal val="#ppt_x"/>
                                          </p:val>
                                        </p:tav>
                                        <p:tav tm="100000">
                                          <p:val>
                                            <p:strVal val="#ppt_x"/>
                                          </p:val>
                                        </p:tav>
                                      </p:tavLst>
                                    </p:anim>
                                    <p:anim calcmode="lin" valueType="num">
                                      <p:cBhvr>
                                        <p:cTn id="15" dur="1000" fill="hold"/>
                                        <p:tgtEl>
                                          <p:spTgt spid="1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7" presetClass="entr" presetSubtype="0"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1000"/>
                                        <p:tgtEl>
                                          <p:spTgt spid="15"/>
                                        </p:tgtEl>
                                      </p:cBhvr>
                                    </p:animEffect>
                                    <p:anim calcmode="lin" valueType="num">
                                      <p:cBhvr>
                                        <p:cTn id="20" dur="1000" fill="hold"/>
                                        <p:tgtEl>
                                          <p:spTgt spid="15"/>
                                        </p:tgtEl>
                                        <p:attrNameLst>
                                          <p:attrName>ppt_x</p:attrName>
                                        </p:attrNameLst>
                                      </p:cBhvr>
                                      <p:tavLst>
                                        <p:tav tm="0">
                                          <p:val>
                                            <p:strVal val="#ppt_x"/>
                                          </p:val>
                                        </p:tav>
                                        <p:tav tm="100000">
                                          <p:val>
                                            <p:strVal val="#ppt_x"/>
                                          </p:val>
                                        </p:tav>
                                      </p:tavLst>
                                    </p:anim>
                                    <p:anim calcmode="lin" valueType="num">
                                      <p:cBhvr>
                                        <p:cTn id="21"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3" grpId="0" animBg="1"/>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מספר שקופית 1"/>
          <p:cNvSpPr>
            <a:spLocks noGrp="1"/>
          </p:cNvSpPr>
          <p:nvPr>
            <p:ph type="sldNum" sz="quarter" idx="12"/>
          </p:nvPr>
        </p:nvSpPr>
        <p:spPr>
          <a:xfrm>
            <a:off x="12704" y="6453336"/>
            <a:ext cx="2133600" cy="365125"/>
          </a:xfrm>
        </p:spPr>
        <p:txBody>
          <a:bodyPr/>
          <a:lstStyle/>
          <a:p>
            <a:pPr marL="0" marR="0" lvl="0" indent="0" algn="l" defTabSz="914400" rtl="1" eaLnBrk="1" fontAlgn="auto" latinLnBrk="0" hangingPunct="1">
              <a:lnSpc>
                <a:spcPct val="100000"/>
              </a:lnSpc>
              <a:spcBef>
                <a:spcPts val="0"/>
              </a:spcBef>
              <a:spcAft>
                <a:spcPts val="0"/>
              </a:spcAft>
              <a:buClrTx/>
              <a:buSzTx/>
              <a:buFontTx/>
              <a:buNone/>
              <a:tabLst/>
              <a:defRPr/>
            </a:pPr>
            <a:fld id="{887C1878-6180-4459-82C0-7799DD57A182}" type="slidenum">
              <a:rPr kumimoji="0" lang="he-IL" sz="1200" b="0" i="0" u="none" strike="noStrike" kern="1200" cap="none" spc="0" normalizeH="0" baseline="0" noProof="0" smtClean="0">
                <a:ln>
                  <a:noFill/>
                </a:ln>
                <a:solidFill>
                  <a:prstClr val="black">
                    <a:tint val="75000"/>
                  </a:prstClr>
                </a:solidFill>
                <a:effectLst/>
                <a:uLnTx/>
                <a:uFillTx/>
                <a:latin typeface="David" panose="020E0502060401010101" pitchFamily="34" charset="-79"/>
                <a:ea typeface="+mn-ea"/>
                <a:cs typeface="David" panose="020E0502060401010101" pitchFamily="34" charset="-79"/>
              </a:rPr>
              <a:pPr marL="0" marR="0" lvl="0" indent="0" algn="l" defTabSz="914400" rtl="1" eaLnBrk="1" fontAlgn="auto" latinLnBrk="0" hangingPunct="1">
                <a:lnSpc>
                  <a:spcPct val="100000"/>
                </a:lnSpc>
                <a:spcBef>
                  <a:spcPts val="0"/>
                </a:spcBef>
                <a:spcAft>
                  <a:spcPts val="0"/>
                </a:spcAft>
                <a:buClrTx/>
                <a:buSzTx/>
                <a:buFontTx/>
                <a:buNone/>
                <a:tabLst/>
                <a:defRPr/>
              </a:pPr>
              <a:t>11</a:t>
            </a:fld>
            <a:endParaRPr kumimoji="0" lang="he-IL" sz="1200" b="0" i="0" u="none" strike="noStrike" kern="1200" cap="none" spc="0" normalizeH="0" baseline="0" noProof="0" dirty="0">
              <a:ln>
                <a:noFill/>
              </a:ln>
              <a:solidFill>
                <a:prstClr val="black">
                  <a:tint val="75000"/>
                </a:prstClr>
              </a:solidFill>
              <a:effectLst/>
              <a:uLnTx/>
              <a:uFillTx/>
              <a:latin typeface="David" panose="020E0502060401010101" pitchFamily="34" charset="-79"/>
              <a:ea typeface="+mn-ea"/>
              <a:cs typeface="David" panose="020E0502060401010101" pitchFamily="34" charset="-79"/>
            </a:endParaRPr>
          </a:p>
        </p:txBody>
      </p:sp>
      <p:sp>
        <p:nvSpPr>
          <p:cNvPr id="19" name="TextBox 18"/>
          <p:cNvSpPr txBox="1"/>
          <p:nvPr/>
        </p:nvSpPr>
        <p:spPr>
          <a:xfrm>
            <a:off x="2592000" y="512704"/>
            <a:ext cx="3960000" cy="252000"/>
          </a:xfrm>
          <a:prstGeom prst="rect">
            <a:avLst/>
          </a:prstGeom>
          <a:noFill/>
        </p:spPr>
        <p:txBody>
          <a:bodyPr wrap="square"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1400" b="1" i="0" u="none" strike="noStrike" kern="1200" cap="none" spc="0" normalizeH="0" baseline="0" noProof="0" dirty="0" smtClean="0">
                <a:ln>
                  <a:noFill/>
                </a:ln>
                <a:solidFill>
                  <a:srgbClr val="006600"/>
                </a:solidFill>
                <a:effectLst/>
                <a:uLnTx/>
                <a:uFillTx/>
                <a:latin typeface="David" pitchFamily="34" charset="-79"/>
                <a:ea typeface="+mn-ea"/>
                <a:cs typeface="David" pitchFamily="34" charset="-79"/>
              </a:rPr>
              <a:t>יכולות - מיסודה של קרן רש"י בשיתוף משרד החינוך</a:t>
            </a:r>
            <a:endParaRPr kumimoji="0" lang="he-IL" sz="1100" b="1" i="0" u="none" strike="noStrike" kern="1200" cap="none" spc="0" normalizeH="0" baseline="0" noProof="0" dirty="0">
              <a:ln>
                <a:noFill/>
              </a:ln>
              <a:solidFill>
                <a:srgbClr val="006600"/>
              </a:solidFill>
              <a:effectLst/>
              <a:uLnTx/>
              <a:uFillTx/>
              <a:latin typeface="David" pitchFamily="34" charset="-79"/>
              <a:ea typeface="+mn-ea"/>
              <a:cs typeface="David" pitchFamily="34" charset="-79"/>
            </a:endParaRPr>
          </a:p>
        </p:txBody>
      </p:sp>
      <p:sp>
        <p:nvSpPr>
          <p:cNvPr id="20" name="TextBox 19"/>
          <p:cNvSpPr txBox="1"/>
          <p:nvPr/>
        </p:nvSpPr>
        <p:spPr>
          <a:xfrm>
            <a:off x="72000" y="8622"/>
            <a:ext cx="9000000" cy="504000"/>
          </a:xfrm>
          <a:prstGeom prst="rect">
            <a:avLst/>
          </a:prstGeom>
          <a:solidFill>
            <a:srgbClr val="EEEDE6">
              <a:alpha val="67000"/>
            </a:srgbClr>
          </a:solidFill>
          <a:ln w="3175">
            <a:solidFill>
              <a:srgbClr val="FADF8F"/>
            </a:solidFill>
          </a:ln>
          <a:effectLst/>
        </p:spPr>
        <p:style>
          <a:lnRef idx="1">
            <a:schemeClr val="accent1"/>
          </a:lnRef>
          <a:fillRef idx="1001">
            <a:schemeClr val="lt2"/>
          </a:fillRef>
          <a:effectRef idx="1">
            <a:schemeClr val="accent1"/>
          </a:effectRef>
          <a:fontRef idx="minor">
            <a:schemeClr val="dk1"/>
          </a:fontRef>
        </p:style>
        <p:txBody>
          <a:bodyPr wrap="square" lIns="0" tIns="0" rIns="0" bIns="0"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100" b="0" i="0" u="none" strike="noStrike" kern="1200" cap="none" spc="0" normalizeH="0" baseline="0" noProof="0" dirty="0">
              <a:ln>
                <a:noFill/>
              </a:ln>
              <a:solidFill>
                <a:srgbClr val="003300"/>
              </a:solidFill>
              <a:effectLst/>
              <a:uLnTx/>
              <a:uFillTx/>
              <a:latin typeface="David" pitchFamily="34" charset="-79"/>
              <a:ea typeface="+mn-ea"/>
              <a:cs typeface="David" pitchFamily="34" charset="-79"/>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100" b="0" i="0" u="none" strike="noStrike" kern="1200" cap="none" spc="0" normalizeH="0" baseline="0" noProof="0" dirty="0">
              <a:ln>
                <a:noFill/>
              </a:ln>
              <a:solidFill>
                <a:srgbClr val="003300"/>
              </a:solidFill>
              <a:effectLst/>
              <a:uLnTx/>
              <a:uFillTx/>
              <a:latin typeface="David" pitchFamily="34" charset="-79"/>
              <a:ea typeface="+mn-ea"/>
              <a:cs typeface="David" pitchFamily="34" charset="-79"/>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100" b="0" i="0" u="none" strike="noStrike" kern="1200" cap="none" spc="0" normalizeH="0" baseline="0" noProof="0" dirty="0">
              <a:ln>
                <a:noFill/>
              </a:ln>
              <a:solidFill>
                <a:srgbClr val="003300"/>
              </a:solidFill>
              <a:effectLst/>
              <a:uLnTx/>
              <a:uFillTx/>
              <a:latin typeface="David" pitchFamily="34" charset="-79"/>
              <a:ea typeface="+mn-ea"/>
              <a:cs typeface="David" pitchFamily="34" charset="-79"/>
            </a:endParaRPr>
          </a:p>
        </p:txBody>
      </p:sp>
      <p:pic>
        <p:nvPicPr>
          <p:cNvPr id="21" name="תמונה 20" descr="D:\א הכונן השוטף של נסים\לוגו\לוגו יכולות בפורמט איכותי\לוגו יכולות פורמט איכותי\5.png"/>
          <p:cNvPicPr/>
          <p:nvPr/>
        </p:nvPicPr>
        <p:blipFill rotWithShape="1">
          <a:blip r:embed="rId3" cstate="print">
            <a:extLst>
              <a:ext uri="{28A0092B-C50C-407E-A947-70E740481C1C}">
                <a14:useLocalDpi xmlns:a14="http://schemas.microsoft.com/office/drawing/2010/main" val="0"/>
              </a:ext>
            </a:extLst>
          </a:blip>
          <a:srcRect l="23349" t="20971" r="28533" b="39510"/>
          <a:stretch/>
        </p:blipFill>
        <p:spPr bwMode="auto">
          <a:xfrm rot="60000">
            <a:off x="8300070" y="225021"/>
            <a:ext cx="481965" cy="175895"/>
          </a:xfrm>
          <a:prstGeom prst="rect">
            <a:avLst/>
          </a:prstGeom>
          <a:noFill/>
          <a:ln>
            <a:noFill/>
          </a:ln>
          <a:extLst>
            <a:ext uri="{53640926-AAD7-44D8-BBD7-CCE9431645EC}">
              <a14:shadowObscured xmlns:a14="http://schemas.microsoft.com/office/drawing/2010/main"/>
            </a:ext>
          </a:extLst>
        </p:spPr>
      </p:pic>
      <p:pic>
        <p:nvPicPr>
          <p:cNvPr id="22" name="תמונה 21" descr="D:\א הכונן השוטף של נסים\לוגו\לוגו יכולות בפורמט איכותי\לוגו יכולות פורמט איכותי\5.png"/>
          <p:cNvPicPr/>
          <p:nvPr/>
        </p:nvPicPr>
        <p:blipFill rotWithShape="1">
          <a:blip r:embed="rId3" cstate="print">
            <a:extLst>
              <a:ext uri="{28A0092B-C50C-407E-A947-70E740481C1C}">
                <a14:useLocalDpi xmlns:a14="http://schemas.microsoft.com/office/drawing/2010/main" val="0"/>
              </a:ext>
            </a:extLst>
          </a:blip>
          <a:srcRect l="70417" t="23912" r="1539" b="10485"/>
          <a:stretch/>
        </p:blipFill>
        <p:spPr bwMode="auto">
          <a:xfrm>
            <a:off x="8766623" y="189017"/>
            <a:ext cx="269875" cy="287655"/>
          </a:xfrm>
          <a:prstGeom prst="rect">
            <a:avLst/>
          </a:prstGeom>
          <a:noFill/>
          <a:ln>
            <a:noFill/>
          </a:ln>
          <a:extLst>
            <a:ext uri="{53640926-AAD7-44D8-BBD7-CCE9431645EC}">
              <a14:shadowObscured xmlns:a14="http://schemas.microsoft.com/office/drawing/2010/main"/>
            </a:ext>
          </a:extLst>
        </p:spPr>
      </p:pic>
      <p:pic>
        <p:nvPicPr>
          <p:cNvPr id="23" name="תמונה 22" descr="D:\א הכונן השוטף של נסים\לוגו\לוגו יכולות בפורמט איכותי\לוגו יכולות פורמט איכותי\5.png"/>
          <p:cNvPicPr>
            <a:picLocks noChangeAspect="1"/>
          </p:cNvPicPr>
          <p:nvPr/>
        </p:nvPicPr>
        <p:blipFill rotWithShape="1">
          <a:blip r:embed="rId4" cstate="print">
            <a:extLst>
              <a:ext uri="{28A0092B-C50C-407E-A947-70E740481C1C}">
                <a14:useLocalDpi xmlns:a14="http://schemas.microsoft.com/office/drawing/2010/main" val="0"/>
              </a:ext>
            </a:extLst>
          </a:blip>
          <a:srcRect l="1379" t="76178" r="28965" b="10770"/>
          <a:stretch/>
        </p:blipFill>
        <p:spPr bwMode="auto">
          <a:xfrm>
            <a:off x="8262565" y="417987"/>
            <a:ext cx="498424" cy="54000"/>
          </a:xfrm>
          <a:prstGeom prst="rect">
            <a:avLst/>
          </a:prstGeom>
          <a:noFill/>
          <a:ln>
            <a:noFill/>
          </a:ln>
          <a:extLst>
            <a:ext uri="{53640926-AAD7-44D8-BBD7-CCE9431645EC}">
              <a14:shadowObscured xmlns:a14="http://schemas.microsoft.com/office/drawing/2010/main"/>
            </a:ext>
          </a:extLst>
        </p:spPr>
      </p:pic>
      <p:pic>
        <p:nvPicPr>
          <p:cNvPr id="24" name="Picture 1"/>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1500" y="188672"/>
            <a:ext cx="641454" cy="288000"/>
          </a:xfrm>
          <a:prstGeom prst="rect">
            <a:avLst/>
          </a:prstGeom>
        </p:spPr>
      </p:pic>
      <p:sp>
        <p:nvSpPr>
          <p:cNvPr id="13" name="מלבן מעוגל 12"/>
          <p:cNvSpPr/>
          <p:nvPr/>
        </p:nvSpPr>
        <p:spPr>
          <a:xfrm>
            <a:off x="3546000" y="44622"/>
            <a:ext cx="2052000" cy="432000"/>
          </a:xfrm>
          <a:prstGeom prst="roundRect">
            <a:avLst/>
          </a:prstGeom>
          <a:noFill/>
          <a:ln w="6350">
            <a:noFill/>
          </a:ln>
        </p:spPr>
        <p:txBody>
          <a:bodyPr wrap="square" lIns="0" tIns="0" rIns="0" bIns="0" anchor="ctr" anchorCtr="0">
            <a:spAutoFit/>
          </a:bodyPr>
          <a:lstStyle/>
          <a:p>
            <a:pPr marL="0" marR="0" lvl="0" indent="0" algn="ctr" defTabSz="914400" rtl="1" eaLnBrk="1" fontAlgn="auto" latinLnBrk="0" hangingPunct="1">
              <a:lnSpc>
                <a:spcPts val="1200"/>
              </a:lnSpc>
              <a:spcBef>
                <a:spcPts val="0"/>
              </a:spcBef>
              <a:spcAft>
                <a:spcPts val="0"/>
              </a:spcAft>
              <a:buClrTx/>
              <a:buSzTx/>
              <a:buFontTx/>
              <a:buNone/>
              <a:tabLst/>
              <a:defRPr/>
            </a:pP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בשיתוף</a:t>
            </a:r>
          </a:p>
          <a:p>
            <a:pPr marL="0" marR="0" lvl="0" indent="0" algn="ctr" defTabSz="914400" rtl="1" eaLnBrk="1" fontAlgn="auto" latinLnBrk="0" hangingPunct="1">
              <a:lnSpc>
                <a:spcPts val="1000"/>
              </a:lnSpc>
              <a:spcBef>
                <a:spcPts val="0"/>
              </a:spcBef>
              <a:spcAft>
                <a:spcPts val="0"/>
              </a:spcAft>
              <a:buClrTx/>
              <a:buSzTx/>
              <a:buFontTx/>
              <a:buNone/>
              <a:tabLst/>
              <a:defRPr/>
            </a:pPr>
            <a:r>
              <a:rPr kumimoji="0" lang="he-IL" sz="1200" b="1"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משרד </a:t>
            </a:r>
            <a:r>
              <a:rPr kumimoji="0" lang="he-IL" sz="1200" b="1" i="0" u="none" strike="noStrike" kern="1200" cap="none" spc="0" normalizeH="0" baseline="0" noProof="0" dirty="0">
                <a:ln>
                  <a:noFill/>
                </a:ln>
                <a:solidFill>
                  <a:srgbClr val="1F497D">
                    <a:lumMod val="75000"/>
                  </a:srgbClr>
                </a:solidFill>
                <a:effectLst/>
                <a:uLnTx/>
                <a:uFillTx/>
                <a:latin typeface="David" pitchFamily="34" charset="-79"/>
                <a:ea typeface="+mn-ea"/>
                <a:cs typeface="David" pitchFamily="34" charset="-79"/>
              </a:rPr>
              <a:t>החינוך</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800" b="0" i="0" u="none" strike="noStrike" kern="1200" cap="none" spc="0" normalizeH="0" baseline="0" noProof="0" dirty="0">
                <a:ln>
                  <a:noFill/>
                </a:ln>
                <a:solidFill>
                  <a:srgbClr val="1F497D">
                    <a:lumMod val="75000"/>
                  </a:srgbClr>
                </a:solidFill>
                <a:effectLst/>
                <a:uLnTx/>
                <a:uFillTx/>
                <a:latin typeface="David" pitchFamily="34" charset="-79"/>
                <a:ea typeface="+mn-ea"/>
                <a:cs typeface="David" pitchFamily="34" charset="-79"/>
              </a:rPr>
              <a:t>מינהל החינוך הדרוזי והצ'רקסי, </a:t>
            </a: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מחוזות צפון</a:t>
            </a:r>
            <a:r>
              <a:rPr kumimoji="0" lang="he-IL" sz="800" b="0" i="0" u="none" strike="noStrike" kern="1200" cap="none" spc="0" normalizeH="0" baseline="0" noProof="0" dirty="0">
                <a:ln>
                  <a:noFill/>
                </a:ln>
                <a:solidFill>
                  <a:srgbClr val="1F497D">
                    <a:lumMod val="75000"/>
                  </a:srgbClr>
                </a:solidFill>
                <a:effectLst/>
                <a:uLnTx/>
                <a:uFillTx/>
                <a:latin typeface="David" pitchFamily="34" charset="-79"/>
                <a:ea typeface="+mn-ea"/>
                <a:cs typeface="David" pitchFamily="34" charset="-79"/>
              </a:rPr>
              <a:t> </a:t>
            </a: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וחיפה, </a:t>
            </a:r>
            <a:r>
              <a:rPr kumimoji="0" lang="he-IL" sz="800" b="0" i="0" u="none" strike="noStrike" kern="1200" cap="none" spc="0" normalizeH="0" baseline="0" noProof="0" dirty="0" err="1" smtClean="0">
                <a:ln>
                  <a:noFill/>
                </a:ln>
                <a:solidFill>
                  <a:srgbClr val="1F497D">
                    <a:lumMod val="75000"/>
                  </a:srgbClr>
                </a:solidFill>
                <a:effectLst/>
                <a:uLnTx/>
                <a:uFillTx/>
                <a:latin typeface="David" pitchFamily="34" charset="-79"/>
                <a:ea typeface="+mn-ea"/>
                <a:cs typeface="David" pitchFamily="34" charset="-79"/>
              </a:rPr>
              <a:t>תוכנית</a:t>
            </a:r>
            <a:r>
              <a:rPr kumimoji="0" lang="he-IL" sz="800" b="0" i="0" u="none" strike="noStrike" kern="1200" cap="none" spc="0" normalizeH="0" baseline="0" noProof="0" dirty="0" smtClean="0">
                <a:ln>
                  <a:noFill/>
                </a:ln>
                <a:solidFill>
                  <a:srgbClr val="1F497D">
                    <a:lumMod val="75000"/>
                  </a:srgbClr>
                </a:solidFill>
                <a:effectLst/>
                <a:uLnTx/>
                <a:uFillTx/>
                <a:latin typeface="David" pitchFamily="34" charset="-79"/>
                <a:ea typeface="+mn-ea"/>
                <a:cs typeface="David" pitchFamily="34" charset="-79"/>
              </a:rPr>
              <a:t> החומש, האגף לנוער בסיכון, משרד רוה"מ</a:t>
            </a:r>
            <a:endParaRPr kumimoji="0" lang="he-IL" sz="800" b="0" i="0" u="none" strike="noStrike" kern="1200" cap="none" spc="0" normalizeH="0" baseline="0" noProof="0" dirty="0">
              <a:ln>
                <a:noFill/>
              </a:ln>
              <a:solidFill>
                <a:srgbClr val="1F497D">
                  <a:lumMod val="75000"/>
                </a:srgbClr>
              </a:solidFill>
              <a:effectLst/>
              <a:uLnTx/>
              <a:uFillTx/>
              <a:latin typeface="Calibri"/>
              <a:ea typeface="+mn-ea"/>
              <a:cs typeface="Arial" panose="020B0604020202020204" pitchFamily="34" charset="0"/>
            </a:endParaRPr>
          </a:p>
        </p:txBody>
      </p:sp>
      <p:sp>
        <p:nvSpPr>
          <p:cNvPr id="3" name="מלבן 2"/>
          <p:cNvSpPr/>
          <p:nvPr/>
        </p:nvSpPr>
        <p:spPr>
          <a:xfrm>
            <a:off x="3050590" y="3228945"/>
            <a:ext cx="3042820" cy="400110"/>
          </a:xfrm>
          <a:prstGeom prst="rect">
            <a:avLst/>
          </a:prstGeom>
        </p:spPr>
        <p:txBody>
          <a:bodyPr wrap="none">
            <a:spAutoFit/>
          </a:bodyPr>
          <a:lstStyle/>
          <a:p>
            <a:pPr marL="0" marR="0" lvl="0" indent="0" algn="ctr" defTabSz="914400" rtl="1" eaLnBrk="1" fontAlgn="auto" latinLnBrk="0" hangingPunct="1">
              <a:lnSpc>
                <a:spcPct val="100000"/>
              </a:lnSpc>
              <a:spcBef>
                <a:spcPts val="0"/>
              </a:spcBef>
              <a:spcAft>
                <a:spcPts val="0"/>
              </a:spcAft>
              <a:buClr>
                <a:srgbClr val="000066"/>
              </a:buClr>
              <a:buSzPct val="150000"/>
              <a:buFontTx/>
              <a:buNone/>
              <a:tabLst/>
              <a:defRPr/>
            </a:pPr>
            <a:r>
              <a:rPr kumimoji="0" lang="he-IL" sz="2000" b="1" i="0" u="none" strike="noStrike" kern="1200" cap="none" spc="0" normalizeH="0" baseline="0" noProof="0" dirty="0">
                <a:ln>
                  <a:noFill/>
                </a:ln>
                <a:solidFill>
                  <a:prstClr val="white"/>
                </a:solidFill>
                <a:effectLst/>
                <a:uLnTx/>
                <a:uFillTx/>
                <a:latin typeface="David" panose="020E0502060401010101" pitchFamily="34" charset="-79"/>
                <a:ea typeface="+mn-ea"/>
                <a:cs typeface="David" panose="020E0502060401010101" pitchFamily="34" charset="-79"/>
              </a:rPr>
              <a:t>מדרג חברתי-כלכלי (שטראוס)</a:t>
            </a:r>
          </a:p>
        </p:txBody>
      </p:sp>
      <p:sp>
        <p:nvSpPr>
          <p:cNvPr id="15" name="מלבן מעוגל 14"/>
          <p:cNvSpPr/>
          <p:nvPr/>
        </p:nvSpPr>
        <p:spPr>
          <a:xfrm>
            <a:off x="1692000" y="1648914"/>
            <a:ext cx="5760000" cy="324000"/>
          </a:xfrm>
          <a:prstGeom prst="roundRect">
            <a:avLst/>
          </a:prstGeom>
          <a:solidFill>
            <a:srgbClr val="003300"/>
          </a:solidFill>
          <a:ln>
            <a:noFill/>
          </a:ln>
          <a:effectLst/>
        </p:spPr>
        <p:style>
          <a:lnRef idx="1">
            <a:schemeClr val="accent1"/>
          </a:lnRef>
          <a:fillRef idx="3">
            <a:schemeClr val="accent1"/>
          </a:fillRef>
          <a:effectRef idx="2">
            <a:schemeClr val="accent1"/>
          </a:effectRef>
          <a:fontRef idx="minor">
            <a:schemeClr val="lt1"/>
          </a:fontRef>
        </p:style>
        <p:txBody>
          <a:bodyPr lIns="36000" tIns="0" rIns="36000" bIns="0" rtlCol="1" anchor="ctr"/>
          <a:lstStyle/>
          <a:p>
            <a:pPr marL="0" marR="0" lvl="0" indent="0" algn="ctr" defTabSz="914400" rtl="1" eaLnBrk="1" fontAlgn="auto" latinLnBrk="0" hangingPunct="1">
              <a:lnSpc>
                <a:spcPct val="100000"/>
              </a:lnSpc>
              <a:spcBef>
                <a:spcPts val="0"/>
              </a:spcBef>
              <a:spcAft>
                <a:spcPts val="0"/>
              </a:spcAft>
              <a:buClr>
                <a:srgbClr val="000066"/>
              </a:buClr>
              <a:buSzPct val="150000"/>
              <a:buFontTx/>
              <a:buNone/>
              <a:tabLst/>
              <a:defRPr/>
            </a:pPr>
            <a:r>
              <a:rPr kumimoji="0" lang="he-IL" sz="2000" b="1" i="0" u="none" strike="noStrike" kern="1200" cap="none" spc="0" normalizeH="0" baseline="0" noProof="0" dirty="0" smtClean="0">
                <a:ln>
                  <a:noFill/>
                </a:ln>
                <a:solidFill>
                  <a:prstClr val="white"/>
                </a:solidFill>
                <a:effectLst/>
                <a:uLnTx/>
                <a:uFillTx/>
                <a:latin typeface="David" panose="020E0502060401010101" pitchFamily="34" charset="-79"/>
                <a:ea typeface="+mn-ea"/>
                <a:cs typeface="David" panose="020E0502060401010101" pitchFamily="34" charset="-79"/>
              </a:rPr>
              <a:t>אמות </a:t>
            </a:r>
            <a:r>
              <a:rPr kumimoji="0" lang="he-IL" sz="2000" b="1" i="0" u="none" strike="noStrike" kern="1200" cap="none" spc="0" normalizeH="0" baseline="0" noProof="0" dirty="0" err="1" smtClean="0">
                <a:ln>
                  <a:noFill/>
                </a:ln>
                <a:solidFill>
                  <a:prstClr val="white"/>
                </a:solidFill>
                <a:effectLst/>
                <a:uLnTx/>
                <a:uFillTx/>
                <a:latin typeface="David" panose="020E0502060401010101" pitchFamily="34" charset="-79"/>
                <a:ea typeface="+mn-ea"/>
                <a:cs typeface="David" panose="020E0502060401010101" pitchFamily="34" charset="-79"/>
              </a:rPr>
              <a:t>הסיפים</a:t>
            </a:r>
            <a:r>
              <a:rPr kumimoji="0" lang="he-IL" sz="2000" b="1" i="0" u="none" strike="noStrike" kern="1200" cap="none" spc="0" normalizeH="0" baseline="0" noProof="0" dirty="0" smtClean="0">
                <a:ln>
                  <a:noFill/>
                </a:ln>
                <a:solidFill>
                  <a:prstClr val="white"/>
                </a:solidFill>
                <a:effectLst/>
                <a:uLnTx/>
                <a:uFillTx/>
                <a:latin typeface="David" panose="020E0502060401010101" pitchFamily="34" charset="-79"/>
                <a:ea typeface="+mn-ea"/>
                <a:cs typeface="David" panose="020E0502060401010101" pitchFamily="34" charset="-79"/>
              </a:rPr>
              <a:t> של ההצלחה</a:t>
            </a:r>
            <a:endParaRPr kumimoji="0" lang="he-IL" sz="2000" b="1" i="0" u="none" strike="noStrike" kern="1200" cap="none" spc="0" normalizeH="0" baseline="0" noProof="0" dirty="0">
              <a:ln>
                <a:noFill/>
              </a:ln>
              <a:solidFill>
                <a:prstClr val="white"/>
              </a:solidFill>
              <a:effectLst/>
              <a:uLnTx/>
              <a:uFillTx/>
              <a:latin typeface="David" panose="020E0502060401010101" pitchFamily="34" charset="-79"/>
              <a:ea typeface="+mn-ea"/>
              <a:cs typeface="David" panose="020E0502060401010101" pitchFamily="34" charset="-79"/>
            </a:endParaRPr>
          </a:p>
        </p:txBody>
      </p:sp>
      <p:graphicFrame>
        <p:nvGraphicFramePr>
          <p:cNvPr id="5" name="דיאגרמה 4"/>
          <p:cNvGraphicFramePr/>
          <p:nvPr>
            <p:extLst>
              <p:ext uri="{D42A27DB-BD31-4B8C-83A1-F6EECF244321}">
                <p14:modId xmlns:p14="http://schemas.microsoft.com/office/powerpoint/2010/main" val="3584401785"/>
              </p:ext>
            </p:extLst>
          </p:nvPr>
        </p:nvGraphicFramePr>
        <p:xfrm>
          <a:off x="1476000" y="2165578"/>
          <a:ext cx="6192000" cy="2796373"/>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6" name="מלבן מעוגל 15"/>
          <p:cNvSpPr/>
          <p:nvPr/>
        </p:nvSpPr>
        <p:spPr>
          <a:xfrm>
            <a:off x="3402000" y="800744"/>
            <a:ext cx="2340000" cy="216000"/>
          </a:xfrm>
          <a:prstGeom prst="roundRect">
            <a:avLst/>
          </a:prstGeom>
          <a:solidFill>
            <a:srgbClr val="003300"/>
          </a:solidFill>
          <a:ln>
            <a:noFill/>
          </a:ln>
          <a:effectLst/>
        </p:spPr>
        <p:style>
          <a:lnRef idx="1">
            <a:schemeClr val="accent1"/>
          </a:lnRef>
          <a:fillRef idx="3">
            <a:schemeClr val="accent1"/>
          </a:fillRef>
          <a:effectRef idx="2">
            <a:schemeClr val="accent1"/>
          </a:effectRef>
          <a:fontRef idx="minor">
            <a:schemeClr val="lt1"/>
          </a:fontRef>
        </p:style>
        <p:txBody>
          <a:bodyPr lIns="36000" tIns="0" rIns="36000" bIns="0" rtlCol="1" anchor="ctr"/>
          <a:lstStyle/>
          <a:p>
            <a:pPr marL="0" marR="0" lvl="0" indent="0" algn="ctr" defTabSz="914400" rtl="1" eaLnBrk="1" fontAlgn="auto" latinLnBrk="0" hangingPunct="1">
              <a:lnSpc>
                <a:spcPct val="100000"/>
              </a:lnSpc>
              <a:spcBef>
                <a:spcPts val="0"/>
              </a:spcBef>
              <a:spcAft>
                <a:spcPts val="0"/>
              </a:spcAft>
              <a:buClr>
                <a:srgbClr val="000066"/>
              </a:buClr>
              <a:buSzPct val="150000"/>
              <a:buFontTx/>
              <a:buNone/>
              <a:tabLst/>
              <a:defRPr/>
            </a:pPr>
            <a:r>
              <a:rPr kumimoji="0" lang="he-IL" sz="1400" b="1" i="0" u="none" strike="noStrike" kern="1200" cap="none" spc="0" normalizeH="0" baseline="0" noProof="0" dirty="0" smtClean="0">
                <a:ln>
                  <a:noFill/>
                </a:ln>
                <a:solidFill>
                  <a:prstClr val="white"/>
                </a:solidFill>
                <a:effectLst/>
                <a:uLnTx/>
                <a:uFillTx/>
                <a:latin typeface="David" panose="020E0502060401010101" pitchFamily="34" charset="-79"/>
                <a:ea typeface="+mn-ea"/>
                <a:cs typeface="David" panose="020E0502060401010101" pitchFamily="34" charset="-79"/>
              </a:rPr>
              <a:t>יכולות בפריפריה 2017</a:t>
            </a:r>
            <a:endParaRPr kumimoji="0" lang="he-IL" sz="1400" b="1" i="0" u="none" strike="noStrike" kern="1200" cap="none" spc="0" normalizeH="0" baseline="0" noProof="0" dirty="0">
              <a:ln>
                <a:noFill/>
              </a:ln>
              <a:solidFill>
                <a:prstClr val="white"/>
              </a:solidFill>
              <a:effectLst/>
              <a:uLnTx/>
              <a:uFillTx/>
              <a:latin typeface="David" panose="020E0502060401010101" pitchFamily="34" charset="-79"/>
              <a:ea typeface="+mn-ea"/>
              <a:cs typeface="David" panose="020E0502060401010101" pitchFamily="34" charset="-79"/>
            </a:endParaRPr>
          </a:p>
        </p:txBody>
      </p:sp>
      <p:sp>
        <p:nvSpPr>
          <p:cNvPr id="17" name="מלבן 16"/>
          <p:cNvSpPr/>
          <p:nvPr/>
        </p:nvSpPr>
        <p:spPr>
          <a:xfrm>
            <a:off x="3240000" y="6477889"/>
            <a:ext cx="2664000" cy="383182"/>
          </a:xfrm>
          <a:prstGeom prst="rect">
            <a:avLst/>
          </a:prstGeom>
        </p:spPr>
        <p:txBody>
          <a:bodyPr>
            <a:spAutoFit/>
          </a:bodyPr>
          <a:lstStyle/>
          <a:p>
            <a:pPr lvl="0" algn="ctr">
              <a:lnSpc>
                <a:spcPct val="90000"/>
              </a:lnSpc>
              <a:defRPr/>
            </a:pPr>
            <a:r>
              <a:rPr lang="he-IL" sz="1000" b="1" dirty="0">
                <a:solidFill>
                  <a:srgbClr val="003300">
                    <a:alpha val="58000"/>
                  </a:srgbClr>
                </a:solidFill>
                <a:latin typeface="David" pitchFamily="34" charset="-79"/>
                <a:cs typeface="David" pitchFamily="34" charset="-79"/>
                <a:sym typeface="Symbol" panose="05050102010706020507" pitchFamily="18" charset="2"/>
              </a:rPr>
              <a:t> </a:t>
            </a:r>
            <a:r>
              <a:rPr lang="he-IL" sz="1000" b="1" dirty="0">
                <a:solidFill>
                  <a:srgbClr val="003300">
                    <a:alpha val="58000"/>
                  </a:srgbClr>
                </a:solidFill>
                <a:latin typeface="David" pitchFamily="34" charset="-79"/>
                <a:cs typeface="David" pitchFamily="34" charset="-79"/>
              </a:rPr>
              <a:t>ביצוע:</a:t>
            </a:r>
            <a:r>
              <a:rPr lang="he-IL" sz="1000" dirty="0">
                <a:solidFill>
                  <a:srgbClr val="003300">
                    <a:alpha val="58000"/>
                  </a:srgbClr>
                </a:solidFill>
                <a:latin typeface="David" pitchFamily="34" charset="-79"/>
                <a:cs typeface="David" pitchFamily="34" charset="-79"/>
              </a:rPr>
              <a:t> צוותי למידה והנהלות בתי הספר המשתתפים</a:t>
            </a:r>
          </a:p>
          <a:p>
            <a:pPr lvl="0" algn="ctr">
              <a:lnSpc>
                <a:spcPct val="90000"/>
              </a:lnSpc>
              <a:spcAft>
                <a:spcPts val="300"/>
              </a:spcAft>
              <a:defRPr/>
            </a:pPr>
            <a:r>
              <a:rPr lang="he-IL" sz="1000" b="1" dirty="0">
                <a:solidFill>
                  <a:srgbClr val="003300">
                    <a:alpha val="58000"/>
                  </a:srgbClr>
                </a:solidFill>
                <a:latin typeface="David" pitchFamily="34" charset="-79"/>
                <a:cs typeface="David" pitchFamily="34" charset="-79"/>
                <a:sym typeface="Symbol" panose="05050102010706020507" pitchFamily="18" charset="2"/>
              </a:rPr>
              <a:t> </a:t>
            </a:r>
            <a:r>
              <a:rPr lang="he-IL" sz="1000" b="1" dirty="0" smtClean="0">
                <a:solidFill>
                  <a:srgbClr val="003300">
                    <a:alpha val="58000"/>
                  </a:srgbClr>
                </a:solidFill>
                <a:latin typeface="David" pitchFamily="34" charset="-79"/>
                <a:cs typeface="David" pitchFamily="34" charset="-79"/>
                <a:sym typeface="Symbol" panose="05050102010706020507" pitchFamily="18" charset="2"/>
              </a:rPr>
              <a:t>הכשרה, </a:t>
            </a:r>
            <a:r>
              <a:rPr lang="he-IL" sz="1000" b="1" dirty="0" smtClean="0">
                <a:solidFill>
                  <a:srgbClr val="003300">
                    <a:alpha val="58000"/>
                  </a:srgbClr>
                </a:solidFill>
                <a:latin typeface="David" pitchFamily="34" charset="-79"/>
                <a:cs typeface="David" pitchFamily="34" charset="-79"/>
              </a:rPr>
              <a:t>הנחיה, פדגוגיה </a:t>
            </a:r>
            <a:r>
              <a:rPr lang="he-IL" sz="1000" b="1" dirty="0">
                <a:solidFill>
                  <a:srgbClr val="003300">
                    <a:alpha val="58000"/>
                  </a:srgbClr>
                </a:solidFill>
                <a:latin typeface="David" pitchFamily="34" charset="-79"/>
                <a:cs typeface="David" pitchFamily="34" charset="-79"/>
              </a:rPr>
              <a:t>ושיטה </a:t>
            </a:r>
            <a:r>
              <a:rPr lang="he-IL" sz="1000" dirty="0">
                <a:solidFill>
                  <a:srgbClr val="003300">
                    <a:alpha val="58000"/>
                  </a:srgbClr>
                </a:solidFill>
                <a:latin typeface="David" pitchFamily="34" charset="-79"/>
                <a:cs typeface="David" pitchFamily="34" charset="-79"/>
              </a:rPr>
              <a:t>– יכולות</a:t>
            </a:r>
          </a:p>
        </p:txBody>
      </p:sp>
    </p:spTree>
    <p:extLst>
      <p:ext uri="{BB962C8B-B14F-4D97-AF65-F5344CB8AC3E}">
        <p14:creationId xmlns:p14="http://schemas.microsoft.com/office/powerpoint/2010/main" val="1100521592"/>
      </p:ext>
    </p:extLst>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3.xml><?xml version="1.0" encoding="utf-8"?>
<p:properties xmlns:p="http://schemas.microsoft.com/office/2006/metadata/properties" xmlns:xsi="http://www.w3.org/2001/XMLSchema-instance" xmlns:pc="http://schemas.microsoft.com/office/infopath/2007/PartnerControls">
  <documentManagement>
    <שנתון_x0020_-_x0020_עובר_x0020_Document_x0020_Set_x0020_Content_x0020_Type xmlns="0a7557ea-71d4-42f9-8c06-a93573b5b620">תשע"ג</שנתון_x0020_-_x0020_עובר_x0020_Document_x0020_Set_x0020_Content_x0020_Type>
    <_dlc_DocId xmlns="0a7557ea-71d4-42f9-8c06-a93573b5b620">YE00-68-1945</_dlc_DocId>
    <_dlc_DocIdUrl xmlns="0a7557ea-71d4-42f9-8c06-a93573b5b620">
      <Url>http://portal/sites/yeholot/_layouts/DocIdRedir.aspx?ID=YE00-68-1945</Url>
      <Description>YE00-68-1945</Description>
    </_dlc_DocIdUrl>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C97A791C8A924341BFD5436E825CFE62" ma:contentTypeVersion="0" ma:contentTypeDescription="Create a new document." ma:contentTypeScope="" ma:versionID="ce7d591de29693904b1ff8251ce63107">
  <xsd:schema xmlns:xsd="http://www.w3.org/2001/XMLSchema" xmlns:xs="http://www.w3.org/2001/XMLSchema" xmlns:p="http://schemas.microsoft.com/office/2006/metadata/properties" xmlns:ns2="0a7557ea-71d4-42f9-8c06-a93573b5b620" targetNamespace="http://schemas.microsoft.com/office/2006/metadata/properties" ma:root="true" ma:fieldsID="16d70a6b3689bcc718c3f3899e9d14cf" ns2:_="">
    <xsd:import namespace="0a7557ea-71d4-42f9-8c06-a93573b5b620"/>
    <xsd:element name="properties">
      <xsd:complexType>
        <xsd:sequence>
          <xsd:element name="documentManagement">
            <xsd:complexType>
              <xsd:all>
                <xsd:element ref="ns2:_dlc_DocId" minOccurs="0"/>
                <xsd:element ref="ns2:_dlc_DocIdUrl" minOccurs="0"/>
                <xsd:element ref="ns2:_dlc_DocIdPersistId" minOccurs="0"/>
                <xsd:element ref="ns2:שנתון_x0020_-_x0020_עובר_x0020_Document_x0020_Set_x0020_Content_x0020_Typ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7557ea-71d4-42f9-8c06-a93573b5b620"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שנתון_x0020_-_x0020_עובר_x0020_Document_x0020_Set_x0020_Content_x0020_Type" ma:index="11" nillable="true" ma:displayName="שנת לימודים" ma:default="תשע&quot;ג" ma:format="Dropdown" ma:internalName="_x05e9__x05e0__x05ea__x05d5__x05df__x0020__x002d__x0020__x05e2__x05d5__x05d1__x05e8__x0020_Document_x0020_Set_x0020_Content_x0020_Type">
      <xsd:simpleType>
        <xsd:restriction base="dms:Choice">
          <xsd:enumeration value="רב שנתי"/>
          <xsd:enumeration value="תשס&quot;ח"/>
          <xsd:enumeration value="תשס&quot;ט"/>
          <xsd:enumeration value="תש&quot;ע"/>
          <xsd:enumeration value="תשע&quot;א"/>
          <xsd:enumeration value="תשע&quot;ב"/>
          <xsd:enumeration value="תשע&quot;ג"/>
          <xsd:enumeration value="תשע&quot;ד"/>
          <xsd:enumeration value="תשע&quot;ה"/>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80A2CDC-7833-4DC0-A0CE-98A0B481A7BB}">
  <ds:schemaRefs>
    <ds:schemaRef ds:uri="http://schemas.microsoft.com/sharepoint/v3/contenttype/forms"/>
  </ds:schemaRefs>
</ds:datastoreItem>
</file>

<file path=customXml/itemProps2.xml><?xml version="1.0" encoding="utf-8"?>
<ds:datastoreItem xmlns:ds="http://schemas.openxmlformats.org/officeDocument/2006/customXml" ds:itemID="{42713DBF-3024-42B4-9B0E-DBEEB5A7F6B6}">
  <ds:schemaRefs>
    <ds:schemaRef ds:uri="http://schemas.microsoft.com/sharepoint/events"/>
  </ds:schemaRefs>
</ds:datastoreItem>
</file>

<file path=customXml/itemProps3.xml><?xml version="1.0" encoding="utf-8"?>
<ds:datastoreItem xmlns:ds="http://schemas.openxmlformats.org/officeDocument/2006/customXml" ds:itemID="{2A1782AB-CE9F-4647-9E0D-BE80B172610E}">
  <ds:schemaRefs>
    <ds:schemaRef ds:uri="http://schemas.microsoft.com/office/infopath/2007/PartnerControls"/>
    <ds:schemaRef ds:uri="http://purl.org/dc/terms/"/>
    <ds:schemaRef ds:uri="http://schemas.openxmlformats.org/package/2006/metadata/core-properties"/>
    <ds:schemaRef ds:uri="http://purl.org/dc/elements/1.1/"/>
    <ds:schemaRef ds:uri="http://purl.org/dc/dcmitype/"/>
    <ds:schemaRef ds:uri="http://schemas.microsoft.com/office/2006/documentManagement/types"/>
    <ds:schemaRef ds:uri="http://schemas.microsoft.com/office/2006/metadata/properties"/>
    <ds:schemaRef ds:uri="http://www.w3.org/XML/1998/namespace"/>
    <ds:schemaRef ds:uri="0a7557ea-71d4-42f9-8c06-a93573b5b620"/>
  </ds:schemaRefs>
</ds:datastoreItem>
</file>

<file path=customXml/itemProps4.xml><?xml version="1.0" encoding="utf-8"?>
<ds:datastoreItem xmlns:ds="http://schemas.openxmlformats.org/officeDocument/2006/customXml" ds:itemID="{C10B7100-2E92-4672-B82E-22784D3FB6B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a7557ea-71d4-42f9-8c06-a93573b5b62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82807</TotalTime>
  <Words>1669</Words>
  <Application>Microsoft Office PowerPoint</Application>
  <PresentationFormat>‫הצגה על המסך (4:3)</PresentationFormat>
  <Paragraphs>228</Paragraphs>
  <Slides>11</Slides>
  <Notes>10</Notes>
  <HiddenSlides>0</HiddenSlides>
  <MMClips>0</MMClips>
  <ScaleCrop>false</ScaleCrop>
  <HeadingPairs>
    <vt:vector size="6" baseType="variant">
      <vt:variant>
        <vt:lpstr>גופנים בשימוש</vt:lpstr>
      </vt:variant>
      <vt:variant>
        <vt:i4>6</vt:i4>
      </vt:variant>
      <vt:variant>
        <vt:lpstr>ערכת נושא</vt:lpstr>
      </vt:variant>
      <vt:variant>
        <vt:i4>1</vt:i4>
      </vt:variant>
      <vt:variant>
        <vt:lpstr>כותרות שקופיות</vt:lpstr>
      </vt:variant>
      <vt:variant>
        <vt:i4>11</vt:i4>
      </vt:variant>
    </vt:vector>
  </HeadingPairs>
  <TitlesOfParts>
    <vt:vector size="18" baseType="lpstr">
      <vt:lpstr>Arial</vt:lpstr>
      <vt:lpstr>Calibri</vt:lpstr>
      <vt:lpstr>David</vt:lpstr>
      <vt:lpstr>Symbol</vt:lpstr>
      <vt:lpstr>Times New Roman</vt:lpstr>
      <vt:lpstr>Wingdings 2</vt:lpstr>
      <vt:lpstr>ערכת נושא Office</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שיטת צמצום הפערים המואץ</dc:title>
  <dc:creator>Nisim Cohen</dc:creator>
  <cp:lastModifiedBy>Nisim Cohen</cp:lastModifiedBy>
  <cp:revision>4181</cp:revision>
  <cp:lastPrinted>2015-07-28T08:36:41Z</cp:lastPrinted>
  <dcterms:created xsi:type="dcterms:W3CDTF">2012-05-25T06:01:47Z</dcterms:created>
  <dcterms:modified xsi:type="dcterms:W3CDTF">2018-08-08T11:25:12Z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0x010100C97A791C8A924341BFD5436E825CFE62</vt:lpwstr>
  </property>
  <property fmtid="{D5CDD505-2E9C-101B-9397-08002B2CF9AE}" pid="3" name="_dlc_DocIdItemGuid">
    <vt:lpwstr>7b785798-dc66-42a4-bbf0-9828805bfd6b</vt:lpwstr>
  </property>
</Properties>
</file>